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50.xml" ContentType="application/vnd.openxmlformats-officedocument.presentationml.slideLayout+xml"/>
  <Override PartName="/docProps/app.xml" ContentType="application/vnd.openxmlformats-officedocument.extended-properties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58" r:id="rId1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486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768600"/>
            <a:ext cx="1905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68600"/>
            <a:ext cx="1905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9022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9022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524000"/>
            <a:ext cx="1466850" cy="668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524000"/>
            <a:ext cx="4248150" cy="668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9022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9022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524000"/>
            <a:ext cx="1466850" cy="668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524000"/>
            <a:ext cx="4248150" cy="668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67875" y="254000"/>
            <a:ext cx="3121025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54000"/>
            <a:ext cx="9210675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text styles</a:t>
            </a:r>
          </a:p>
          <a:p>
            <a:pPr lvl="1"/>
            <a:r>
              <a:rPr lang="en-US" smtClean="0">
                <a:sym typeface="Tahoma" charset="0"/>
              </a:rPr>
              <a:t>Second level</a:t>
            </a:r>
          </a:p>
          <a:p>
            <a:pPr lvl="2"/>
            <a:r>
              <a:rPr lang="en-US" smtClean="0">
                <a:sym typeface="Tahoma" charset="0"/>
              </a:rPr>
              <a:t>Third level</a:t>
            </a:r>
          </a:p>
          <a:p>
            <a:pPr lvl="3"/>
            <a:r>
              <a:rPr lang="en-US" smtClean="0">
                <a:sym typeface="Tahoma" charset="0"/>
              </a:rPr>
              <a:t>Fourth level</a:t>
            </a:r>
          </a:p>
          <a:p>
            <a:pPr lvl="4"/>
            <a:r>
              <a:rPr lang="en-US" smtClean="0">
                <a:sym typeface="Tahoma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+mj-lt"/>
          <a:ea typeface="+mj-ea"/>
          <a:cs typeface="+mj-cs"/>
          <a:sym typeface="Tahoma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9pPr>
    </p:titleStyle>
    <p:bodyStyle>
      <a:lvl1pPr marL="8382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1pPr>
      <a:lvl2pPr marL="12827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2pPr>
      <a:lvl3pPr marL="17272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3pPr>
      <a:lvl4pPr marL="21717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4pPr>
      <a:lvl5pPr marL="26162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60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04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49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93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38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title style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text styles</a:t>
            </a:r>
          </a:p>
          <a:p>
            <a:pPr lvl="1"/>
            <a:r>
              <a:rPr lang="en-US" smtClean="0">
                <a:sym typeface="Tahoma" charset="0"/>
              </a:rPr>
              <a:t>Second level</a:t>
            </a:r>
          </a:p>
          <a:p>
            <a:pPr lvl="2"/>
            <a:r>
              <a:rPr lang="en-US" smtClean="0">
                <a:sym typeface="Tahoma" charset="0"/>
              </a:rPr>
              <a:t>Third level</a:t>
            </a:r>
          </a:p>
          <a:p>
            <a:pPr lvl="3"/>
            <a:r>
              <a:rPr lang="en-US" smtClean="0">
                <a:sym typeface="Tahoma" charset="0"/>
              </a:rPr>
              <a:t>Fourth level</a:t>
            </a:r>
          </a:p>
          <a:p>
            <a:pPr lvl="4"/>
            <a:r>
              <a:rPr lang="en-US" smtClean="0">
                <a:sym typeface="Tahoma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+mj-lt"/>
          <a:ea typeface="+mj-ea"/>
          <a:cs typeface="+mj-cs"/>
          <a:sym typeface="Tahoma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9pPr>
    </p:titleStyle>
    <p:bodyStyle>
      <a:lvl1pPr marL="7604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1pPr>
      <a:lvl2pPr marL="12049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2pPr>
      <a:lvl3pPr marL="16494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3pPr>
      <a:lvl4pPr marL="20939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4pPr>
      <a:lvl5pPr marL="25384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Tahoma" charset="0"/>
        <a:buChar char="•"/>
        <a:defRPr sz="3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772400" y="2768600"/>
            <a:ext cx="39624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60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04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49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93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38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60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04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49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939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384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text styles</a:t>
            </a:r>
          </a:p>
          <a:p>
            <a:pPr lvl="1"/>
            <a:r>
              <a:rPr lang="en-US" smtClean="0">
                <a:sym typeface="Tahoma" charset="0"/>
              </a:rPr>
              <a:t>Second level</a:t>
            </a:r>
          </a:p>
          <a:p>
            <a:pPr lvl="2"/>
            <a:r>
              <a:rPr lang="en-US" smtClean="0">
                <a:sym typeface="Tahoma" charset="0"/>
              </a:rPr>
              <a:t>Third level</a:t>
            </a:r>
          </a:p>
          <a:p>
            <a:pPr lvl="3"/>
            <a:r>
              <a:rPr lang="en-US" smtClean="0">
                <a:sym typeface="Tahoma" charset="0"/>
              </a:rPr>
              <a:t>Fourth level</a:t>
            </a:r>
          </a:p>
          <a:p>
            <a:pPr lvl="4"/>
            <a:r>
              <a:rPr lang="en-US" smtClean="0">
                <a:sym typeface="Tahoma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382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1pPr>
      <a:lvl2pPr marL="12827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2pPr>
      <a:lvl3pPr marL="17272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3pPr>
      <a:lvl4pPr marL="21717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4pPr>
      <a:lvl5pPr marL="26162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5pPr>
      <a:lvl6pPr marL="30734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6pPr>
      <a:lvl7pPr marL="35306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7pPr>
      <a:lvl8pPr marL="39878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8pPr>
      <a:lvl9pPr marL="4445000" indent="-571500" algn="l" rtl="0" fontAlgn="base">
        <a:spcBef>
          <a:spcPts val="4800"/>
        </a:spcBef>
        <a:spcAft>
          <a:spcPct val="0"/>
        </a:spcAft>
        <a:buSzPct val="171000"/>
        <a:buFont typeface="Tahoma" charset="0"/>
        <a:buChar char="•"/>
        <a:defRPr sz="42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+mj-lt"/>
          <a:ea typeface="+mj-ea"/>
          <a:cs typeface="+mj-cs"/>
          <a:sym typeface="Tahoma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text styles</a:t>
            </a:r>
          </a:p>
          <a:p>
            <a:pPr lvl="1"/>
            <a:r>
              <a:rPr lang="en-US" smtClean="0">
                <a:sym typeface="Tahoma" charset="0"/>
              </a:rPr>
              <a:t>Second level</a:t>
            </a:r>
          </a:p>
          <a:p>
            <a:pPr lvl="2"/>
            <a:r>
              <a:rPr lang="en-US" smtClean="0">
                <a:sym typeface="Tahoma" charset="0"/>
              </a:rPr>
              <a:t>Third level</a:t>
            </a:r>
          </a:p>
          <a:p>
            <a:pPr lvl="3"/>
            <a:r>
              <a:rPr lang="en-US" smtClean="0">
                <a:sym typeface="Tahoma" charset="0"/>
              </a:rPr>
              <a:t>Fourth level</a:t>
            </a:r>
          </a:p>
          <a:p>
            <a:pPr lvl="4"/>
            <a:r>
              <a:rPr lang="en-US" smtClean="0">
                <a:sym typeface="Tahoma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+mj-lt"/>
          <a:ea typeface="+mj-ea"/>
          <a:cs typeface="+mj-cs"/>
          <a:sym typeface="Tahoma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FFFF00"/>
          </a:solidFill>
          <a:latin typeface="+mn-lt"/>
          <a:ea typeface="+mn-ea"/>
          <a:cs typeface="+mn-cs"/>
          <a:sym typeface="Tahom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49022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15240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49022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15240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304800" y="254000"/>
            <a:ext cx="124841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ahoma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+mj-lt"/>
          <a:ea typeface="+mj-ea"/>
          <a:cs typeface="+mj-cs"/>
          <a:sym typeface="Tahoma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rgbClr val="FFFF00"/>
          </a:solidFill>
          <a:latin typeface="Tahoma" charset="0"/>
          <a:ea typeface="ヒラギノ角ゴ ProN W3" charset="0"/>
          <a:cs typeface="ヒラギノ角ゴ ProN W3" charset="0"/>
          <a:sym typeface="Tahom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xfrm>
            <a:off x="1270000" y="-635000"/>
            <a:ext cx="10464800" cy="2438400"/>
          </a:xfrm>
          <a:ln/>
        </p:spPr>
        <p:txBody>
          <a:bodyPr/>
          <a:lstStyle/>
          <a:p>
            <a:r>
              <a:rPr lang="en-US">
                <a:solidFill>
                  <a:srgbClr val="47CCFC"/>
                </a:solidFill>
              </a:rPr>
              <a:t>Research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xfrm>
            <a:off x="1231900" y="1485900"/>
            <a:ext cx="11099800" cy="5397500"/>
          </a:xfrm>
          <a:ln/>
        </p:spPr>
        <p:txBody>
          <a:bodyPr/>
          <a:lstStyle/>
          <a:p>
            <a:pPr marL="0" indent="0">
              <a:buFont typeface="Tahoma" charset="0"/>
              <a:buNone/>
            </a:pPr>
            <a:r>
              <a:rPr lang="en-US" sz="4800">
                <a:solidFill>
                  <a:schemeClr val="tx1"/>
                </a:solidFill>
              </a:rPr>
              <a:t>Every winning proposal starts with this structure: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Topic X is interesting.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But.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Everything is in place to make progress on “but” (except funding).</a:t>
            </a:r>
          </a:p>
        </p:txBody>
      </p:sp>
      <p:sp>
        <p:nvSpPr>
          <p:cNvPr id="15363" name="Rectangle 3"/>
          <p:cNvSpPr>
            <a:spLocks/>
          </p:cNvSpPr>
          <p:nvPr/>
        </p:nvSpPr>
        <p:spPr bwMode="auto">
          <a:xfrm>
            <a:off x="1092200" y="7556500"/>
            <a:ext cx="11137900" cy="14732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4800">
                <a:solidFill>
                  <a:srgbClr val="FFFF00"/>
                </a:solidFill>
                <a:latin typeface="Tahoma" charset="0"/>
                <a:cs typeface="Tahoma" charset="0"/>
                <a:sym typeface="Tahoma" charset="0"/>
              </a:rPr>
              <a:t>All three must be covered in the first page of the proposal.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155700" y="-203200"/>
            <a:ext cx="10464800" cy="2438400"/>
          </a:xfrm>
          <a:ln/>
        </p:spPr>
        <p:txBody>
          <a:bodyPr/>
          <a:lstStyle/>
          <a:p>
            <a:r>
              <a:rPr lang="en-US">
                <a:solidFill>
                  <a:srgbClr val="47CCFC"/>
                </a:solidFill>
              </a:rPr>
              <a:t>Teaching</a:t>
            </a:r>
          </a:p>
        </p:txBody>
      </p:sp>
      <p:sp>
        <p:nvSpPr>
          <p:cNvPr id="16386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2336800"/>
            <a:ext cx="10464800" cy="6578600"/>
          </a:xfrm>
          <a:ln/>
        </p:spPr>
        <p:txBody>
          <a:bodyPr/>
          <a:lstStyle/>
          <a:p>
            <a:pPr marL="0" indent="0">
              <a:buFont typeface="Tahoma" charset="0"/>
              <a:buNone/>
            </a:pPr>
            <a:r>
              <a:rPr lang="en-US" sz="4800">
                <a:solidFill>
                  <a:schemeClr val="tx1"/>
                </a:solidFill>
              </a:rPr>
              <a:t>Teaching becomes less onerous if: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you minimize the number of new courses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you constrain the time you devote to course prep (only in the morning before class, only in the evening after the kids go to bed, etc)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47CCFC"/>
                </a:solidFill>
              </a:rPr>
              <a:t>Service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xfrm>
            <a:off x="1638300" y="2120900"/>
            <a:ext cx="10464800" cy="5715000"/>
          </a:xfrm>
          <a:ln/>
        </p:spPr>
        <p:txBody>
          <a:bodyPr/>
          <a:lstStyle/>
          <a:p>
            <a:pPr marL="0" indent="0">
              <a:buFont typeface="Tahoma" charset="0"/>
              <a:buNone/>
            </a:pPr>
            <a:r>
              <a:rPr lang="en-US" sz="4800">
                <a:solidFill>
                  <a:schemeClr val="tx1"/>
                </a:solidFill>
              </a:rPr>
              <a:t>Only agree to committee work if: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you care about the outcome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you can influence the outcome</a:t>
            </a:r>
          </a:p>
          <a:p>
            <a:pPr marL="1333500" lvl="1"/>
            <a:r>
              <a:rPr lang="en-US" sz="4800">
                <a:solidFill>
                  <a:schemeClr val="tx1"/>
                </a:solidFill>
              </a:rPr>
              <a:t>you can learn something you need/want to learn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lank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Tahoma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Tahoma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114</Words>
  <Characters>0</Characters>
  <Application>Microsoft Office PowerPoint</Application>
  <PresentationFormat>Custom</PresentationFormat>
  <Lines>0</Lines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Gill Sans</vt:lpstr>
      <vt:lpstr>ヒラギノ角ゴ ProN W3</vt:lpstr>
      <vt:lpstr>Tahoma</vt:lpstr>
      <vt:lpstr>Title &amp; Bullets</vt:lpstr>
      <vt:lpstr>Bullets</vt:lpstr>
      <vt:lpstr>Title - Center</vt:lpstr>
      <vt:lpstr>Title &amp; Subtitle</vt:lpstr>
      <vt:lpstr>Photo - Horizontal</vt:lpstr>
      <vt:lpstr>Photo - Horizontal Reflection</vt:lpstr>
      <vt:lpstr>Photo - Vertical</vt:lpstr>
      <vt:lpstr>Photo - Vertical Reflection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Research</vt:lpstr>
      <vt:lpstr>Teaching</vt:lpstr>
      <vt:lpstr>Service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</dc:title>
  <dc:creator>DSA Student</dc:creator>
  <cp:lastModifiedBy>dsa</cp:lastModifiedBy>
  <cp:revision>1</cp:revision>
  <dcterms:modified xsi:type="dcterms:W3CDTF">2011-02-24T20:48:52Z</dcterms:modified>
</cp:coreProperties>
</file>