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handoutMasterIdLst>
    <p:handoutMasterId r:id="rId8"/>
  </p:handoutMasterIdLst>
  <p:sldIdLst>
    <p:sldId id="258" r:id="rId2"/>
    <p:sldId id="260" r:id="rId3"/>
    <p:sldId id="268" r:id="rId4"/>
    <p:sldId id="269" r:id="rId5"/>
    <p:sldId id="270" r:id="rId6"/>
  </p:sldIdLst>
  <p:sldSz cx="9144000" cy="6858000" type="screen4x3"/>
  <p:notesSz cx="68580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F527D"/>
    <a:srgbClr val="608DC4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3" d="100"/>
          <a:sy n="63" d="100"/>
        </p:scale>
        <p:origin x="-52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8" d="100"/>
          <a:sy n="58" d="100"/>
        </p:scale>
        <p:origin x="-2520" y="-84"/>
      </p:cViewPr>
      <p:guideLst>
        <p:guide orient="horz" pos="2928"/>
        <p:guide pos="2160"/>
      </p:guideLst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6482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6482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15E32F4-69F4-4E6D-A9C1-FF8AE9DF74BF}" type="datetimeFigureOut">
              <a:rPr lang="en-US" smtClean="0"/>
              <a:pPr/>
              <a:t>2/24/2011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2971800" cy="4648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829967"/>
            <a:ext cx="2971800" cy="4648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8BF7736-5B4C-4184-AF12-B93AB0D2F8B4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6482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6482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60CD68F-61C6-4DC2-BACC-E2B7D08D0FAE}" type="datetimeFigureOut">
              <a:rPr lang="en-US" smtClean="0"/>
              <a:pPr/>
              <a:t>2/24/2011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049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15790"/>
            <a:ext cx="5486400" cy="41833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2971800" cy="4648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829967"/>
            <a:ext cx="2971800" cy="4648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5F9CD05-1AD0-4C1D-BA0E-87FC2E9762A9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30C6B6-839F-4F27-BE41-738C23E68662}" type="datetimeFigureOut">
              <a:rPr lang="en-US" smtClean="0"/>
              <a:pPr/>
              <a:t>2/24/2011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583A1C-7E8C-4F11-B759-9A370DA59E7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30C6B6-839F-4F27-BE41-738C23E68662}" type="datetimeFigureOut">
              <a:rPr lang="en-US" smtClean="0"/>
              <a:pPr/>
              <a:t>2/24/2011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583A1C-7E8C-4F11-B759-9A370DA59E7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30C6B6-839F-4F27-BE41-738C23E68662}" type="datetimeFigureOut">
              <a:rPr lang="en-US" smtClean="0"/>
              <a:pPr/>
              <a:t>2/24/2011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583A1C-7E8C-4F11-B759-9A370DA59E7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30C6B6-839F-4F27-BE41-738C23E68662}" type="datetimeFigureOut">
              <a:rPr lang="en-US" smtClean="0"/>
              <a:pPr/>
              <a:t>2/24/2011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583A1C-7E8C-4F11-B759-9A370DA59E7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30C6B6-839F-4F27-BE41-738C23E68662}" type="datetimeFigureOut">
              <a:rPr lang="en-US" smtClean="0"/>
              <a:pPr/>
              <a:t>2/24/2011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583A1C-7E8C-4F11-B759-9A370DA59E7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30C6B6-839F-4F27-BE41-738C23E68662}" type="datetimeFigureOut">
              <a:rPr lang="en-US" smtClean="0"/>
              <a:pPr/>
              <a:t>2/24/2011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583A1C-7E8C-4F11-B759-9A370DA59E7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30C6B6-839F-4F27-BE41-738C23E68662}" type="datetimeFigureOut">
              <a:rPr lang="en-US" smtClean="0"/>
              <a:pPr/>
              <a:t>2/24/2011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583A1C-7E8C-4F11-B759-9A370DA59E7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30C6B6-839F-4F27-BE41-738C23E68662}" type="datetimeFigureOut">
              <a:rPr lang="en-US" smtClean="0"/>
              <a:pPr/>
              <a:t>2/24/2011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583A1C-7E8C-4F11-B759-9A370DA59E7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30C6B6-839F-4F27-BE41-738C23E68662}" type="datetimeFigureOut">
              <a:rPr lang="en-US" smtClean="0"/>
              <a:pPr/>
              <a:t>2/24/2011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583A1C-7E8C-4F11-B759-9A370DA59E7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30C6B6-839F-4F27-BE41-738C23E68662}" type="datetimeFigureOut">
              <a:rPr lang="en-US" smtClean="0"/>
              <a:pPr/>
              <a:t>2/24/2011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583A1C-7E8C-4F11-B759-9A370DA59E7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30C6B6-839F-4F27-BE41-738C23E68662}" type="datetimeFigureOut">
              <a:rPr lang="en-US" smtClean="0"/>
              <a:pPr/>
              <a:t>2/24/2011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583A1C-7E8C-4F11-B759-9A370DA59E7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30C6B6-839F-4F27-BE41-738C23E68662}" type="datetimeFigureOut">
              <a:rPr lang="en-US" smtClean="0"/>
              <a:pPr/>
              <a:t>2/24/2011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583A1C-7E8C-4F11-B759-9A370DA59E7F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81001" y="-228600"/>
            <a:ext cx="10944393" cy="7086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itle 5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bg1"/>
                </a:solidFill>
              </a:rPr>
              <a:t>Interdisciplinary education and research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7" name="Subtitle 6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Jerry Baldasty</a:t>
            </a:r>
          </a:p>
          <a:p>
            <a:r>
              <a:rPr lang="en-US" dirty="0" smtClean="0"/>
              <a:t>Dean, Vice Provost, Graduate School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457200" y="-152400"/>
            <a:ext cx="10944393" cy="7086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5400" dirty="0" smtClean="0">
                <a:solidFill>
                  <a:schemeClr val="accent1"/>
                </a:solidFill>
                <a:latin typeface="Candara"/>
                <a:cs typeface="Candara"/>
              </a:rPr>
              <a:t>Background</a:t>
            </a:r>
            <a:endParaRPr lang="en-US" sz="5400" dirty="0">
              <a:solidFill>
                <a:schemeClr val="accent1"/>
              </a:solidFill>
              <a:latin typeface="Candara"/>
              <a:cs typeface="Candara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85800" y="1828800"/>
            <a:ext cx="7543800" cy="5016758"/>
          </a:xfrm>
          <a:prstGeom prst="rect">
            <a:avLst/>
          </a:prstGeom>
          <a:noFill/>
          <a:ln>
            <a:solidFill>
              <a:srgbClr val="4F81BD"/>
            </a:solidFill>
          </a:ln>
        </p:spPr>
        <p:txBody>
          <a:bodyPr wrap="square" rtlCol="0">
            <a:spAutoFit/>
          </a:bodyPr>
          <a:lstStyle/>
          <a:p>
            <a:pPr marL="514350" indent="-514350">
              <a:buAutoNum type="arabicPeriod"/>
            </a:pPr>
            <a:r>
              <a:rPr lang="en-US" sz="3200" dirty="0" smtClean="0">
                <a:solidFill>
                  <a:schemeClr val="bg1">
                    <a:lumMod val="75000"/>
                  </a:schemeClr>
                </a:solidFill>
              </a:rPr>
              <a:t>“Bottom up research initiatives” central to interdisciplinary culture.</a:t>
            </a:r>
          </a:p>
          <a:p>
            <a:pPr marL="514350" indent="-514350">
              <a:buAutoNum type="arabicPeriod"/>
            </a:pPr>
            <a:r>
              <a:rPr lang="en-US" sz="3200" dirty="0" smtClean="0">
                <a:solidFill>
                  <a:schemeClr val="bg1">
                    <a:lumMod val="75000"/>
                  </a:schemeClr>
                </a:solidFill>
              </a:rPr>
              <a:t>Interdisciplinary work: incubation of new ideas, new domains</a:t>
            </a:r>
          </a:p>
          <a:p>
            <a:pPr marL="514350" indent="-514350">
              <a:buAutoNum type="arabicPeriod"/>
            </a:pPr>
            <a:r>
              <a:rPr lang="en-US" sz="3200" dirty="0" smtClean="0">
                <a:solidFill>
                  <a:schemeClr val="bg1">
                    <a:lumMod val="75000"/>
                  </a:schemeClr>
                </a:solidFill>
              </a:rPr>
              <a:t>Anticipate emerging fields: “skate to where the puck </a:t>
            </a:r>
            <a:r>
              <a:rPr lang="en-US" sz="3200" u="sng" dirty="0" smtClean="0">
                <a:solidFill>
                  <a:schemeClr val="bg1">
                    <a:lumMod val="75000"/>
                  </a:schemeClr>
                </a:solidFill>
              </a:rPr>
              <a:t>will</a:t>
            </a:r>
            <a:r>
              <a:rPr lang="en-US" sz="3200" dirty="0" smtClean="0">
                <a:solidFill>
                  <a:schemeClr val="bg1">
                    <a:lumMod val="75000"/>
                  </a:schemeClr>
                </a:solidFill>
              </a:rPr>
              <a:t> be”   </a:t>
            </a:r>
          </a:p>
          <a:p>
            <a:pPr marL="514350" indent="-514350">
              <a:buAutoNum type="arabicPeriod"/>
            </a:pPr>
            <a:r>
              <a:rPr lang="en-US" sz="3200" dirty="0" smtClean="0">
                <a:solidFill>
                  <a:schemeClr val="bg1">
                    <a:lumMod val="75000"/>
                  </a:schemeClr>
                </a:solidFill>
              </a:rPr>
              <a:t>Interdisciplinary work: best way to address big social problems (in teaching, research)</a:t>
            </a:r>
          </a:p>
          <a:p>
            <a:pPr lvl="2"/>
            <a:endParaRPr lang="en-US" sz="3200" dirty="0">
              <a:solidFill>
                <a:schemeClr val="bg1">
                  <a:lumMod val="8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81001" y="-228600"/>
            <a:ext cx="10944393" cy="7086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>
                <a:solidFill>
                  <a:schemeClr val="accent1"/>
                </a:solidFill>
                <a:latin typeface="Candara"/>
                <a:cs typeface="Candara"/>
              </a:rPr>
              <a:t>Collaboration: work together</a:t>
            </a:r>
            <a:endParaRPr lang="en-US" dirty="0">
              <a:solidFill>
                <a:schemeClr val="accent1"/>
              </a:solidFill>
              <a:latin typeface="Candara"/>
              <a:cs typeface="Candara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85800" y="1828800"/>
            <a:ext cx="7543800" cy="4524315"/>
          </a:xfrm>
          <a:prstGeom prst="rect">
            <a:avLst/>
          </a:prstGeom>
          <a:noFill/>
          <a:ln>
            <a:solidFill>
              <a:srgbClr val="4F81BD"/>
            </a:solidFill>
          </a:ln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chemeClr val="accent6">
                    <a:lumMod val="40000"/>
                    <a:lumOff val="60000"/>
                  </a:schemeClr>
                </a:solidFill>
              </a:rPr>
              <a:t>Expand  your horizons </a:t>
            </a:r>
          </a:p>
          <a:p>
            <a:r>
              <a:rPr lang="en-US" sz="1200" dirty="0" smtClean="0">
                <a:solidFill>
                  <a:schemeClr val="bg1">
                    <a:lumMod val="85000"/>
                  </a:schemeClr>
                </a:solidFill>
              </a:rPr>
              <a:t>	</a:t>
            </a:r>
            <a:r>
              <a:rPr lang="en-US" sz="2400" dirty="0" smtClean="0">
                <a:solidFill>
                  <a:schemeClr val="bg1">
                    <a:lumMod val="85000"/>
                  </a:schemeClr>
                </a:solidFill>
              </a:rPr>
              <a:t>Beyond department/unit</a:t>
            </a:r>
          </a:p>
          <a:p>
            <a:r>
              <a:rPr lang="en-US" sz="2400" dirty="0" smtClean="0">
                <a:solidFill>
                  <a:schemeClr val="bg1">
                    <a:lumMod val="85000"/>
                  </a:schemeClr>
                </a:solidFill>
              </a:rPr>
              <a:t>	At the edges of your field/discipline</a:t>
            </a:r>
          </a:p>
          <a:p>
            <a:r>
              <a:rPr lang="en-US" sz="2400" dirty="0" smtClean="0">
                <a:solidFill>
                  <a:schemeClr val="bg1">
                    <a:lumMod val="85000"/>
                  </a:schemeClr>
                </a:solidFill>
              </a:rPr>
              <a:t>	Beyond your discipline</a:t>
            </a:r>
            <a:endParaRPr lang="en-US" sz="1200" dirty="0" smtClean="0">
              <a:solidFill>
                <a:schemeClr val="bg1">
                  <a:lumMod val="85000"/>
                </a:schemeClr>
              </a:solidFill>
            </a:endParaRPr>
          </a:p>
          <a:p>
            <a:endParaRPr lang="en-US" sz="3200" dirty="0" smtClean="0">
              <a:solidFill>
                <a:schemeClr val="bg1">
                  <a:lumMod val="85000"/>
                </a:schemeClr>
              </a:solidFill>
            </a:endParaRPr>
          </a:p>
          <a:p>
            <a:r>
              <a:rPr lang="en-US" sz="3200" dirty="0" smtClean="0">
                <a:solidFill>
                  <a:schemeClr val="accent6">
                    <a:lumMod val="40000"/>
                    <a:lumOff val="60000"/>
                  </a:schemeClr>
                </a:solidFill>
              </a:rPr>
              <a:t>Expand research partnerships </a:t>
            </a:r>
          </a:p>
          <a:p>
            <a:r>
              <a:rPr lang="en-US" sz="3200" dirty="0" smtClean="0">
                <a:solidFill>
                  <a:schemeClr val="bg1">
                    <a:lumMod val="85000"/>
                  </a:schemeClr>
                </a:solidFill>
              </a:rPr>
              <a:t>	</a:t>
            </a:r>
            <a:r>
              <a:rPr lang="en-US" sz="2400" dirty="0" smtClean="0">
                <a:solidFill>
                  <a:schemeClr val="bg1">
                    <a:lumMod val="85000"/>
                  </a:schemeClr>
                </a:solidFill>
              </a:rPr>
              <a:t>Conversations, collaborations at UW</a:t>
            </a:r>
          </a:p>
          <a:p>
            <a:r>
              <a:rPr lang="en-US" sz="2400" dirty="0" smtClean="0">
                <a:solidFill>
                  <a:schemeClr val="bg1">
                    <a:lumMod val="85000"/>
                  </a:schemeClr>
                </a:solidFill>
              </a:rPr>
              <a:t>	</a:t>
            </a:r>
            <a:endParaRPr lang="en-US" sz="3200" dirty="0" smtClean="0">
              <a:solidFill>
                <a:schemeClr val="bg1">
                  <a:lumMod val="85000"/>
                </a:schemeClr>
              </a:solidFill>
            </a:endParaRPr>
          </a:p>
          <a:p>
            <a:r>
              <a:rPr lang="en-US" sz="3200" dirty="0" smtClean="0">
                <a:solidFill>
                  <a:schemeClr val="accent6">
                    <a:lumMod val="40000"/>
                    <a:lumOff val="60000"/>
                  </a:schemeClr>
                </a:solidFill>
              </a:rPr>
              <a:t>Prioritize</a:t>
            </a:r>
          </a:p>
          <a:p>
            <a:r>
              <a:rPr lang="en-US" sz="3200" dirty="0" smtClean="0">
                <a:solidFill>
                  <a:schemeClr val="bg1">
                    <a:lumMod val="85000"/>
                  </a:schemeClr>
                </a:solidFill>
              </a:rPr>
              <a:t> </a:t>
            </a:r>
            <a:endParaRPr lang="en-US" sz="3200" dirty="0">
              <a:solidFill>
                <a:schemeClr val="bg1">
                  <a:lumMod val="8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81001" y="-228600"/>
            <a:ext cx="10944393" cy="7086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>
                <a:solidFill>
                  <a:schemeClr val="accent1"/>
                </a:solidFill>
                <a:latin typeface="Candara"/>
                <a:cs typeface="Candara"/>
              </a:rPr>
              <a:t>Nimbleness: respond quickly</a:t>
            </a:r>
            <a:endParaRPr lang="en-US" dirty="0">
              <a:solidFill>
                <a:schemeClr val="accent1"/>
              </a:solidFill>
              <a:latin typeface="Candara"/>
              <a:cs typeface="Candara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85800" y="1828800"/>
            <a:ext cx="7543800" cy="4524315"/>
          </a:xfrm>
          <a:prstGeom prst="rect">
            <a:avLst/>
          </a:prstGeom>
          <a:noFill/>
          <a:ln>
            <a:solidFill>
              <a:srgbClr val="4F81BD"/>
            </a:solidFill>
          </a:ln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chemeClr val="accent6">
                    <a:lumMod val="40000"/>
                    <a:lumOff val="60000"/>
                  </a:schemeClr>
                </a:solidFill>
              </a:rPr>
              <a:t>Get ready </a:t>
            </a:r>
          </a:p>
          <a:p>
            <a:r>
              <a:rPr lang="en-US" sz="3200" dirty="0" smtClean="0">
                <a:solidFill>
                  <a:schemeClr val="bg1">
                    <a:lumMod val="85000"/>
                  </a:schemeClr>
                </a:solidFill>
              </a:rPr>
              <a:t>	</a:t>
            </a:r>
            <a:r>
              <a:rPr lang="en-US" sz="2400" dirty="0" smtClean="0">
                <a:solidFill>
                  <a:schemeClr val="bg1">
                    <a:lumMod val="85000"/>
                  </a:schemeClr>
                </a:solidFill>
              </a:rPr>
              <a:t>Trends, $, Time, Teams</a:t>
            </a:r>
          </a:p>
          <a:p>
            <a:r>
              <a:rPr lang="en-US" sz="2400" dirty="0" smtClean="0">
                <a:solidFill>
                  <a:schemeClr val="bg1">
                    <a:lumMod val="85000"/>
                  </a:schemeClr>
                </a:solidFill>
              </a:rPr>
              <a:t>	Cross listed courses, joint appointments</a:t>
            </a:r>
          </a:p>
          <a:p>
            <a:endParaRPr lang="en-US" sz="3200" dirty="0" smtClean="0">
              <a:solidFill>
                <a:schemeClr val="bg1">
                  <a:lumMod val="85000"/>
                </a:schemeClr>
              </a:solidFill>
            </a:endParaRPr>
          </a:p>
          <a:p>
            <a:r>
              <a:rPr lang="en-US" sz="3200" dirty="0" smtClean="0">
                <a:solidFill>
                  <a:schemeClr val="accent6">
                    <a:lumMod val="40000"/>
                    <a:lumOff val="60000"/>
                  </a:schemeClr>
                </a:solidFill>
              </a:rPr>
              <a:t>Partners</a:t>
            </a:r>
          </a:p>
          <a:p>
            <a:r>
              <a:rPr lang="en-US" sz="3200" dirty="0" smtClean="0">
                <a:solidFill>
                  <a:schemeClr val="bg1">
                    <a:lumMod val="85000"/>
                  </a:schemeClr>
                </a:solidFill>
              </a:rPr>
              <a:t>	</a:t>
            </a:r>
            <a:r>
              <a:rPr lang="en-US" sz="2400" dirty="0" smtClean="0">
                <a:solidFill>
                  <a:schemeClr val="bg1">
                    <a:lumMod val="85000"/>
                  </a:schemeClr>
                </a:solidFill>
              </a:rPr>
              <a:t>Advancement, Community</a:t>
            </a:r>
          </a:p>
          <a:p>
            <a:endParaRPr lang="en-US" sz="3200" dirty="0" smtClean="0">
              <a:solidFill>
                <a:schemeClr val="bg1">
                  <a:lumMod val="85000"/>
                </a:schemeClr>
              </a:solidFill>
            </a:endParaRPr>
          </a:p>
          <a:p>
            <a:r>
              <a:rPr lang="en-US" sz="3200" dirty="0" smtClean="0">
                <a:solidFill>
                  <a:schemeClr val="accent6">
                    <a:lumMod val="40000"/>
                    <a:lumOff val="60000"/>
                  </a:schemeClr>
                </a:solidFill>
              </a:rPr>
              <a:t>Sunsets</a:t>
            </a:r>
          </a:p>
          <a:p>
            <a:endParaRPr lang="en-US" sz="3200" dirty="0">
              <a:solidFill>
                <a:schemeClr val="bg1">
                  <a:lumMod val="8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81001" y="-228600"/>
            <a:ext cx="10944393" cy="7086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>
                <a:solidFill>
                  <a:schemeClr val="accent1"/>
                </a:solidFill>
                <a:latin typeface="Candara"/>
                <a:cs typeface="Candara"/>
              </a:rPr>
              <a:t>Flexibility: One size does not fit all</a:t>
            </a:r>
            <a:endParaRPr lang="en-US" dirty="0">
              <a:solidFill>
                <a:schemeClr val="accent1"/>
              </a:solidFill>
              <a:latin typeface="Candara"/>
              <a:cs typeface="Candara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85800" y="1828800"/>
            <a:ext cx="7543800" cy="4524315"/>
          </a:xfrm>
          <a:prstGeom prst="rect">
            <a:avLst/>
          </a:prstGeom>
          <a:noFill/>
          <a:ln>
            <a:solidFill>
              <a:srgbClr val="4F81BD"/>
            </a:solidFill>
          </a:ln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chemeClr val="bg1">
                    <a:lumMod val="85000"/>
                  </a:schemeClr>
                </a:solidFill>
              </a:rPr>
              <a:t>Reduce barriers to interdisciplinary work</a:t>
            </a:r>
          </a:p>
          <a:p>
            <a:r>
              <a:rPr lang="en-US" sz="3200" dirty="0" smtClean="0">
                <a:solidFill>
                  <a:schemeClr val="bg1">
                    <a:lumMod val="85000"/>
                  </a:schemeClr>
                </a:solidFill>
              </a:rPr>
              <a:t>	</a:t>
            </a:r>
            <a:r>
              <a:rPr lang="en-US" sz="2400" dirty="0" smtClean="0">
                <a:solidFill>
                  <a:schemeClr val="accent6">
                    <a:lumMod val="40000"/>
                    <a:lumOff val="60000"/>
                  </a:schemeClr>
                </a:solidFill>
              </a:rPr>
              <a:t>Tenure, promotion</a:t>
            </a:r>
          </a:p>
          <a:p>
            <a:r>
              <a:rPr lang="en-US" sz="2400" dirty="0" smtClean="0">
                <a:solidFill>
                  <a:schemeClr val="accent6">
                    <a:lumMod val="40000"/>
                    <a:lumOff val="60000"/>
                  </a:schemeClr>
                </a:solidFill>
              </a:rPr>
              <a:t>	Mentorship</a:t>
            </a:r>
          </a:p>
          <a:p>
            <a:r>
              <a:rPr lang="en-US" sz="2400" dirty="0" smtClean="0">
                <a:solidFill>
                  <a:schemeClr val="accent6">
                    <a:lumMod val="40000"/>
                    <a:lumOff val="60000"/>
                  </a:schemeClr>
                </a:solidFill>
              </a:rPr>
              <a:t>	Burdens of joint appointments</a:t>
            </a:r>
          </a:p>
          <a:p>
            <a:r>
              <a:rPr lang="en-US" sz="3200" dirty="0" smtClean="0">
                <a:solidFill>
                  <a:schemeClr val="bg1">
                    <a:lumMod val="85000"/>
                  </a:schemeClr>
                </a:solidFill>
              </a:rPr>
              <a:t>Create real rewards</a:t>
            </a:r>
          </a:p>
          <a:p>
            <a:r>
              <a:rPr lang="en-US" sz="3200" dirty="0" smtClean="0">
                <a:solidFill>
                  <a:schemeClr val="bg1">
                    <a:lumMod val="85000"/>
                  </a:schemeClr>
                </a:solidFill>
              </a:rPr>
              <a:t>	</a:t>
            </a:r>
            <a:r>
              <a:rPr lang="en-US" sz="2400" dirty="0" smtClean="0">
                <a:solidFill>
                  <a:schemeClr val="accent6">
                    <a:lumMod val="40000"/>
                    <a:lumOff val="60000"/>
                  </a:schemeClr>
                </a:solidFill>
              </a:rPr>
              <a:t>Policies that affirm value</a:t>
            </a:r>
          </a:p>
          <a:p>
            <a:r>
              <a:rPr lang="en-US" sz="2400" dirty="0" smtClean="0">
                <a:solidFill>
                  <a:schemeClr val="accent6">
                    <a:lumMod val="40000"/>
                    <a:lumOff val="60000"/>
                  </a:schemeClr>
                </a:solidFill>
              </a:rPr>
              <a:t>	Advocacy– your role</a:t>
            </a:r>
          </a:p>
          <a:p>
            <a:r>
              <a:rPr lang="en-US" sz="3200" dirty="0" smtClean="0">
                <a:solidFill>
                  <a:schemeClr val="bg1">
                    <a:lumMod val="85000"/>
                  </a:schemeClr>
                </a:solidFill>
              </a:rPr>
              <a:t>Rethink!</a:t>
            </a:r>
          </a:p>
          <a:p>
            <a:r>
              <a:rPr lang="en-US" sz="3200" dirty="0" smtClean="0">
                <a:solidFill>
                  <a:schemeClr val="bg1">
                    <a:lumMod val="85000"/>
                  </a:schemeClr>
                </a:solidFill>
              </a:rPr>
              <a:t>	</a:t>
            </a:r>
            <a:r>
              <a:rPr lang="en-US" sz="2400" dirty="0" smtClean="0">
                <a:solidFill>
                  <a:schemeClr val="accent6">
                    <a:lumMod val="40000"/>
                    <a:lumOff val="60000"/>
                  </a:schemeClr>
                </a:solidFill>
              </a:rPr>
              <a:t>Single authorship, academic publishing</a:t>
            </a:r>
          </a:p>
          <a:p>
            <a:r>
              <a:rPr lang="en-US" sz="2400" dirty="0" smtClean="0">
                <a:solidFill>
                  <a:schemeClr val="accent6">
                    <a:lumMod val="40000"/>
                    <a:lumOff val="60000"/>
                  </a:schemeClr>
                </a:solidFill>
              </a:rPr>
              <a:t>	Digital publishing  </a:t>
            </a:r>
            <a:endParaRPr lang="en-US" sz="2400" dirty="0">
              <a:solidFill>
                <a:schemeClr val="accent6">
                  <a:lumMod val="40000"/>
                  <a:lumOff val="6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988</TotalTime>
  <Words>90</Words>
  <Application>Microsoft Office PowerPoint</Application>
  <PresentationFormat>On-screen Show (4:3)</PresentationFormat>
  <Paragraphs>39</Paragraphs>
  <Slides>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Office Theme</vt:lpstr>
      <vt:lpstr>Interdisciplinary education and research</vt:lpstr>
      <vt:lpstr>Background</vt:lpstr>
      <vt:lpstr>Collaboration: work together</vt:lpstr>
      <vt:lpstr>Nimbleness: respond quickly</vt:lpstr>
      <vt:lpstr>Flexibility: One size does not fit all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Marisa</dc:creator>
  <cp:lastModifiedBy>dsa</cp:lastModifiedBy>
  <cp:revision>102</cp:revision>
  <dcterms:created xsi:type="dcterms:W3CDTF">2010-05-10T16:03:55Z</dcterms:created>
  <dcterms:modified xsi:type="dcterms:W3CDTF">2011-02-25T00:57:23Z</dcterms:modified>
</cp:coreProperties>
</file>