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8" r:id="rId2"/>
    <p:sldId id="260" r:id="rId3"/>
    <p:sldId id="268" r:id="rId4"/>
    <p:sldId id="269" r:id="rId5"/>
    <p:sldId id="270" r:id="rId6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527D"/>
    <a:srgbClr val="608DC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5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2520" y="-84"/>
      </p:cViewPr>
      <p:guideLst>
        <p:guide orient="horz" pos="2928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5E32F4-69F4-4E6D-A9C1-FF8AE9DF74BF}" type="datetimeFigureOut">
              <a:rPr lang="en-US" smtClean="0"/>
              <a:pPr/>
              <a:t>2/24/2011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BF7736-5B4C-4184-AF12-B93AB0D2F8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0CD68F-61C6-4DC2-BACC-E2B7D08D0FAE}" type="datetimeFigureOut">
              <a:rPr lang="en-US" smtClean="0"/>
              <a:pPr/>
              <a:t>2/24/2011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F9CD05-1AD0-4C1D-BA0E-87FC2E9762A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0C6B6-839F-4F27-BE41-738C23E68662}" type="datetimeFigureOut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83A1C-7E8C-4F11-B759-9A370DA59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0C6B6-839F-4F27-BE41-738C23E68662}" type="datetimeFigureOut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83A1C-7E8C-4F11-B759-9A370DA59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0C6B6-839F-4F27-BE41-738C23E68662}" type="datetimeFigureOut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83A1C-7E8C-4F11-B759-9A370DA59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0C6B6-839F-4F27-BE41-738C23E68662}" type="datetimeFigureOut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83A1C-7E8C-4F11-B759-9A370DA59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0C6B6-839F-4F27-BE41-738C23E68662}" type="datetimeFigureOut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83A1C-7E8C-4F11-B759-9A370DA59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0C6B6-839F-4F27-BE41-738C23E68662}" type="datetimeFigureOut">
              <a:rPr lang="en-US" smtClean="0"/>
              <a:pPr/>
              <a:t>2/24/2011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83A1C-7E8C-4F11-B759-9A370DA59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0C6B6-839F-4F27-BE41-738C23E68662}" type="datetimeFigureOut">
              <a:rPr lang="en-US" smtClean="0"/>
              <a:pPr/>
              <a:t>2/24/2011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83A1C-7E8C-4F11-B759-9A370DA59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0C6B6-839F-4F27-BE41-738C23E68662}" type="datetimeFigureOut">
              <a:rPr lang="en-US" smtClean="0"/>
              <a:pPr/>
              <a:t>2/24/2011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83A1C-7E8C-4F11-B759-9A370DA59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0C6B6-839F-4F27-BE41-738C23E68662}" type="datetimeFigureOut">
              <a:rPr lang="en-US" smtClean="0"/>
              <a:pPr/>
              <a:t>2/24/2011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83A1C-7E8C-4F11-B759-9A370DA59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0C6B6-839F-4F27-BE41-738C23E68662}" type="datetimeFigureOut">
              <a:rPr lang="en-US" smtClean="0"/>
              <a:pPr/>
              <a:t>2/24/2011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83A1C-7E8C-4F11-B759-9A370DA59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0C6B6-839F-4F27-BE41-738C23E68662}" type="datetimeFigureOut">
              <a:rPr lang="en-US" smtClean="0"/>
              <a:pPr/>
              <a:t>2/24/2011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83A1C-7E8C-4F11-B759-9A370DA59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0C6B6-839F-4F27-BE41-738C23E68662}" type="datetimeFigureOut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83A1C-7E8C-4F11-B759-9A370DA59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81001" y="-228600"/>
            <a:ext cx="10944393" cy="708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Interdisciplinary education and research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Jerry Baldasty</a:t>
            </a:r>
          </a:p>
          <a:p>
            <a:r>
              <a:rPr lang="en-US" dirty="0" smtClean="0"/>
              <a:t>Dean, Vice Provost, Graduate School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57200" y="-152400"/>
            <a:ext cx="10944393" cy="708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accent1"/>
                </a:solidFill>
                <a:latin typeface="Candara"/>
                <a:cs typeface="Candara"/>
              </a:rPr>
              <a:t>Background</a:t>
            </a:r>
            <a:endParaRPr lang="en-US" sz="5400" dirty="0">
              <a:solidFill>
                <a:schemeClr val="accent1"/>
              </a:solidFill>
              <a:latin typeface="Candara"/>
              <a:cs typeface="Candar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543800" cy="5016758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3200" dirty="0" smtClean="0">
                <a:solidFill>
                  <a:schemeClr val="bg1">
                    <a:lumMod val="75000"/>
                  </a:schemeClr>
                </a:solidFill>
              </a:rPr>
              <a:t>“Bottom up research initiatives” central to interdisciplinary culture.</a:t>
            </a:r>
          </a:p>
          <a:p>
            <a:pPr marL="514350" indent="-514350">
              <a:buAutoNum type="arabicPeriod"/>
            </a:pPr>
            <a:r>
              <a:rPr lang="en-US" sz="3200" dirty="0" smtClean="0">
                <a:solidFill>
                  <a:schemeClr val="bg1">
                    <a:lumMod val="75000"/>
                  </a:schemeClr>
                </a:solidFill>
              </a:rPr>
              <a:t>Interdisciplinary work: incubation of new ideas, new domains</a:t>
            </a:r>
          </a:p>
          <a:p>
            <a:pPr marL="514350" indent="-514350">
              <a:buAutoNum type="arabicPeriod"/>
            </a:pPr>
            <a:r>
              <a:rPr lang="en-US" sz="3200" dirty="0" smtClean="0">
                <a:solidFill>
                  <a:schemeClr val="bg1">
                    <a:lumMod val="75000"/>
                  </a:schemeClr>
                </a:solidFill>
              </a:rPr>
              <a:t>Anticipate emerging fields: “skate to where the puck </a:t>
            </a:r>
            <a:r>
              <a:rPr lang="en-US" sz="3200" u="sng" dirty="0" smtClean="0">
                <a:solidFill>
                  <a:schemeClr val="bg1">
                    <a:lumMod val="75000"/>
                  </a:schemeClr>
                </a:solidFill>
              </a:rPr>
              <a:t>will</a:t>
            </a:r>
            <a:r>
              <a:rPr lang="en-US" sz="3200" dirty="0" smtClean="0">
                <a:solidFill>
                  <a:schemeClr val="bg1">
                    <a:lumMod val="75000"/>
                  </a:schemeClr>
                </a:solidFill>
              </a:rPr>
              <a:t> be”   </a:t>
            </a:r>
          </a:p>
          <a:p>
            <a:pPr marL="514350" indent="-514350">
              <a:buAutoNum type="arabicPeriod"/>
            </a:pPr>
            <a:r>
              <a:rPr lang="en-US" sz="3200" dirty="0" smtClean="0">
                <a:solidFill>
                  <a:schemeClr val="bg1">
                    <a:lumMod val="75000"/>
                  </a:schemeClr>
                </a:solidFill>
              </a:rPr>
              <a:t>Interdisciplinary work: best way to address big social problems (in teaching, research)</a:t>
            </a:r>
          </a:p>
          <a:p>
            <a:pPr lvl="2"/>
            <a:endParaRPr lang="en-US" sz="32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81001" y="-228600"/>
            <a:ext cx="10944393" cy="708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1"/>
                </a:solidFill>
                <a:latin typeface="Candara"/>
                <a:cs typeface="Candara"/>
              </a:rPr>
              <a:t>Collaboration: work together</a:t>
            </a:r>
            <a:endParaRPr lang="en-US" dirty="0">
              <a:solidFill>
                <a:schemeClr val="accent1"/>
              </a:solidFill>
              <a:latin typeface="Candara"/>
              <a:cs typeface="Candar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543800" cy="4524315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Expand  your horizons </a:t>
            </a:r>
          </a:p>
          <a:p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	</a:t>
            </a:r>
            <a:r>
              <a:rPr lang="en-US" sz="2400" dirty="0" smtClean="0">
                <a:solidFill>
                  <a:schemeClr val="bg1">
                    <a:lumMod val="85000"/>
                  </a:schemeClr>
                </a:solidFill>
              </a:rPr>
              <a:t>Beyond department/unit</a:t>
            </a:r>
          </a:p>
          <a:p>
            <a:r>
              <a:rPr lang="en-US" sz="2400" dirty="0" smtClean="0">
                <a:solidFill>
                  <a:schemeClr val="bg1">
                    <a:lumMod val="85000"/>
                  </a:schemeClr>
                </a:solidFill>
              </a:rPr>
              <a:t>	At the edges of your field/discipline</a:t>
            </a:r>
          </a:p>
          <a:p>
            <a:r>
              <a:rPr lang="en-US" sz="2400" dirty="0" smtClean="0">
                <a:solidFill>
                  <a:schemeClr val="bg1">
                    <a:lumMod val="85000"/>
                  </a:schemeClr>
                </a:solidFill>
              </a:rPr>
              <a:t>	Beyond your discipline</a:t>
            </a:r>
            <a:endParaRPr lang="en-US" sz="1200" dirty="0" smtClean="0">
              <a:solidFill>
                <a:schemeClr val="bg1">
                  <a:lumMod val="85000"/>
                </a:schemeClr>
              </a:solidFill>
            </a:endParaRPr>
          </a:p>
          <a:p>
            <a:endParaRPr lang="en-US" sz="3200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32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Expand research partnerships </a:t>
            </a:r>
          </a:p>
          <a:p>
            <a:r>
              <a:rPr lang="en-US" sz="3200" dirty="0" smtClean="0">
                <a:solidFill>
                  <a:schemeClr val="bg1">
                    <a:lumMod val="85000"/>
                  </a:schemeClr>
                </a:solidFill>
              </a:rPr>
              <a:t>	</a:t>
            </a:r>
            <a:r>
              <a:rPr lang="en-US" sz="2400" dirty="0" smtClean="0">
                <a:solidFill>
                  <a:schemeClr val="bg1">
                    <a:lumMod val="85000"/>
                  </a:schemeClr>
                </a:solidFill>
              </a:rPr>
              <a:t>Conversations, collaborations at UW</a:t>
            </a:r>
          </a:p>
          <a:p>
            <a:r>
              <a:rPr lang="en-US" sz="2400" dirty="0" smtClean="0">
                <a:solidFill>
                  <a:schemeClr val="bg1">
                    <a:lumMod val="85000"/>
                  </a:schemeClr>
                </a:solidFill>
              </a:rPr>
              <a:t>	</a:t>
            </a:r>
            <a:endParaRPr lang="en-US" sz="3200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32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Prioritize</a:t>
            </a:r>
          </a:p>
          <a:p>
            <a:r>
              <a:rPr lang="en-US" sz="3200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endParaRPr lang="en-US" sz="32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81001" y="-228600"/>
            <a:ext cx="10944393" cy="708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1"/>
                </a:solidFill>
                <a:latin typeface="Candara"/>
                <a:cs typeface="Candara"/>
              </a:rPr>
              <a:t>Nimbleness: respond quickly</a:t>
            </a:r>
            <a:endParaRPr lang="en-US" dirty="0">
              <a:solidFill>
                <a:schemeClr val="accent1"/>
              </a:solidFill>
              <a:latin typeface="Candara"/>
              <a:cs typeface="Candar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543800" cy="4524315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Get ready </a:t>
            </a:r>
          </a:p>
          <a:p>
            <a:r>
              <a:rPr lang="en-US" sz="3200" dirty="0" smtClean="0">
                <a:solidFill>
                  <a:schemeClr val="bg1">
                    <a:lumMod val="85000"/>
                  </a:schemeClr>
                </a:solidFill>
              </a:rPr>
              <a:t>	</a:t>
            </a:r>
            <a:r>
              <a:rPr lang="en-US" sz="2400" dirty="0" smtClean="0">
                <a:solidFill>
                  <a:schemeClr val="bg1">
                    <a:lumMod val="85000"/>
                  </a:schemeClr>
                </a:solidFill>
              </a:rPr>
              <a:t>Trends, $, Time, Teams</a:t>
            </a:r>
          </a:p>
          <a:p>
            <a:r>
              <a:rPr lang="en-US" sz="2400" dirty="0" smtClean="0">
                <a:solidFill>
                  <a:schemeClr val="bg1">
                    <a:lumMod val="85000"/>
                  </a:schemeClr>
                </a:solidFill>
              </a:rPr>
              <a:t>	Cross listed courses, joint appointments</a:t>
            </a:r>
          </a:p>
          <a:p>
            <a:endParaRPr lang="en-US" sz="3200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32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Partners</a:t>
            </a:r>
          </a:p>
          <a:p>
            <a:r>
              <a:rPr lang="en-US" sz="3200" dirty="0" smtClean="0">
                <a:solidFill>
                  <a:schemeClr val="bg1">
                    <a:lumMod val="85000"/>
                  </a:schemeClr>
                </a:solidFill>
              </a:rPr>
              <a:t>	</a:t>
            </a:r>
            <a:r>
              <a:rPr lang="en-US" sz="2400" dirty="0" smtClean="0">
                <a:solidFill>
                  <a:schemeClr val="bg1">
                    <a:lumMod val="85000"/>
                  </a:schemeClr>
                </a:solidFill>
              </a:rPr>
              <a:t>Advancement, Community</a:t>
            </a:r>
          </a:p>
          <a:p>
            <a:endParaRPr lang="en-US" sz="3200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32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Sunsets</a:t>
            </a:r>
          </a:p>
          <a:p>
            <a:endParaRPr lang="en-US" sz="32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81001" y="-228600"/>
            <a:ext cx="10944393" cy="708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1"/>
                </a:solidFill>
                <a:latin typeface="Candara"/>
                <a:cs typeface="Candara"/>
              </a:rPr>
              <a:t>Flexibility: One size does not fit all</a:t>
            </a:r>
            <a:endParaRPr lang="en-US" dirty="0">
              <a:solidFill>
                <a:schemeClr val="accent1"/>
              </a:solidFill>
              <a:latin typeface="Candara"/>
              <a:cs typeface="Candar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543800" cy="4524315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>
                    <a:lumMod val="85000"/>
                  </a:schemeClr>
                </a:solidFill>
              </a:rPr>
              <a:t>Reduce barriers to interdisciplinary work</a:t>
            </a:r>
          </a:p>
          <a:p>
            <a:r>
              <a:rPr lang="en-US" sz="3200" dirty="0" smtClean="0">
                <a:solidFill>
                  <a:schemeClr val="bg1">
                    <a:lumMod val="85000"/>
                  </a:schemeClr>
                </a:solidFill>
              </a:rPr>
              <a:t>	</a:t>
            </a:r>
            <a:r>
              <a:rPr lang="en-US" sz="24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Tenure, promotion</a:t>
            </a:r>
          </a:p>
          <a:p>
            <a:r>
              <a:rPr lang="en-US" sz="24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	Mentorship</a:t>
            </a:r>
          </a:p>
          <a:p>
            <a:r>
              <a:rPr lang="en-US" sz="24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	Burdens of joint appointments</a:t>
            </a:r>
          </a:p>
          <a:p>
            <a:r>
              <a:rPr lang="en-US" sz="3200" dirty="0" smtClean="0">
                <a:solidFill>
                  <a:schemeClr val="bg1">
                    <a:lumMod val="85000"/>
                  </a:schemeClr>
                </a:solidFill>
              </a:rPr>
              <a:t>Create real rewards</a:t>
            </a:r>
          </a:p>
          <a:p>
            <a:r>
              <a:rPr lang="en-US" sz="3200" dirty="0" smtClean="0">
                <a:solidFill>
                  <a:schemeClr val="bg1">
                    <a:lumMod val="85000"/>
                  </a:schemeClr>
                </a:solidFill>
              </a:rPr>
              <a:t>	</a:t>
            </a:r>
            <a:r>
              <a:rPr lang="en-US" sz="24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Policies that affirm value</a:t>
            </a:r>
          </a:p>
          <a:p>
            <a:r>
              <a:rPr lang="en-US" sz="24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	Advocacy– your role</a:t>
            </a:r>
          </a:p>
          <a:p>
            <a:r>
              <a:rPr lang="en-US" sz="3200" dirty="0" smtClean="0">
                <a:solidFill>
                  <a:schemeClr val="bg1">
                    <a:lumMod val="85000"/>
                  </a:schemeClr>
                </a:solidFill>
              </a:rPr>
              <a:t>Rethink!</a:t>
            </a:r>
          </a:p>
          <a:p>
            <a:r>
              <a:rPr lang="en-US" sz="3200" dirty="0" smtClean="0">
                <a:solidFill>
                  <a:schemeClr val="bg1">
                    <a:lumMod val="85000"/>
                  </a:schemeClr>
                </a:solidFill>
              </a:rPr>
              <a:t>	</a:t>
            </a:r>
            <a:r>
              <a:rPr lang="en-US" sz="24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Single authorship, academic publishing</a:t>
            </a:r>
          </a:p>
          <a:p>
            <a:r>
              <a:rPr lang="en-US" sz="24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	Digital publishing  </a:t>
            </a:r>
            <a:endParaRPr lang="en-US" sz="24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988</TotalTime>
  <Words>90</Words>
  <Application>Microsoft Office PowerPoint</Application>
  <PresentationFormat>On-screen Show (4:3)</PresentationFormat>
  <Paragraphs>39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Interdisciplinary education and research</vt:lpstr>
      <vt:lpstr>Background</vt:lpstr>
      <vt:lpstr>Collaboration: work together</vt:lpstr>
      <vt:lpstr>Nimbleness: respond quickly</vt:lpstr>
      <vt:lpstr>Flexibility: One size does not fit all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Marisa</dc:creator>
  <cp:lastModifiedBy>dsa</cp:lastModifiedBy>
  <cp:revision>102</cp:revision>
  <dcterms:created xsi:type="dcterms:W3CDTF">2010-05-10T16:03:55Z</dcterms:created>
  <dcterms:modified xsi:type="dcterms:W3CDTF">2011-02-25T00:57:23Z</dcterms:modified>
</cp:coreProperties>
</file>