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2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theme/theme13.xml" ContentType="application/vnd.openxmlformats-officedocument.theme+xml"/>
  <Override PartName="/ppt/slideLayouts/slideLayout156.xml" ContentType="application/vnd.openxmlformats-officedocument.presentationml.slideLayout+xml"/>
  <Override PartName="/ppt/theme/theme14.xml" ContentType="application/vnd.openxmlformats-officedocument.theme+xml"/>
  <Override PartName="/ppt/slideLayouts/slideLayout157.xml" ContentType="application/vnd.openxmlformats-officedocument.presentationml.slideLayout+xml"/>
  <Override PartName="/ppt/theme/theme15.xml" ContentType="application/vnd.openxmlformats-officedocument.theme+xml"/>
  <Override PartName="/ppt/slideLayouts/slideLayout158.xml" ContentType="application/vnd.openxmlformats-officedocument.presentationml.slideLayout+xml"/>
  <Override PartName="/ppt/theme/theme16.xml" ContentType="application/vnd.openxmlformats-officedocument.theme+xml"/>
  <Override PartName="/ppt/slideLayouts/slideLayout159.xml" ContentType="application/vnd.openxmlformats-officedocument.presentationml.slideLayout+xml"/>
  <Override PartName="/ppt/theme/theme17.xml" ContentType="application/vnd.openxmlformats-officedocument.theme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171" r:id="rId14"/>
    <p:sldMasterId id="2147484173" r:id="rId15"/>
    <p:sldMasterId id="2147484175" r:id="rId16"/>
    <p:sldMasterId id="2147484177" r:id="rId17"/>
    <p:sldMasterId id="2147484179" r:id="rId18"/>
  </p:sldMasterIdLst>
  <p:notesMasterIdLst>
    <p:notesMasterId r:id="rId28"/>
  </p:notesMasterIdLst>
  <p:handoutMasterIdLst>
    <p:handoutMasterId r:id="rId29"/>
  </p:handoutMasterIdLst>
  <p:sldIdLst>
    <p:sldId id="317" r:id="rId19"/>
    <p:sldId id="362" r:id="rId20"/>
    <p:sldId id="386" r:id="rId21"/>
    <p:sldId id="387" r:id="rId22"/>
    <p:sldId id="388" r:id="rId23"/>
    <p:sldId id="389" r:id="rId24"/>
    <p:sldId id="390" r:id="rId25"/>
    <p:sldId id="385" r:id="rId26"/>
    <p:sldId id="391" r:id="rId27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3" autoAdjust="0"/>
    <p:restoredTop sz="94737" autoAdjust="0"/>
  </p:normalViewPr>
  <p:slideViewPr>
    <p:cSldViewPr>
      <p:cViewPr varScale="1">
        <p:scale>
          <a:sx n="52" d="100"/>
          <a:sy n="52" d="100"/>
        </p:scale>
        <p:origin x="72" y="3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3/10/2015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4" y="0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3/10/2015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07" tIns="46153" rIns="92307" bIns="4615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1"/>
            <a:ext cx="5486400" cy="4183380"/>
          </a:xfrm>
          <a:prstGeom prst="rect">
            <a:avLst/>
          </a:prstGeom>
        </p:spPr>
        <p:txBody>
          <a:bodyPr vert="horz" lIns="92307" tIns="46153" rIns="92307" bIns="46153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4" y="8829967"/>
            <a:ext cx="2971800" cy="464820"/>
          </a:xfrm>
          <a:prstGeom prst="rect">
            <a:avLst/>
          </a:prstGeom>
        </p:spPr>
        <p:txBody>
          <a:bodyPr vert="horz" lIns="92307" tIns="46153" rIns="92307" bIns="46153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83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44940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518266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728941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52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61109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4.jpeg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slideLayout" Target="../slideLayouts/slideLayout155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5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59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6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0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3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4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793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2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395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4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247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6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64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E0B73030-D23C-F74F-85B8-DD59D02177A8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5F248C78-BA47-4D43-8F2E-6C661AF8113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6482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5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924050"/>
          </a:xfrm>
        </p:spPr>
        <p:txBody>
          <a:bodyPr/>
          <a:lstStyle/>
          <a:p>
            <a:r>
              <a:rPr lang="en-US" dirty="0" smtClean="0"/>
              <a:t>“Taking the Pulse of Your Graduate Students’ Experiences”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Winter Quarter Pre-Tenure Faculty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smtClean="0">
                <a:solidFill>
                  <a:prstClr val="black"/>
                </a:solidFill>
              </a:rPr>
              <a:t>March 17</a:t>
            </a:r>
            <a:r>
              <a:rPr lang="en-US" sz="2400" smtClean="0">
                <a:solidFill>
                  <a:prstClr val="black"/>
                </a:solidFill>
              </a:rPr>
              <a:t>, 2015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>
            <a:spLocks noGrp="1"/>
          </p:cNvSpPr>
          <p:nvPr>
            <p:ph type="title"/>
          </p:nvPr>
        </p:nvSpPr>
        <p:spPr>
          <a:xfrm>
            <a:off x="609600" y="1417356"/>
            <a:ext cx="7772400" cy="1362075"/>
          </a:xfrm>
        </p:spPr>
        <p:txBody>
          <a:bodyPr/>
          <a:lstStyle/>
          <a:p>
            <a:r>
              <a:rPr lang="en-US" dirty="0" err="1" smtClean="0"/>
              <a:t>Becca</a:t>
            </a:r>
            <a:r>
              <a:rPr lang="en-US" dirty="0" smtClean="0"/>
              <a:t> Neumann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25997" y="2217597"/>
            <a:ext cx="7772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/>
              <a:t>Assistant professor, civil &amp; Environmental engineering</a:t>
            </a:r>
            <a:endParaRPr lang="en-US" sz="3200" dirty="0"/>
          </a:p>
        </p:txBody>
      </p:sp>
      <p:sp>
        <p:nvSpPr>
          <p:cNvPr id="4" name="Title 3"/>
          <p:cNvSpPr txBox="1">
            <a:spLocks/>
          </p:cNvSpPr>
          <p:nvPr/>
        </p:nvSpPr>
        <p:spPr bwMode="auto">
          <a:xfrm>
            <a:off x="609600" y="3454259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dirty="0" smtClean="0"/>
              <a:t>JIM BORGFORD-PARNELL</a:t>
            </a:r>
            <a:endParaRPr lang="en-US" dirty="0"/>
          </a:p>
        </p:txBody>
      </p:sp>
      <p:sp>
        <p:nvSpPr>
          <p:cNvPr id="5" name="Title 3"/>
          <p:cNvSpPr txBox="1">
            <a:spLocks/>
          </p:cNvSpPr>
          <p:nvPr/>
        </p:nvSpPr>
        <p:spPr bwMode="auto">
          <a:xfrm>
            <a:off x="625997" y="4254500"/>
            <a:ext cx="7772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3200" dirty="0" smtClean="0"/>
              <a:t>ASSOCIATE DIRECTOR AND INSTRUCTIONAL CONSULTANT, CENTER FOR ENGINEERING, LEARNING AND TEACHING (</a:t>
            </a:r>
            <a:r>
              <a:rPr lang="en-US" sz="3200" dirty="0" err="1" smtClean="0"/>
              <a:t>celt</a:t>
            </a:r>
            <a:r>
              <a:rPr lang="en-US" sz="3200" dirty="0" smtClean="0"/>
              <a:t>)</a:t>
            </a:r>
            <a:endParaRPr lang="en-US" sz="3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9528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Taking the pulse of your graduate students’ experiences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Becca</a:t>
            </a:r>
            <a:r>
              <a:rPr lang="en-US" dirty="0" smtClean="0"/>
              <a:t> Neumann</a:t>
            </a:r>
          </a:p>
          <a:p>
            <a:r>
              <a:rPr lang="en-US" dirty="0" smtClean="0"/>
              <a:t>Jim </a:t>
            </a:r>
            <a:r>
              <a:rPr lang="en-US" dirty="0" err="1" smtClean="0"/>
              <a:t>Borgford</a:t>
            </a:r>
            <a:r>
              <a:rPr lang="en-US" dirty="0" smtClean="0"/>
              <a:t>-Parnell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56903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480424"/>
            <a:ext cx="8554337" cy="5217824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For me: mentoring research group proving to be most difficult aspect of job</a:t>
            </a:r>
          </a:p>
          <a:p>
            <a:pPr lvl="1"/>
            <a:r>
              <a:rPr lang="en-US" dirty="0" smtClean="0"/>
              <a:t>Was not happy with my mentorship as PhD student</a:t>
            </a:r>
          </a:p>
          <a:p>
            <a:pPr lvl="1"/>
            <a:r>
              <a:rPr lang="en-US" dirty="0" smtClean="0"/>
              <a:t>Only knew what I didn’t want</a:t>
            </a:r>
          </a:p>
          <a:p>
            <a:pPr lvl="1"/>
            <a:r>
              <a:rPr lang="en-US" dirty="0" smtClean="0"/>
              <a:t>Did not know what worked</a:t>
            </a:r>
          </a:p>
          <a:p>
            <a:pPr lvl="1"/>
            <a:r>
              <a:rPr lang="en-US" dirty="0" smtClean="0"/>
              <a:t>No experience with a good mentoring model</a:t>
            </a:r>
          </a:p>
          <a:p>
            <a:r>
              <a:rPr lang="en-US" dirty="0" smtClean="0"/>
              <a:t>Get constructive feedback on many aspects of job… but no (direct) feedback given on mentoring</a:t>
            </a:r>
          </a:p>
          <a:p>
            <a:pPr lvl="1"/>
            <a:r>
              <a:rPr lang="en-US" dirty="0" smtClean="0"/>
              <a:t>Teaching gets evaluated, students give feedback</a:t>
            </a:r>
          </a:p>
          <a:p>
            <a:pPr lvl="1"/>
            <a:r>
              <a:rPr lang="en-US" dirty="0" smtClean="0"/>
              <a:t>Papers/proposals get evaluated, reviewers give feedback</a:t>
            </a:r>
          </a:p>
          <a:p>
            <a:pPr lvl="1"/>
            <a:r>
              <a:rPr lang="en-US" dirty="0" smtClean="0"/>
              <a:t>Research group just quietly gets disgruntled or unmotivated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8593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Skip Level Meeting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98029"/>
          </a:xfrm>
        </p:spPr>
        <p:txBody>
          <a:bodyPr>
            <a:normAutofit/>
          </a:bodyPr>
          <a:lstStyle/>
          <a:p>
            <a:r>
              <a:rPr lang="en-US" dirty="0" smtClean="0"/>
              <a:t>Discussed lack of mentoring feedback with my husband (he works in industry)</a:t>
            </a:r>
          </a:p>
          <a:p>
            <a:pPr lvl="1"/>
            <a:r>
              <a:rPr lang="en-US" dirty="0" smtClean="0"/>
              <a:t>“You need a skip level meeting.”</a:t>
            </a:r>
          </a:p>
          <a:p>
            <a:pPr lvl="1"/>
            <a:r>
              <a:rPr lang="en-US" dirty="0" smtClean="0"/>
              <a:t>Employee meets with his/her boss’s boss.</a:t>
            </a:r>
          </a:p>
          <a:p>
            <a:r>
              <a:rPr lang="en-US" dirty="0" smtClean="0"/>
              <a:t>Academic version of ‘skip level’ meeting: Jim </a:t>
            </a:r>
            <a:r>
              <a:rPr lang="en-US" dirty="0" err="1" smtClean="0"/>
              <a:t>Borgford</a:t>
            </a:r>
            <a:r>
              <a:rPr lang="en-US" dirty="0" smtClean="0"/>
              <a:t>-Parnell (CELT)</a:t>
            </a:r>
          </a:p>
          <a:p>
            <a:pPr lvl="1"/>
            <a:r>
              <a:rPr lang="en-US" dirty="0" smtClean="0"/>
              <a:t>Jim conducts mid-course and final student assessments of every class I have taught at UW</a:t>
            </a:r>
          </a:p>
          <a:p>
            <a:pPr lvl="1"/>
            <a:r>
              <a:rPr lang="en-US" dirty="0" smtClean="0"/>
              <a:t>Couldn’t he do something similar with my research </a:t>
            </a:r>
            <a:r>
              <a:rPr lang="en-US" dirty="0"/>
              <a:t>g</a:t>
            </a:r>
            <a:r>
              <a:rPr lang="en-US" dirty="0" smtClean="0"/>
              <a:t>roup? Yes!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569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5602"/>
            <a:ext cx="8229600" cy="544262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Sent Jim questions I wanted answered with regards to:</a:t>
            </a:r>
          </a:p>
          <a:p>
            <a:pPr lvl="1"/>
            <a:r>
              <a:rPr lang="en-US" dirty="0" smtClean="0"/>
              <a:t>Expectations</a:t>
            </a:r>
          </a:p>
          <a:p>
            <a:pPr lvl="1"/>
            <a:r>
              <a:rPr lang="en-US" dirty="0" smtClean="0"/>
              <a:t>Setting &amp; meeting goals</a:t>
            </a:r>
          </a:p>
          <a:p>
            <a:pPr lvl="1"/>
            <a:r>
              <a:rPr lang="en-US" dirty="0" smtClean="0"/>
              <a:t>Interactions with advisor</a:t>
            </a:r>
          </a:p>
          <a:p>
            <a:pPr lvl="1"/>
            <a:r>
              <a:rPr lang="en-US" dirty="0" smtClean="0"/>
              <a:t>Group collaboration &amp; research support</a:t>
            </a:r>
          </a:p>
          <a:p>
            <a:r>
              <a:rPr lang="en-US" dirty="0" smtClean="0"/>
              <a:t>Jim met with research group</a:t>
            </a:r>
          </a:p>
          <a:p>
            <a:pPr lvl="1"/>
            <a:r>
              <a:rPr lang="en-US" dirty="0"/>
              <a:t>Everyone answered questions on their own</a:t>
            </a:r>
          </a:p>
          <a:p>
            <a:pPr lvl="1"/>
            <a:r>
              <a:rPr lang="en-US" dirty="0"/>
              <a:t>Came together as group to discuss </a:t>
            </a:r>
            <a:r>
              <a:rPr lang="en-US" dirty="0" smtClean="0"/>
              <a:t>answers</a:t>
            </a:r>
          </a:p>
          <a:p>
            <a:r>
              <a:rPr lang="en-US" dirty="0" smtClean="0"/>
              <a:t>I met with Jim to review both types of responses.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298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Outcomes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336"/>
            <a:ext cx="8229600" cy="5125204"/>
          </a:xfrm>
        </p:spPr>
        <p:txBody>
          <a:bodyPr>
            <a:normAutofit/>
          </a:bodyPr>
          <a:lstStyle/>
          <a:p>
            <a:r>
              <a:rPr lang="en-US" dirty="0" smtClean="0"/>
              <a:t>Positive feeling in research group</a:t>
            </a:r>
          </a:p>
          <a:p>
            <a:pPr lvl="1"/>
            <a:r>
              <a:rPr lang="en-US" dirty="0" smtClean="0"/>
              <a:t>She really does care!</a:t>
            </a:r>
          </a:p>
          <a:p>
            <a:r>
              <a:rPr lang="en-US" dirty="0" smtClean="0"/>
              <a:t>Good suggestions by group</a:t>
            </a:r>
          </a:p>
          <a:p>
            <a:pPr lvl="1"/>
            <a:r>
              <a:rPr lang="en-US" dirty="0" smtClean="0"/>
              <a:t>Formalized orientation for new group members</a:t>
            </a:r>
          </a:p>
          <a:p>
            <a:pPr lvl="1"/>
            <a:r>
              <a:rPr lang="en-US" dirty="0" smtClean="0"/>
              <a:t>More interaction with and feedback from research group</a:t>
            </a:r>
          </a:p>
          <a:p>
            <a:pPr lvl="2"/>
            <a:r>
              <a:rPr lang="en-US" dirty="0" smtClean="0"/>
              <a:t>We have started weekly group meetings in addition to one-on-one meeting</a:t>
            </a:r>
          </a:p>
          <a:p>
            <a:pPr lvl="1"/>
            <a:r>
              <a:rPr lang="en-US" dirty="0" smtClean="0"/>
              <a:t>Start writing/reading from beginning</a:t>
            </a:r>
          </a:p>
          <a:p>
            <a:pPr lvl="2"/>
            <a:r>
              <a:rPr lang="en-US" dirty="0" smtClean="0"/>
              <a:t>Students have set up a writing group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08920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762000" y="53340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5200" dirty="0" smtClean="0"/>
              <a:t>Q&amp;A SESSION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12213927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609600" y="32004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5200" dirty="0" smtClean="0"/>
              <a:t>THANK YOU!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18009805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7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4018</TotalTime>
  <Words>314</Words>
  <Application>Microsoft Office PowerPoint</Application>
  <PresentationFormat>On-screen Show (4:3)</PresentationFormat>
  <Paragraphs>50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18</vt:i4>
      </vt:variant>
      <vt:variant>
        <vt:lpstr>Slide Titles</vt:lpstr>
      </vt:variant>
      <vt:variant>
        <vt:i4>9</vt:i4>
      </vt:variant>
    </vt:vector>
  </HeadingPairs>
  <TitlesOfParts>
    <vt:vector size="32" baseType="lpstr">
      <vt:lpstr>Arial</vt:lpstr>
      <vt:lpstr>Calibri</vt:lpstr>
      <vt:lpstr>HelveticaNeue BlackCond</vt:lpstr>
      <vt:lpstr>Times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Office Theme</vt:lpstr>
      <vt:lpstr>1_Office Theme</vt:lpstr>
      <vt:lpstr>2_Office Theme</vt:lpstr>
      <vt:lpstr>3_Office Theme</vt:lpstr>
      <vt:lpstr>4_Office Theme</vt:lpstr>
      <vt:lpstr>“Taking the Pulse of Your Graduate Students’ Experiences”</vt:lpstr>
      <vt:lpstr>Becca Neumann</vt:lpstr>
      <vt:lpstr>Taking the pulse of your graduate students’ experiences</vt:lpstr>
      <vt:lpstr>Mentoring</vt:lpstr>
      <vt:lpstr>Skip Level Meeting</vt:lpstr>
      <vt:lpstr>Process</vt:lpstr>
      <vt:lpstr>Outcomes</vt:lpstr>
      <vt:lpstr>PowerPoint Presentation</vt:lpstr>
      <vt:lpstr>PowerPoint Presentation</vt:lpstr>
    </vt:vector>
  </TitlesOfParts>
  <Company>Lenovo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DSA Student</cp:lastModifiedBy>
  <cp:revision>116</cp:revision>
  <cp:lastPrinted>2013-12-02T18:52:24Z</cp:lastPrinted>
  <dcterms:created xsi:type="dcterms:W3CDTF">2012-10-30T13:25:58Z</dcterms:created>
  <dcterms:modified xsi:type="dcterms:W3CDTF">2015-03-11T14:16:44Z</dcterms:modified>
</cp:coreProperties>
</file>