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2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3.xml" ContentType="application/vnd.openxmlformats-officedocument.theme+xml"/>
  <Override PartName="/ppt/slideLayouts/slideLayout156.xml" ContentType="application/vnd.openxmlformats-officedocument.presentationml.slideLayout+xml"/>
  <Override PartName="/ppt/theme/theme14.xml" ContentType="application/vnd.openxmlformats-officedocument.theme+xml"/>
  <Override PartName="/ppt/slideLayouts/slideLayout157.xml" ContentType="application/vnd.openxmlformats-officedocument.presentationml.slideLayout+xml"/>
  <Override PartName="/ppt/theme/theme15.xml" ContentType="application/vnd.openxmlformats-officedocument.theme+xml"/>
  <Override PartName="/ppt/slideLayouts/slideLayout158.xml" ContentType="application/vnd.openxmlformats-officedocument.presentationml.slideLayout+xml"/>
  <Override PartName="/ppt/theme/theme16.xml" ContentType="application/vnd.openxmlformats-officedocument.theme+xml"/>
  <Override PartName="/ppt/slideLayouts/slideLayout159.xml" ContentType="application/vnd.openxmlformats-officedocument.presentationml.slideLayout+xml"/>
  <Override PartName="/ppt/theme/theme17.xml" ContentType="application/vnd.openxmlformats-officedocument.theme+xml"/>
  <Override PartName="/ppt/slideLayouts/slideLayout160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3" r:id="rId1"/>
    <p:sldMasterId id="2147484016" r:id="rId2"/>
    <p:sldMasterId id="2147484029" r:id="rId3"/>
    <p:sldMasterId id="2147484042" r:id="rId4"/>
    <p:sldMasterId id="2147484055" r:id="rId5"/>
    <p:sldMasterId id="2147484068" r:id="rId6"/>
    <p:sldMasterId id="2147484081" r:id="rId7"/>
    <p:sldMasterId id="2147484094" r:id="rId8"/>
    <p:sldMasterId id="2147484107" r:id="rId9"/>
    <p:sldMasterId id="2147484120" r:id="rId10"/>
    <p:sldMasterId id="2147484146" r:id="rId11"/>
    <p:sldMasterId id="2147484158" r:id="rId12"/>
    <p:sldMasterId id="2147484133" r:id="rId13"/>
    <p:sldMasterId id="2147484171" r:id="rId14"/>
    <p:sldMasterId id="2147484173" r:id="rId15"/>
    <p:sldMasterId id="2147484175" r:id="rId16"/>
    <p:sldMasterId id="2147484177" r:id="rId17"/>
    <p:sldMasterId id="2147484179" r:id="rId18"/>
  </p:sldMasterIdLst>
  <p:notesMasterIdLst>
    <p:notesMasterId r:id="rId28"/>
  </p:notesMasterIdLst>
  <p:handoutMasterIdLst>
    <p:handoutMasterId r:id="rId29"/>
  </p:handoutMasterIdLst>
  <p:sldIdLst>
    <p:sldId id="317" r:id="rId19"/>
    <p:sldId id="362" r:id="rId20"/>
    <p:sldId id="386" r:id="rId21"/>
    <p:sldId id="387" r:id="rId22"/>
    <p:sldId id="388" r:id="rId23"/>
    <p:sldId id="389" r:id="rId24"/>
    <p:sldId id="390" r:id="rId25"/>
    <p:sldId id="385" r:id="rId26"/>
    <p:sldId id="391" r:id="rId2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502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737" autoAdjust="0"/>
  </p:normalViewPr>
  <p:slideViewPr>
    <p:cSldViewPr>
      <p:cViewPr varScale="1">
        <p:scale>
          <a:sx n="52" d="100"/>
          <a:sy n="52" d="100"/>
        </p:scale>
        <p:origin x="72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r">
              <a:defRPr sz="1200"/>
            </a:lvl1pPr>
          </a:lstStyle>
          <a:p>
            <a:fld id="{0CCEADCB-708E-F941-8075-075E5EBDA01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r">
              <a:defRPr sz="1200"/>
            </a:lvl1pPr>
          </a:lstStyle>
          <a:p>
            <a:fld id="{1558197F-2033-974C-8E6B-35E21DD75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16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r">
              <a:defRPr sz="1200"/>
            </a:lvl1pPr>
          </a:lstStyle>
          <a:p>
            <a:fld id="{569C7343-33EA-40DA-9F48-5F09440026E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7" tIns="46153" rIns="92307" bIns="4615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307" tIns="46153" rIns="92307" bIns="4615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r">
              <a:defRPr sz="1200"/>
            </a:lvl1pPr>
          </a:lstStyle>
          <a:p>
            <a:fld id="{72EF4AC0-9BA2-46D2-9372-A5C9261B2C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457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EF4AC0-9BA2-46D2-9372-A5C9261B2CB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8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49581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81395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1898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36371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23184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6522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382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13179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8887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2509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4059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265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239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7802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93513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76290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6184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78377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23231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27475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37898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42321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182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7072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26092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6555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1589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53126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0232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477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7377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3629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59956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43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4068711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6816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1748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7138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khofmeister\Desktop\advancelogo.jpg"/>
          <p:cNvPicPr>
            <a:picLocks noChangeAspect="1" noChangeArrowheads="1"/>
          </p:cNvPicPr>
          <p:nvPr/>
        </p:nvPicPr>
        <p:blipFill>
          <a:blip r:embed="rId2" cstate="print"/>
          <a:srcRect b="23627"/>
          <a:stretch>
            <a:fillRect/>
          </a:stretch>
        </p:blipFill>
        <p:spPr bwMode="auto">
          <a:xfrm>
            <a:off x="457200" y="74613"/>
            <a:ext cx="17526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Documents and Settings\khofmeister\Desktop\advancelogo.jpg"/>
          <p:cNvPicPr>
            <a:picLocks noChangeAspect="1" noChangeArrowheads="1"/>
          </p:cNvPicPr>
          <p:nvPr/>
        </p:nvPicPr>
        <p:blipFill>
          <a:blip r:embed="rId3" cstate="print"/>
          <a:srcRect t="71841"/>
          <a:stretch>
            <a:fillRect/>
          </a:stretch>
        </p:blipFill>
        <p:spPr bwMode="auto">
          <a:xfrm>
            <a:off x="4876800" y="6380163"/>
            <a:ext cx="3792538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6136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3998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6007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9745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0514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2847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73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19061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0818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8718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82912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5082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2261662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200691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722612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90479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140485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77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307026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95030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19252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92284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710328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63005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621793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449405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18266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28941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452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65975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110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181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046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74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990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862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490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1096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90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7828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66723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0266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79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4778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30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649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6322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8570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6235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0410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7486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758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3230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528709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3632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30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5214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41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164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0330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5198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6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7576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2149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9194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584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8227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9159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4959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91210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2748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27284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7992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6263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795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55907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22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65985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2301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215273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0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9510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35568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02130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64695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2390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4218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4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65593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62932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9056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88818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090768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69032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7269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50792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81803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03749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45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15566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4231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98142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15343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631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83756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3040473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23089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45197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290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23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04983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98930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46485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3021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37160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7678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72479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57705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8410018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3658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7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Relationship Id="rId14" Type="http://schemas.openxmlformats.org/officeDocument/2006/relationships/image" Target="../media/image1.jpe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4.jpe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Relationship Id="rId14" Type="http://schemas.openxmlformats.org/officeDocument/2006/relationships/image" Target="../media/image1.jpeg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56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7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58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59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6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014968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  <p:sldLayoutId id="2147484015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376287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21" r:id="rId1"/>
    <p:sldLayoutId id="2147484122" r:id="rId2"/>
    <p:sldLayoutId id="2147484123" r:id="rId3"/>
    <p:sldLayoutId id="2147484124" r:id="rId4"/>
    <p:sldLayoutId id="2147484125" r:id="rId5"/>
    <p:sldLayoutId id="2147484126" r:id="rId6"/>
    <p:sldLayoutId id="2147484127" r:id="rId7"/>
    <p:sldLayoutId id="2147484128" r:id="rId8"/>
    <p:sldLayoutId id="2147484129" r:id="rId9"/>
    <p:sldLayoutId id="2147484130" r:id="rId10"/>
    <p:sldLayoutId id="2147484131" r:id="rId11"/>
    <p:sldLayoutId id="2147484132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114E6-7A49-4014-8607-63033198267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70" r:id="rId2"/>
    <p:sldLayoutId id="2147484148" r:id="rId3"/>
    <p:sldLayoutId id="2147484149" r:id="rId4"/>
    <p:sldLayoutId id="2147484150" r:id="rId5"/>
    <p:sldLayoutId id="2147484151" r:id="rId6"/>
    <p:sldLayoutId id="2147484152" r:id="rId7"/>
    <p:sldLayoutId id="2147484153" r:id="rId8"/>
    <p:sldLayoutId id="2147484154" r:id="rId9"/>
    <p:sldLayoutId id="2147484155" r:id="rId10"/>
    <p:sldLayoutId id="2147484156" r:id="rId11"/>
    <p:sldLayoutId id="214748415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28600" y="74613"/>
            <a:ext cx="8686800" cy="6630987"/>
            <a:chOff x="228600" y="74805"/>
            <a:chExt cx="8686800" cy="6630795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228600" y="228600"/>
              <a:ext cx="8686800" cy="6400800"/>
              <a:chOff x="152400" y="152400"/>
              <a:chExt cx="8839200" cy="65532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52400" y="152592"/>
                <a:ext cx="8839200" cy="6553011"/>
              </a:xfrm>
              <a:prstGeom prst="rect">
                <a:avLst/>
              </a:prstGeom>
              <a:noFill/>
              <a:ln w="63500">
                <a:solidFill>
                  <a:srgbClr val="666699">
                    <a:alpha val="80000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28322" y="228980"/>
                <a:ext cx="8687357" cy="6400237"/>
              </a:xfrm>
              <a:prstGeom prst="rect">
                <a:avLst/>
              </a:prstGeom>
              <a:solidFill>
                <a:schemeClr val="lt1">
                  <a:alpha val="80000"/>
                </a:schemeClr>
              </a:solidFill>
              <a:ln>
                <a:solidFill>
                  <a:srgbClr val="CC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pic>
          <p:nvPicPr>
            <p:cNvPr id="1033" name="Picture 2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13" cstate="print"/>
            <a:srcRect b="23627"/>
            <a:stretch>
              <a:fillRect/>
            </a:stretch>
          </p:blipFill>
          <p:spPr bwMode="auto">
            <a:xfrm>
              <a:off x="457200" y="74805"/>
              <a:ext cx="1752600" cy="40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3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14" cstate="print"/>
            <a:srcRect t="71841"/>
            <a:stretch>
              <a:fillRect/>
            </a:stretch>
          </p:blipFill>
          <p:spPr bwMode="auto">
            <a:xfrm>
              <a:off x="4876800" y="6380162"/>
              <a:ext cx="3792537" cy="325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27D3A5DC-F5B9-4499-BA6F-DD6AFB6E9C4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1722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254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4E4E7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66953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34" r:id="rId1"/>
    <p:sldLayoutId id="2147484135" r:id="rId2"/>
    <p:sldLayoutId id="2147484136" r:id="rId3"/>
    <p:sldLayoutId id="2147484137" r:id="rId4"/>
    <p:sldLayoutId id="2147484138" r:id="rId5"/>
    <p:sldLayoutId id="2147484139" r:id="rId6"/>
    <p:sldLayoutId id="2147484140" r:id="rId7"/>
    <p:sldLayoutId id="2147484141" r:id="rId8"/>
    <p:sldLayoutId id="2147484142" r:id="rId9"/>
    <p:sldLayoutId id="2147484143" r:id="rId10"/>
    <p:sldLayoutId id="2147484144" r:id="rId11"/>
    <p:sldLayoutId id="2147484145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93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9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24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16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E0B73030-D23C-F74F-85B8-DD59D02177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F248C78-BA47-4D43-8F2E-6C661AF811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64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914947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  <p:sldLayoutId id="2147484028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147494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  <p:sldLayoutId id="2147484041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830068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236801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  <p:sldLayoutId id="2147484067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250044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  <p:sldLayoutId id="2147484080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740600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82" r:id="rId1"/>
    <p:sldLayoutId id="2147484083" r:id="rId2"/>
    <p:sldLayoutId id="2147484084" r:id="rId3"/>
    <p:sldLayoutId id="2147484085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  <p:sldLayoutId id="2147484092" r:id="rId11"/>
    <p:sldLayoutId id="2147484093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205141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95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  <p:sldLayoutId id="2147484106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924965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08" r:id="rId1"/>
    <p:sldLayoutId id="2147484109" r:id="rId2"/>
    <p:sldLayoutId id="2147484110" r:id="rId3"/>
    <p:sldLayoutId id="2147484111" r:id="rId4"/>
    <p:sldLayoutId id="2147484112" r:id="rId5"/>
    <p:sldLayoutId id="2147484113" r:id="rId6"/>
    <p:sldLayoutId id="2147484114" r:id="rId7"/>
    <p:sldLayoutId id="2147484115" r:id="rId8"/>
    <p:sldLayoutId id="2147484116" r:id="rId9"/>
    <p:sldLayoutId id="2147484117" r:id="rId10"/>
    <p:sldLayoutId id="2147484118" r:id="rId11"/>
    <p:sldLayoutId id="2147484119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3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5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924050"/>
          </a:xfrm>
        </p:spPr>
        <p:txBody>
          <a:bodyPr/>
          <a:lstStyle/>
          <a:p>
            <a:r>
              <a:rPr lang="en-US" dirty="0" smtClean="0"/>
              <a:t>“Taking the Pulse of Your Graduate Students’ Experiences”</a:t>
            </a:r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defRPr/>
            </a:pPr>
            <a:r>
              <a:rPr lang="en-US" dirty="0" smtClean="0">
                <a:solidFill>
                  <a:prstClr val="black"/>
                </a:solidFill>
              </a:rPr>
              <a:t>UW ADVANCE</a:t>
            </a:r>
            <a:br>
              <a:rPr lang="en-US" dirty="0" smtClean="0">
                <a:solidFill>
                  <a:prstClr val="black"/>
                </a:solidFill>
              </a:rPr>
            </a:br>
            <a:r>
              <a:rPr lang="en-US" dirty="0" smtClean="0">
                <a:solidFill>
                  <a:prstClr val="black"/>
                </a:solidFill>
              </a:rPr>
              <a:t>Winter Quarter Pre-Tenure Faculty Workshop</a:t>
            </a:r>
          </a:p>
          <a:p>
            <a:pPr marL="342900" indent="-342900">
              <a:defRPr/>
            </a:pPr>
            <a:endParaRPr lang="en-US" sz="500" dirty="0">
              <a:solidFill>
                <a:prstClr val="black"/>
              </a:solidFill>
            </a:endParaRPr>
          </a:p>
          <a:p>
            <a:pPr marL="342900" indent="-342900">
              <a:defRPr/>
            </a:pPr>
            <a:r>
              <a:rPr lang="en-US" sz="2400" smtClean="0">
                <a:solidFill>
                  <a:prstClr val="black"/>
                </a:solidFill>
              </a:rPr>
              <a:t>March 17</a:t>
            </a:r>
            <a:r>
              <a:rPr lang="en-US" sz="2400" smtClean="0">
                <a:solidFill>
                  <a:prstClr val="black"/>
                </a:solidFill>
              </a:rPr>
              <a:t>, 2015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2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609600" y="1417356"/>
            <a:ext cx="7772400" cy="1362075"/>
          </a:xfrm>
        </p:spPr>
        <p:txBody>
          <a:bodyPr/>
          <a:lstStyle/>
          <a:p>
            <a:r>
              <a:rPr lang="en-US" dirty="0" err="1" smtClean="0"/>
              <a:t>Becca</a:t>
            </a:r>
            <a:r>
              <a:rPr lang="en-US" dirty="0" smtClean="0"/>
              <a:t> Neumann</a:t>
            </a:r>
            <a:endParaRPr lang="en-US" dirty="0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625997" y="2217597"/>
            <a:ext cx="7772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rgbClr val="4E4E76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9pPr>
          </a:lstStyle>
          <a:p>
            <a:r>
              <a:rPr lang="en-US" sz="3200" dirty="0" smtClean="0"/>
              <a:t>Assistant professor, civil &amp; Environmental engineering</a:t>
            </a:r>
            <a:endParaRPr lang="en-US" sz="3200" dirty="0"/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609600" y="3454259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rgbClr val="4E4E76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9pPr>
          </a:lstStyle>
          <a:p>
            <a:r>
              <a:rPr lang="en-US" dirty="0" smtClean="0"/>
              <a:t>JIM BORGFORD-PARNELL</a:t>
            </a:r>
            <a:endParaRPr lang="en-US" dirty="0"/>
          </a:p>
        </p:txBody>
      </p:sp>
      <p:sp>
        <p:nvSpPr>
          <p:cNvPr id="5" name="Title 3"/>
          <p:cNvSpPr txBox="1">
            <a:spLocks/>
          </p:cNvSpPr>
          <p:nvPr/>
        </p:nvSpPr>
        <p:spPr bwMode="auto">
          <a:xfrm>
            <a:off x="625997" y="4254500"/>
            <a:ext cx="7772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rgbClr val="4E4E76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9pPr>
          </a:lstStyle>
          <a:p>
            <a:r>
              <a:rPr lang="en-US" sz="3200" dirty="0" smtClean="0"/>
              <a:t>ASSOCIATE DIRECTOR AND INSTRUCTIONAL CONSULTANT, CENTER FOR ENGINEERING, LEARNING AND TEACHING (</a:t>
            </a:r>
            <a:r>
              <a:rPr lang="en-US" sz="3200" dirty="0" err="1" smtClean="0"/>
              <a:t>celt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52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Taking the pulse of your graduate students’ experiences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Becca</a:t>
            </a:r>
            <a:r>
              <a:rPr lang="en-US" dirty="0" smtClean="0"/>
              <a:t> Neumann</a:t>
            </a:r>
          </a:p>
          <a:p>
            <a:r>
              <a:rPr lang="en-US" dirty="0" smtClean="0"/>
              <a:t>Jim </a:t>
            </a:r>
            <a:r>
              <a:rPr lang="en-US" dirty="0" err="1" smtClean="0"/>
              <a:t>Borgford</a:t>
            </a:r>
            <a:r>
              <a:rPr lang="en-US" dirty="0" smtClean="0"/>
              <a:t>-Parnell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69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80424"/>
            <a:ext cx="8554337" cy="521782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 me: mentoring research group proving to be most difficult aspect of job</a:t>
            </a:r>
          </a:p>
          <a:p>
            <a:pPr lvl="1"/>
            <a:r>
              <a:rPr lang="en-US" dirty="0" smtClean="0"/>
              <a:t>Was not happy with my mentorship as PhD student</a:t>
            </a:r>
          </a:p>
          <a:p>
            <a:pPr lvl="1"/>
            <a:r>
              <a:rPr lang="en-US" dirty="0" smtClean="0"/>
              <a:t>Only knew what I didn’t want</a:t>
            </a:r>
          </a:p>
          <a:p>
            <a:pPr lvl="1"/>
            <a:r>
              <a:rPr lang="en-US" dirty="0" smtClean="0"/>
              <a:t>Did not know what worked</a:t>
            </a:r>
          </a:p>
          <a:p>
            <a:pPr lvl="1"/>
            <a:r>
              <a:rPr lang="en-US" dirty="0" smtClean="0"/>
              <a:t>No experience with a good mentoring model</a:t>
            </a:r>
          </a:p>
          <a:p>
            <a:r>
              <a:rPr lang="en-US" dirty="0" smtClean="0"/>
              <a:t>Get constructive feedback on many aspects of job… but no (direct) feedback given on mentoring</a:t>
            </a:r>
          </a:p>
          <a:p>
            <a:pPr lvl="1"/>
            <a:r>
              <a:rPr lang="en-US" dirty="0" smtClean="0"/>
              <a:t>Teaching gets evaluated, students give feedback</a:t>
            </a:r>
          </a:p>
          <a:p>
            <a:pPr lvl="1"/>
            <a:r>
              <a:rPr lang="en-US" dirty="0" smtClean="0"/>
              <a:t>Papers/proposals get evaluated, reviewers give feedback</a:t>
            </a:r>
          </a:p>
          <a:p>
            <a:pPr lvl="1"/>
            <a:r>
              <a:rPr lang="en-US" dirty="0" smtClean="0"/>
              <a:t>Research group just quietly gets disgruntled or unmotivated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859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Skip Level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8029"/>
          </a:xfrm>
        </p:spPr>
        <p:txBody>
          <a:bodyPr>
            <a:normAutofit/>
          </a:bodyPr>
          <a:lstStyle/>
          <a:p>
            <a:r>
              <a:rPr lang="en-US" dirty="0" smtClean="0"/>
              <a:t>Discussed lack of mentoring feedback with my husband (he works in industry)</a:t>
            </a:r>
          </a:p>
          <a:p>
            <a:pPr lvl="1"/>
            <a:r>
              <a:rPr lang="en-US" dirty="0" smtClean="0"/>
              <a:t>“You need a skip level meeting.”</a:t>
            </a:r>
          </a:p>
          <a:p>
            <a:pPr lvl="1"/>
            <a:r>
              <a:rPr lang="en-US" dirty="0" smtClean="0"/>
              <a:t>Employee meets with his/her boss’s boss.</a:t>
            </a:r>
          </a:p>
          <a:p>
            <a:r>
              <a:rPr lang="en-US" dirty="0" smtClean="0"/>
              <a:t>Academic version of ‘skip level’ meeting: Jim </a:t>
            </a:r>
            <a:r>
              <a:rPr lang="en-US" dirty="0" err="1" smtClean="0"/>
              <a:t>Borgford</a:t>
            </a:r>
            <a:r>
              <a:rPr lang="en-US" dirty="0" smtClean="0"/>
              <a:t>-Parnell (CELT)</a:t>
            </a:r>
          </a:p>
          <a:p>
            <a:pPr lvl="1"/>
            <a:r>
              <a:rPr lang="en-US" dirty="0" smtClean="0"/>
              <a:t>Jim conducts mid-course and final student assessments of every class I have taught at UW</a:t>
            </a:r>
          </a:p>
          <a:p>
            <a:pPr lvl="1"/>
            <a:r>
              <a:rPr lang="en-US" dirty="0" smtClean="0"/>
              <a:t>Couldn’t he do something similar with my research </a:t>
            </a:r>
            <a:r>
              <a:rPr lang="en-US" dirty="0"/>
              <a:t>g</a:t>
            </a:r>
            <a:r>
              <a:rPr lang="en-US" dirty="0" smtClean="0"/>
              <a:t>roup? Yes!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69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5602"/>
            <a:ext cx="8229600" cy="544262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Sent Jim questions I wanted answered with regards to:</a:t>
            </a:r>
          </a:p>
          <a:p>
            <a:pPr lvl="1"/>
            <a:r>
              <a:rPr lang="en-US" dirty="0" smtClean="0"/>
              <a:t>Expectations</a:t>
            </a:r>
          </a:p>
          <a:p>
            <a:pPr lvl="1"/>
            <a:r>
              <a:rPr lang="en-US" dirty="0" smtClean="0"/>
              <a:t>Setting &amp; meeting goals</a:t>
            </a:r>
          </a:p>
          <a:p>
            <a:pPr lvl="1"/>
            <a:r>
              <a:rPr lang="en-US" dirty="0" smtClean="0"/>
              <a:t>Interactions with advisor</a:t>
            </a:r>
          </a:p>
          <a:p>
            <a:pPr lvl="1"/>
            <a:r>
              <a:rPr lang="en-US" dirty="0" smtClean="0"/>
              <a:t>Group collaboration &amp; research support</a:t>
            </a:r>
          </a:p>
          <a:p>
            <a:r>
              <a:rPr lang="en-US" dirty="0" smtClean="0"/>
              <a:t>Jim met with research group</a:t>
            </a:r>
          </a:p>
          <a:p>
            <a:pPr lvl="1"/>
            <a:r>
              <a:rPr lang="en-US" dirty="0"/>
              <a:t>Everyone answered questions on their own</a:t>
            </a:r>
          </a:p>
          <a:p>
            <a:pPr lvl="1"/>
            <a:r>
              <a:rPr lang="en-US" dirty="0"/>
              <a:t>Came together as group to discuss </a:t>
            </a:r>
            <a:r>
              <a:rPr lang="en-US" dirty="0" smtClean="0"/>
              <a:t>answers</a:t>
            </a:r>
          </a:p>
          <a:p>
            <a:r>
              <a:rPr lang="en-US" dirty="0" smtClean="0"/>
              <a:t>I met with Jim to review both types of responses.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829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336"/>
            <a:ext cx="8229600" cy="5125204"/>
          </a:xfrm>
        </p:spPr>
        <p:txBody>
          <a:bodyPr>
            <a:normAutofit/>
          </a:bodyPr>
          <a:lstStyle/>
          <a:p>
            <a:r>
              <a:rPr lang="en-US" dirty="0" smtClean="0"/>
              <a:t>Positive feeling in research group</a:t>
            </a:r>
          </a:p>
          <a:p>
            <a:pPr lvl="1"/>
            <a:r>
              <a:rPr lang="en-US" dirty="0" smtClean="0"/>
              <a:t>She really does care!</a:t>
            </a:r>
          </a:p>
          <a:p>
            <a:r>
              <a:rPr lang="en-US" dirty="0" smtClean="0"/>
              <a:t>Good suggestions by group</a:t>
            </a:r>
          </a:p>
          <a:p>
            <a:pPr lvl="1"/>
            <a:r>
              <a:rPr lang="en-US" dirty="0" smtClean="0"/>
              <a:t>Formalized orientation for new group members</a:t>
            </a:r>
          </a:p>
          <a:p>
            <a:pPr lvl="1"/>
            <a:r>
              <a:rPr lang="en-US" dirty="0" smtClean="0"/>
              <a:t>More interaction with and feedback from research group</a:t>
            </a:r>
          </a:p>
          <a:p>
            <a:pPr lvl="2"/>
            <a:r>
              <a:rPr lang="en-US" dirty="0" smtClean="0"/>
              <a:t>We have started weekly group meetings in addition to one-on-one meeting</a:t>
            </a:r>
          </a:p>
          <a:p>
            <a:pPr lvl="1"/>
            <a:r>
              <a:rPr lang="en-US" dirty="0" smtClean="0"/>
              <a:t>Start writing/reading from beginning</a:t>
            </a:r>
          </a:p>
          <a:p>
            <a:pPr lvl="2"/>
            <a:r>
              <a:rPr lang="en-US" dirty="0" smtClean="0"/>
              <a:t>Students have set up a writing group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92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/>
          <p:cNvSpPr txBox="1">
            <a:spLocks/>
          </p:cNvSpPr>
          <p:nvPr/>
        </p:nvSpPr>
        <p:spPr>
          <a:xfrm>
            <a:off x="762000" y="5334000"/>
            <a:ext cx="7772400" cy="9144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4E4E76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5200" dirty="0" smtClean="0"/>
              <a:t>Q&amp;A SESSION</a:t>
            </a:r>
            <a:endParaRPr lang="en-US" sz="5200" dirty="0"/>
          </a:p>
        </p:txBody>
      </p:sp>
    </p:spTree>
    <p:extLst>
      <p:ext uri="{BB962C8B-B14F-4D97-AF65-F5344CB8AC3E}">
        <p14:creationId xmlns:p14="http://schemas.microsoft.com/office/powerpoint/2010/main" val="1221392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/>
          <p:cNvSpPr txBox="1">
            <a:spLocks/>
          </p:cNvSpPr>
          <p:nvPr/>
        </p:nvSpPr>
        <p:spPr>
          <a:xfrm>
            <a:off x="609600" y="3200400"/>
            <a:ext cx="7772400" cy="9144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4E4E76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4E4E76"/>
                </a:solidFill>
                <a:latin typeface="Calibri" pitchFamily="34" charset="0"/>
              </a:defRPr>
            </a:lvl9pPr>
          </a:lstStyle>
          <a:p>
            <a:r>
              <a:rPr lang="en-US" sz="5200" dirty="0" smtClean="0"/>
              <a:t>THANK YOU!</a:t>
            </a:r>
            <a:endParaRPr lang="en-US" sz="5200" dirty="0"/>
          </a:p>
        </p:txBody>
      </p:sp>
    </p:spTree>
    <p:extLst>
      <p:ext uri="{BB962C8B-B14F-4D97-AF65-F5344CB8AC3E}">
        <p14:creationId xmlns:p14="http://schemas.microsoft.com/office/powerpoint/2010/main" val="18009805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4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ADVANCE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6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7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8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5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6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7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8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9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0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1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2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4018</TotalTime>
  <Words>314</Words>
  <Application>Microsoft Office PowerPoint</Application>
  <PresentationFormat>On-screen Show (4:3)</PresentationFormat>
  <Paragraphs>50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9</vt:i4>
      </vt:variant>
    </vt:vector>
  </HeadingPairs>
  <TitlesOfParts>
    <vt:vector size="32" baseType="lpstr">
      <vt:lpstr>Arial</vt:lpstr>
      <vt:lpstr>Calibri</vt:lpstr>
      <vt:lpstr>HelveticaNeue BlackCond</vt:lpstr>
      <vt:lpstr>Times</vt:lpstr>
      <vt:lpstr>Wingdings</vt:lpstr>
      <vt:lpstr>AAAS template 2</vt:lpstr>
      <vt:lpstr>25_AAAS template 2</vt:lpstr>
      <vt:lpstr>26_AAAS template 2</vt:lpstr>
      <vt:lpstr>27_AAAS template 2</vt:lpstr>
      <vt:lpstr>28_AAAS template 2</vt:lpstr>
      <vt:lpstr>29_AAAS template 2</vt:lpstr>
      <vt:lpstr>30_AAAS template 2</vt:lpstr>
      <vt:lpstr>31_AAAS template 2</vt:lpstr>
      <vt:lpstr>32_AAAS template 2</vt:lpstr>
      <vt:lpstr>4_AAAS template 2</vt:lpstr>
      <vt:lpstr>Custom Design</vt:lpstr>
      <vt:lpstr>ADVANCE-template</vt:lpstr>
      <vt:lpstr>6_AAAS template 2</vt:lpstr>
      <vt:lpstr>Office Theme</vt:lpstr>
      <vt:lpstr>1_Office Theme</vt:lpstr>
      <vt:lpstr>2_Office Theme</vt:lpstr>
      <vt:lpstr>3_Office Theme</vt:lpstr>
      <vt:lpstr>4_Office Theme</vt:lpstr>
      <vt:lpstr>“Taking the Pulse of Your Graduate Students’ Experiences”</vt:lpstr>
      <vt:lpstr>Becca Neumann</vt:lpstr>
      <vt:lpstr>Taking the pulse of your graduate students’ experiences</vt:lpstr>
      <vt:lpstr>Mentoring</vt:lpstr>
      <vt:lpstr>Skip Level Meeting</vt:lpstr>
      <vt:lpstr>Process</vt:lpstr>
      <vt:lpstr>Outcomes</vt:lpstr>
      <vt:lpstr>PowerPoint Presentation</vt:lpstr>
      <vt:lpstr>PowerPoint Presentation</vt:lpstr>
    </vt:vector>
  </TitlesOfParts>
  <Company>Lenovo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 User</dc:creator>
  <cp:lastModifiedBy>DSA Student</cp:lastModifiedBy>
  <cp:revision>116</cp:revision>
  <cp:lastPrinted>2013-12-02T18:52:24Z</cp:lastPrinted>
  <dcterms:created xsi:type="dcterms:W3CDTF">2012-10-30T13:25:58Z</dcterms:created>
  <dcterms:modified xsi:type="dcterms:W3CDTF">2015-03-11T14:16:44Z</dcterms:modified>
</cp:coreProperties>
</file>