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0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1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2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theme/theme13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slideLayouts/slideLayout169.xml" ContentType="application/vnd.openxmlformats-officedocument.presentationml.slideLayout+xml"/>
  <Override PartName="/ppt/theme/theme16.xml" ContentType="application/vnd.openxmlformats-officedocument.theme+xml"/>
  <Override PartName="/ppt/slideLayouts/slideLayout170.xml" ContentType="application/vnd.openxmlformats-officedocument.presentationml.slideLayout+xml"/>
  <Override PartName="/ppt/theme/theme17.xml" ContentType="application/vnd.openxmlformats-officedocument.theme+xml"/>
  <Override PartName="/ppt/slideLayouts/slideLayout171.xml" ContentType="application/vnd.openxmlformats-officedocument.presentationml.slideLayout+xml"/>
  <Override PartName="/ppt/theme/theme18.xml" ContentType="application/vnd.openxmlformats-officedocument.theme+xml"/>
  <Override PartName="/ppt/slideLayouts/slideLayout172.xml" ContentType="application/vnd.openxmlformats-officedocument.presentationml.slideLayout+xml"/>
  <Override PartName="/ppt/theme/theme19.xml" ContentType="application/vnd.openxmlformats-officedocument.theme+xml"/>
  <Override PartName="/ppt/slideLayouts/slideLayout173.xml" ContentType="application/vnd.openxmlformats-officedocument.presentationml.slideLayout+xml"/>
  <Override PartName="/ppt/theme/theme20.xml" ContentType="application/vnd.openxmlformats-officedocument.theme+xml"/>
  <Override PartName="/ppt/slideLayouts/slideLayout174.xml" ContentType="application/vnd.openxmlformats-officedocument.presentationml.slideLayout+xml"/>
  <Override PartName="/ppt/theme/theme21.xml" ContentType="application/vnd.openxmlformats-officedocument.theme+xml"/>
  <Override PartName="/ppt/slideLayouts/slideLayout175.xml" ContentType="application/vnd.openxmlformats-officedocument.presentationml.slideLayout+xml"/>
  <Override PartName="/ppt/theme/theme22.xml" ContentType="application/vnd.openxmlformats-officedocument.theme+xml"/>
  <Override PartName="/ppt/slideLayouts/slideLayout176.xml" ContentType="application/vnd.openxmlformats-officedocument.presentationml.slideLayout+xml"/>
  <Override PartName="/ppt/theme/theme23.xml" ContentType="application/vnd.openxmlformats-officedocument.theme+xml"/>
  <Override PartName="/ppt/theme/theme24.xml" ContentType="application/vnd.openxmlformats-officedocument.theme+xml"/>
  <Override PartName="/ppt/theme/theme2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3" r:id="rId1"/>
    <p:sldMasterId id="2147484016" r:id="rId2"/>
    <p:sldMasterId id="2147484029" r:id="rId3"/>
    <p:sldMasterId id="2147484042" r:id="rId4"/>
    <p:sldMasterId id="2147484055" r:id="rId5"/>
    <p:sldMasterId id="2147484068" r:id="rId6"/>
    <p:sldMasterId id="2147484081" r:id="rId7"/>
    <p:sldMasterId id="2147484094" r:id="rId8"/>
    <p:sldMasterId id="2147484107" r:id="rId9"/>
    <p:sldMasterId id="2147484120" r:id="rId10"/>
    <p:sldMasterId id="2147484146" r:id="rId11"/>
    <p:sldMasterId id="2147484158" r:id="rId12"/>
    <p:sldMasterId id="2147484133" r:id="rId13"/>
    <p:sldMasterId id="2147484234" r:id="rId14"/>
    <p:sldMasterId id="2147484246" r:id="rId15"/>
    <p:sldMasterId id="2147484247" r:id="rId16"/>
    <p:sldMasterId id="2147484249" r:id="rId17"/>
    <p:sldMasterId id="2147484251" r:id="rId18"/>
    <p:sldMasterId id="2147484253" r:id="rId19"/>
    <p:sldMasterId id="2147484255" r:id="rId20"/>
    <p:sldMasterId id="2147484257" r:id="rId21"/>
    <p:sldMasterId id="2147484259" r:id="rId22"/>
    <p:sldMasterId id="2147484261" r:id="rId23"/>
  </p:sldMasterIdLst>
  <p:notesMasterIdLst>
    <p:notesMasterId r:id="rId41"/>
  </p:notesMasterIdLst>
  <p:handoutMasterIdLst>
    <p:handoutMasterId r:id="rId42"/>
  </p:handoutMasterIdLst>
  <p:sldIdLst>
    <p:sldId id="317" r:id="rId24"/>
    <p:sldId id="318" r:id="rId25"/>
    <p:sldId id="322" r:id="rId26"/>
    <p:sldId id="376" r:id="rId27"/>
    <p:sldId id="402" r:id="rId28"/>
    <p:sldId id="448" r:id="rId29"/>
    <p:sldId id="449" r:id="rId30"/>
    <p:sldId id="450" r:id="rId31"/>
    <p:sldId id="451" r:id="rId32"/>
    <p:sldId id="452" r:id="rId33"/>
    <p:sldId id="453" r:id="rId34"/>
    <p:sldId id="454" r:id="rId35"/>
    <p:sldId id="455" r:id="rId36"/>
    <p:sldId id="426" r:id="rId37"/>
    <p:sldId id="447" r:id="rId38"/>
    <p:sldId id="445" r:id="rId39"/>
    <p:sldId id="446" r:id="rId4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26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3" autoAdjust="0"/>
    <p:restoredTop sz="94737" autoAdjust="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3.xml"/><Relationship Id="rId39" Type="http://schemas.openxmlformats.org/officeDocument/2006/relationships/slide" Target="slides/slide16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1.xml"/><Relationship Id="rId42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.xml"/><Relationship Id="rId32" Type="http://schemas.openxmlformats.org/officeDocument/2006/relationships/slide" Target="slides/slide9.xml"/><Relationship Id="rId37" Type="http://schemas.openxmlformats.org/officeDocument/2006/relationships/slide" Target="slides/slide14.xml"/><Relationship Id="rId40" Type="http://schemas.openxmlformats.org/officeDocument/2006/relationships/slide" Target="slides/slide17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5.xml"/><Relationship Id="rId36" Type="http://schemas.openxmlformats.org/officeDocument/2006/relationships/slide" Target="slides/slide13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8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4.xml"/><Relationship Id="rId30" Type="http://schemas.openxmlformats.org/officeDocument/2006/relationships/slide" Target="slides/slide7.xml"/><Relationship Id="rId35" Type="http://schemas.openxmlformats.org/officeDocument/2006/relationships/slide" Target="slides/slide12.xml"/><Relationship Id="rId43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2.xml"/><Relationship Id="rId33" Type="http://schemas.openxmlformats.org/officeDocument/2006/relationships/slide" Target="slides/slide10.xml"/><Relationship Id="rId38" Type="http://schemas.openxmlformats.org/officeDocument/2006/relationships/slide" Target="slides/slide15.xml"/><Relationship Id="rId46" Type="http://schemas.openxmlformats.org/officeDocument/2006/relationships/tableStyles" Target="tableStyles.xml"/><Relationship Id="rId20" Type="http://schemas.openxmlformats.org/officeDocument/2006/relationships/slideMaster" Target="slideMasters/slideMaster20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EADCB-708E-F941-8075-075E5EBDA019}" type="datetimeFigureOut">
              <a:rPr lang="en-US" smtClean="0"/>
              <a:t>2/23/2015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58197F-2033-974C-8E6B-35E21DD758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1636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9C7343-33EA-40DA-9F48-5F09440026E9}" type="datetimeFigureOut">
              <a:rPr lang="en-US" smtClean="0"/>
              <a:t>2/23/2015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EF4AC0-9BA2-46D2-9372-A5C9261B2C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457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600">
                <a:solidFill>
                  <a:srgbClr val="000058"/>
                </a:solidFill>
                <a:latin typeface="Tahoma" panose="020B0604030504040204" pitchFamily="34" charset="0"/>
              </a:defRPr>
            </a:lvl1pPr>
            <a:lvl2pPr marL="742950" indent="-285750" defTabSz="966788">
              <a:defRPr sz="2600">
                <a:solidFill>
                  <a:srgbClr val="000058"/>
                </a:solidFill>
                <a:latin typeface="Tahoma" panose="020B0604030504040204" pitchFamily="34" charset="0"/>
              </a:defRPr>
            </a:lvl2pPr>
            <a:lvl3pPr marL="1143000" indent="-228600" defTabSz="966788">
              <a:defRPr sz="2600">
                <a:solidFill>
                  <a:srgbClr val="000058"/>
                </a:solidFill>
                <a:latin typeface="Tahoma" panose="020B0604030504040204" pitchFamily="34" charset="0"/>
              </a:defRPr>
            </a:lvl3pPr>
            <a:lvl4pPr marL="1600200" indent="-228600" defTabSz="966788">
              <a:defRPr sz="2600">
                <a:solidFill>
                  <a:srgbClr val="000058"/>
                </a:solidFill>
                <a:latin typeface="Tahoma" panose="020B0604030504040204" pitchFamily="34" charset="0"/>
              </a:defRPr>
            </a:lvl4pPr>
            <a:lvl5pPr marL="2057400" indent="-228600" defTabSz="966788">
              <a:defRPr sz="2600">
                <a:solidFill>
                  <a:srgbClr val="000058"/>
                </a:solidFill>
                <a:latin typeface="Tahoma" panose="020B060403050404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58"/>
                </a:solidFill>
                <a:latin typeface="Tahoma" panose="020B060403050404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58"/>
                </a:solidFill>
                <a:latin typeface="Tahoma" panose="020B060403050404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58"/>
                </a:solidFill>
                <a:latin typeface="Tahoma" panose="020B060403050404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58"/>
                </a:solidFill>
                <a:latin typeface="Tahoma" panose="020B0604030504040204" pitchFamily="34" charset="0"/>
              </a:defRPr>
            </a:lvl9pPr>
          </a:lstStyle>
          <a:p>
            <a:fld id="{95AAB174-D8F2-4F82-ACEC-F3DCBDD53CB0}" type="slidenum">
              <a:rPr lang="en-US" altLang="en-US" sz="1300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6</a:t>
            </a:fld>
            <a:endParaRPr lang="en-US" altLang="en-US" sz="13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376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49581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81395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18987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36371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23184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6522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9382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13179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8887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2509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14059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02653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4239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27802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93513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76290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96184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78377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23231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27475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37898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42321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1820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70729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26092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56555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5218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14985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11589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05312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60232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50477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67377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36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4068711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35995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14313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86816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11748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47138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khofmeister\Desktop\advancelogo.jpg"/>
          <p:cNvPicPr>
            <a:picLocks noChangeAspect="1" noChangeArrowheads="1"/>
          </p:cNvPicPr>
          <p:nvPr/>
        </p:nvPicPr>
        <p:blipFill>
          <a:blip r:embed="rId2" cstate="print"/>
          <a:srcRect b="23627"/>
          <a:stretch>
            <a:fillRect/>
          </a:stretch>
        </p:blipFill>
        <p:spPr bwMode="auto">
          <a:xfrm>
            <a:off x="457200" y="74613"/>
            <a:ext cx="1752600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Documents and Settings\khofmeister\Desktop\advancelogo.jpg"/>
          <p:cNvPicPr>
            <a:picLocks noChangeAspect="1" noChangeArrowheads="1"/>
          </p:cNvPicPr>
          <p:nvPr/>
        </p:nvPicPr>
        <p:blipFill>
          <a:blip r:embed="rId3" cstate="print"/>
          <a:srcRect t="71841"/>
          <a:stretch>
            <a:fillRect/>
          </a:stretch>
        </p:blipFill>
        <p:spPr bwMode="auto">
          <a:xfrm>
            <a:off x="4876800" y="6380163"/>
            <a:ext cx="3792538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2/23/2015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06136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3998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76007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99745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2/23/2015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051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19061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2/23/2015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42847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2/23/2015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77304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40818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38718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28291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A5DC-F5B9-4499-BA6F-DD6AFB6E9C49}" type="datetimeFigureOut">
              <a:rPr lang="en-US" smtClean="0"/>
              <a:pPr/>
              <a:t>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95082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2261662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20069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72261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9047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30702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14048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77921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95030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19252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922842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71032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63005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62179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67260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3368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659759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6781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452360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4425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0579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06250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36875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21067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49436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89169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52A210-48CA-4839-9343-20B725CA30D8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0029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18124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C37626-3D6C-458F-9387-A4281EAAF0CA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6273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C37626-3D6C-458F-9387-A4281EAAF0CA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589295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C37626-3D6C-458F-9387-A4281EAAF0CA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49191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A7C31-D09D-E249-BB1F-BC5A0328C62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F670F-7D9D-7143-96A3-BEB11BCD17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107944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A7C31-D09D-E249-BB1F-BC5A0328C62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F670F-7D9D-7143-96A3-BEB11BCD17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947032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A7C31-D09D-E249-BB1F-BC5A0328C62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F670F-7D9D-7143-96A3-BEB11BCD17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668144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A7C31-D09D-E249-BB1F-BC5A0328C62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2/23/2015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F670F-7D9D-7143-96A3-BEB11BCD17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6290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0464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745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9908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8624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4909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1096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905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7828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667235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0266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790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4778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300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5649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6322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8570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6235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0410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7486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6758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3230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528709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363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309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5214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414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1164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0330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5198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8659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7576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2149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9194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584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82274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9159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4959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9121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2748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2728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5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7992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16263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79586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55907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227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6598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23015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215273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08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9510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35568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02130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64695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6239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42189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54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65593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62932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9056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88818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0907689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69032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72699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50792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8180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03749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450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15566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4231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98142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15343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4631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8375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3040473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23089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45197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52904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234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04983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98930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46485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302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37160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87678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72479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57705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8410018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93658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574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image" Target="../media/image1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5" Type="http://schemas.openxmlformats.org/officeDocument/2006/relationships/theme" Target="../theme/theme11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6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image" Target="../media/image4.jpe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slideLayout" Target="../slideLayouts/slideLayout157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Relationship Id="rId14" Type="http://schemas.openxmlformats.org/officeDocument/2006/relationships/image" Target="../media/image1.jpe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60.xml"/><Relationship Id="rId7" Type="http://schemas.openxmlformats.org/officeDocument/2006/relationships/slideLayout" Target="../slideLayouts/slideLayout164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9.xml"/><Relationship Id="rId1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63.xml"/><Relationship Id="rId11" Type="http://schemas.openxmlformats.org/officeDocument/2006/relationships/slideLayout" Target="../slideLayouts/slideLayout168.xml"/><Relationship Id="rId5" Type="http://schemas.openxmlformats.org/officeDocument/2006/relationships/slideLayout" Target="../slideLayouts/slideLayout162.xml"/><Relationship Id="rId10" Type="http://schemas.openxmlformats.org/officeDocument/2006/relationships/slideLayout" Target="../slideLayouts/slideLayout167.xml"/><Relationship Id="rId4" Type="http://schemas.openxmlformats.org/officeDocument/2006/relationships/slideLayout" Target="../slideLayouts/slideLayout161.xml"/><Relationship Id="rId9" Type="http://schemas.openxmlformats.org/officeDocument/2006/relationships/slideLayout" Target="../slideLayouts/slideLayout166.xml"/></Relationships>
</file>

<file path=ppt/slideMasters/_rels/slideMaster15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69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70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171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17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173.xml"/></Relationships>
</file>

<file path=ppt/slideMasters/_rels/slideMaster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21.xml"/><Relationship Id="rId1" Type="http://schemas.openxmlformats.org/officeDocument/2006/relationships/slideLayout" Target="../slideLayouts/slideLayout174.xml"/></Relationships>
</file>

<file path=ppt/slideMasters/_rels/slideMaster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175.xml"/></Relationships>
</file>

<file path=ppt/slideMasters/_rels/slideMaster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23.xml"/><Relationship Id="rId1" Type="http://schemas.openxmlformats.org/officeDocument/2006/relationships/slideLayout" Target="../slideLayouts/slideLayout17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image" Target="../media/image1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8014968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04" r:id="rId1"/>
    <p:sldLayoutId id="2147484005" r:id="rId2"/>
    <p:sldLayoutId id="2147484006" r:id="rId3"/>
    <p:sldLayoutId id="2147484007" r:id="rId4"/>
    <p:sldLayoutId id="2147484008" r:id="rId5"/>
    <p:sldLayoutId id="2147484009" r:id="rId6"/>
    <p:sldLayoutId id="2147484010" r:id="rId7"/>
    <p:sldLayoutId id="2147484011" r:id="rId8"/>
    <p:sldLayoutId id="2147484012" r:id="rId9"/>
    <p:sldLayoutId id="2147484013" r:id="rId10"/>
    <p:sldLayoutId id="2147484014" r:id="rId11"/>
    <p:sldLayoutId id="2147484015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5376287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21" r:id="rId1"/>
    <p:sldLayoutId id="2147484122" r:id="rId2"/>
    <p:sldLayoutId id="2147484123" r:id="rId3"/>
    <p:sldLayoutId id="2147484124" r:id="rId4"/>
    <p:sldLayoutId id="2147484125" r:id="rId5"/>
    <p:sldLayoutId id="2147484126" r:id="rId6"/>
    <p:sldLayoutId id="2147484127" r:id="rId7"/>
    <p:sldLayoutId id="2147484128" r:id="rId8"/>
    <p:sldLayoutId id="2147484129" r:id="rId9"/>
    <p:sldLayoutId id="2147484130" r:id="rId10"/>
    <p:sldLayoutId id="2147484131" r:id="rId11"/>
    <p:sldLayoutId id="2147484132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114E6-7A49-4014-8607-630331982671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97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7" r:id="rId1"/>
    <p:sldLayoutId id="2147484171" r:id="rId2"/>
    <p:sldLayoutId id="2147484172" r:id="rId3"/>
    <p:sldLayoutId id="2147484170" r:id="rId4"/>
    <p:sldLayoutId id="2147484148" r:id="rId5"/>
    <p:sldLayoutId id="2147484149" r:id="rId6"/>
    <p:sldLayoutId id="2147484150" r:id="rId7"/>
    <p:sldLayoutId id="2147484151" r:id="rId8"/>
    <p:sldLayoutId id="2147484152" r:id="rId9"/>
    <p:sldLayoutId id="2147484153" r:id="rId10"/>
    <p:sldLayoutId id="2147484154" r:id="rId11"/>
    <p:sldLayoutId id="2147484155" r:id="rId12"/>
    <p:sldLayoutId id="2147484156" r:id="rId13"/>
    <p:sldLayoutId id="2147484157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28600" y="74613"/>
            <a:ext cx="8686800" cy="6630987"/>
            <a:chOff x="228600" y="74805"/>
            <a:chExt cx="8686800" cy="6630795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228600" y="228600"/>
              <a:ext cx="8686800" cy="6400800"/>
              <a:chOff x="152400" y="152400"/>
              <a:chExt cx="8839200" cy="6553200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52400" y="152592"/>
                <a:ext cx="8839200" cy="6553011"/>
              </a:xfrm>
              <a:prstGeom prst="rect">
                <a:avLst/>
              </a:prstGeom>
              <a:noFill/>
              <a:ln w="63500">
                <a:solidFill>
                  <a:srgbClr val="666699">
                    <a:alpha val="80000"/>
                  </a:srgb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28322" y="228980"/>
                <a:ext cx="8687357" cy="6400237"/>
              </a:xfrm>
              <a:prstGeom prst="rect">
                <a:avLst/>
              </a:prstGeom>
              <a:solidFill>
                <a:schemeClr val="lt1">
                  <a:alpha val="80000"/>
                </a:schemeClr>
              </a:solidFill>
              <a:ln>
                <a:solidFill>
                  <a:srgbClr val="CC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1033" name="Picture 2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13" cstate="print"/>
            <a:srcRect b="23627"/>
            <a:stretch>
              <a:fillRect/>
            </a:stretch>
          </p:blipFill>
          <p:spPr bwMode="auto">
            <a:xfrm>
              <a:off x="457200" y="74805"/>
              <a:ext cx="1752600" cy="407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4" name="Picture 3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14" cstate="print"/>
            <a:srcRect t="71841"/>
            <a:stretch>
              <a:fillRect/>
            </a:stretch>
          </p:blipFill>
          <p:spPr bwMode="auto">
            <a:xfrm>
              <a:off x="4876800" y="6380162"/>
              <a:ext cx="3792537" cy="325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fld id="{27D3A5DC-F5B9-4499-BA6F-DD6AFB6E9C49}" type="datetimeFigureOut">
              <a:rPr lang="en-US" smtClean="0"/>
              <a:pPr/>
              <a:t>2/23/2015</a:t>
            </a:fld>
            <a:endParaRPr lang="en-US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0400" y="617220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2540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9" r:id="rId1"/>
    <p:sldLayoutId id="2147484160" r:id="rId2"/>
    <p:sldLayoutId id="2147484161" r:id="rId3"/>
    <p:sldLayoutId id="2147484162" r:id="rId4"/>
    <p:sldLayoutId id="2147484163" r:id="rId5"/>
    <p:sldLayoutId id="2147484164" r:id="rId6"/>
    <p:sldLayoutId id="2147484165" r:id="rId7"/>
    <p:sldLayoutId id="2147484166" r:id="rId8"/>
    <p:sldLayoutId id="2147484167" r:id="rId9"/>
    <p:sldLayoutId id="2147484168" r:id="rId10"/>
    <p:sldLayoutId id="2147484169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rgbClr val="4E4E76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669539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34" r:id="rId1"/>
    <p:sldLayoutId id="2147484135" r:id="rId2"/>
    <p:sldLayoutId id="2147484136" r:id="rId3"/>
    <p:sldLayoutId id="2147484137" r:id="rId4"/>
    <p:sldLayoutId id="2147484138" r:id="rId5"/>
    <p:sldLayoutId id="2147484139" r:id="rId6"/>
    <p:sldLayoutId id="2147484140" r:id="rId7"/>
    <p:sldLayoutId id="2147484141" r:id="rId8"/>
    <p:sldLayoutId id="2147484142" r:id="rId9"/>
    <p:sldLayoutId id="2147484143" r:id="rId10"/>
    <p:sldLayoutId id="2147484144" r:id="rId11"/>
    <p:sldLayoutId id="2147484145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9A9F2-9BCD-4144-8E7B-FED115EFBC69}" type="datetimeFigureOut">
              <a:rPr lang="en-US" smtClean="0"/>
              <a:t>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461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5" r:id="rId1"/>
    <p:sldLayoutId id="2147484236" r:id="rId2"/>
    <p:sldLayoutId id="2147484237" r:id="rId3"/>
    <p:sldLayoutId id="2147484238" r:id="rId4"/>
    <p:sldLayoutId id="2147484239" r:id="rId5"/>
    <p:sldLayoutId id="2147484240" r:id="rId6"/>
    <p:sldLayoutId id="2147484241" r:id="rId7"/>
    <p:sldLayoutId id="2147484242" r:id="rId8"/>
    <p:sldLayoutId id="2147484243" r:id="rId9"/>
    <p:sldLayoutId id="2147484244" r:id="rId10"/>
    <p:sldLayoutId id="214748424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8411468"/>
      </p:ext>
    </p:extLst>
  </p:cSld>
  <p:clrMap bg1="dk1" tx1="lt1" bg2="dk2" tx2="lt2" accent1="accent1" accent2="accent2" accent3="accent3" accent4="accent4" accent5="accent5" accent6="accent6" hlink="hlink" folHlink="folHlink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1085850" cy="6854825"/>
            <a:chOff x="0" y="0"/>
            <a:chExt cx="684" cy="4318"/>
          </a:xfrm>
        </p:grpSpPr>
        <p:sp>
          <p:nvSpPr>
            <p:cNvPr id="25395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684" cy="4318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600">
                <a:solidFill>
                  <a:srgbClr val="000058"/>
                </a:solidFill>
                <a:latin typeface="Tahoma" panose="020B0604030504040204" pitchFamily="34" charset="0"/>
              </a:endParaRPr>
            </a:p>
          </p:txBody>
        </p:sp>
        <p:grpSp>
          <p:nvGrpSpPr>
            <p:cNvPr id="1033" name="Group 4"/>
            <p:cNvGrpSpPr>
              <a:grpSpLocks/>
            </p:cNvGrpSpPr>
            <p:nvPr/>
          </p:nvGrpSpPr>
          <p:grpSpPr bwMode="auto">
            <a:xfrm>
              <a:off x="48" y="102"/>
              <a:ext cx="96" cy="4128"/>
              <a:chOff x="48" y="102"/>
              <a:chExt cx="96" cy="4128"/>
            </a:xfrm>
          </p:grpSpPr>
          <p:sp>
            <p:nvSpPr>
              <p:cNvPr id="1034" name="Rectangle 5"/>
              <p:cNvSpPr>
                <a:spLocks noChangeArrowheads="1"/>
              </p:cNvSpPr>
              <p:nvPr/>
            </p:nvSpPr>
            <p:spPr bwMode="auto">
              <a:xfrm>
                <a:off x="48" y="1105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35" name="Rectangle 6"/>
              <p:cNvSpPr>
                <a:spLocks noChangeArrowheads="1"/>
              </p:cNvSpPr>
              <p:nvPr/>
            </p:nvSpPr>
            <p:spPr bwMode="auto">
              <a:xfrm>
                <a:off x="48" y="1250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36" name="Rectangle 7"/>
              <p:cNvSpPr>
                <a:spLocks noChangeArrowheads="1"/>
              </p:cNvSpPr>
              <p:nvPr/>
            </p:nvSpPr>
            <p:spPr bwMode="auto">
              <a:xfrm>
                <a:off x="48" y="139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37" name="Rectangle 8"/>
              <p:cNvSpPr>
                <a:spLocks noChangeArrowheads="1"/>
              </p:cNvSpPr>
              <p:nvPr/>
            </p:nvSpPr>
            <p:spPr bwMode="auto">
              <a:xfrm>
                <a:off x="48" y="1538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38" name="Rectangle 9"/>
              <p:cNvSpPr>
                <a:spLocks noChangeArrowheads="1"/>
              </p:cNvSpPr>
              <p:nvPr/>
            </p:nvSpPr>
            <p:spPr bwMode="auto">
              <a:xfrm>
                <a:off x="48" y="1683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39" name="Rectangle 10"/>
              <p:cNvSpPr>
                <a:spLocks noChangeArrowheads="1"/>
              </p:cNvSpPr>
              <p:nvPr/>
            </p:nvSpPr>
            <p:spPr bwMode="auto">
              <a:xfrm>
                <a:off x="48" y="1826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0" name="Rectangle 11"/>
              <p:cNvSpPr>
                <a:spLocks noChangeArrowheads="1"/>
              </p:cNvSpPr>
              <p:nvPr/>
            </p:nvSpPr>
            <p:spPr bwMode="auto">
              <a:xfrm>
                <a:off x="48" y="1971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1" name="Rectangle 12"/>
              <p:cNvSpPr>
                <a:spLocks noChangeArrowheads="1"/>
              </p:cNvSpPr>
              <p:nvPr/>
            </p:nvSpPr>
            <p:spPr bwMode="auto">
              <a:xfrm>
                <a:off x="48" y="2115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2" name="Rectangle 13"/>
              <p:cNvSpPr>
                <a:spLocks noChangeArrowheads="1"/>
              </p:cNvSpPr>
              <p:nvPr/>
            </p:nvSpPr>
            <p:spPr bwMode="auto">
              <a:xfrm>
                <a:off x="48" y="2259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3" name="Rectangle 14"/>
              <p:cNvSpPr>
                <a:spLocks noChangeArrowheads="1"/>
              </p:cNvSpPr>
              <p:nvPr/>
            </p:nvSpPr>
            <p:spPr bwMode="auto">
              <a:xfrm>
                <a:off x="48" y="240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4" name="Rectangle 15"/>
              <p:cNvSpPr>
                <a:spLocks noChangeArrowheads="1"/>
              </p:cNvSpPr>
              <p:nvPr/>
            </p:nvSpPr>
            <p:spPr bwMode="auto">
              <a:xfrm>
                <a:off x="48" y="2548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5" name="Rectangle 16"/>
              <p:cNvSpPr>
                <a:spLocks noChangeArrowheads="1"/>
              </p:cNvSpPr>
              <p:nvPr/>
            </p:nvSpPr>
            <p:spPr bwMode="auto">
              <a:xfrm>
                <a:off x="48" y="2692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6" name="Rectangle 17"/>
              <p:cNvSpPr>
                <a:spLocks noChangeArrowheads="1"/>
              </p:cNvSpPr>
              <p:nvPr/>
            </p:nvSpPr>
            <p:spPr bwMode="auto">
              <a:xfrm>
                <a:off x="48" y="2836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7" name="Rectangle 18"/>
              <p:cNvSpPr>
                <a:spLocks noChangeArrowheads="1"/>
              </p:cNvSpPr>
              <p:nvPr/>
            </p:nvSpPr>
            <p:spPr bwMode="auto">
              <a:xfrm>
                <a:off x="48" y="2980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8" name="Rectangle 19"/>
              <p:cNvSpPr>
                <a:spLocks noChangeArrowheads="1"/>
              </p:cNvSpPr>
              <p:nvPr/>
            </p:nvSpPr>
            <p:spPr bwMode="auto">
              <a:xfrm>
                <a:off x="48" y="3124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9" name="Rectangle 20"/>
              <p:cNvSpPr>
                <a:spLocks noChangeArrowheads="1"/>
              </p:cNvSpPr>
              <p:nvPr/>
            </p:nvSpPr>
            <p:spPr bwMode="auto">
              <a:xfrm>
                <a:off x="48" y="3269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0" name="Rectangle 21"/>
              <p:cNvSpPr>
                <a:spLocks noChangeArrowheads="1"/>
              </p:cNvSpPr>
              <p:nvPr/>
            </p:nvSpPr>
            <p:spPr bwMode="auto">
              <a:xfrm>
                <a:off x="48" y="3412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1" name="Rectangle 22"/>
              <p:cNvSpPr>
                <a:spLocks noChangeArrowheads="1"/>
              </p:cNvSpPr>
              <p:nvPr/>
            </p:nvSpPr>
            <p:spPr bwMode="auto">
              <a:xfrm>
                <a:off x="48" y="3557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2" name="Rectangle 23"/>
              <p:cNvSpPr>
                <a:spLocks noChangeArrowheads="1"/>
              </p:cNvSpPr>
              <p:nvPr/>
            </p:nvSpPr>
            <p:spPr bwMode="auto">
              <a:xfrm>
                <a:off x="48" y="3702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3" name="Rectangle 24"/>
              <p:cNvSpPr>
                <a:spLocks noChangeArrowheads="1"/>
              </p:cNvSpPr>
              <p:nvPr/>
            </p:nvSpPr>
            <p:spPr bwMode="auto">
              <a:xfrm>
                <a:off x="48" y="3845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4" name="Rectangle 25"/>
              <p:cNvSpPr>
                <a:spLocks noChangeArrowheads="1"/>
              </p:cNvSpPr>
              <p:nvPr/>
            </p:nvSpPr>
            <p:spPr bwMode="auto">
              <a:xfrm>
                <a:off x="48" y="3990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5" name="Rectangle 26"/>
              <p:cNvSpPr>
                <a:spLocks noChangeArrowheads="1"/>
              </p:cNvSpPr>
              <p:nvPr/>
            </p:nvSpPr>
            <p:spPr bwMode="auto">
              <a:xfrm>
                <a:off x="48" y="413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6" name="Rectangle 27"/>
              <p:cNvSpPr>
                <a:spLocks noChangeArrowheads="1"/>
              </p:cNvSpPr>
              <p:nvPr/>
            </p:nvSpPr>
            <p:spPr bwMode="auto">
              <a:xfrm>
                <a:off x="48" y="102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7" name="Rectangle 28"/>
              <p:cNvSpPr>
                <a:spLocks noChangeArrowheads="1"/>
              </p:cNvSpPr>
              <p:nvPr/>
            </p:nvSpPr>
            <p:spPr bwMode="auto">
              <a:xfrm>
                <a:off x="48" y="246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8" name="Rectangle 29"/>
              <p:cNvSpPr>
                <a:spLocks noChangeArrowheads="1"/>
              </p:cNvSpPr>
              <p:nvPr/>
            </p:nvSpPr>
            <p:spPr bwMode="auto">
              <a:xfrm>
                <a:off x="48" y="391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9" name="Rectangle 30"/>
              <p:cNvSpPr>
                <a:spLocks noChangeArrowheads="1"/>
              </p:cNvSpPr>
              <p:nvPr/>
            </p:nvSpPr>
            <p:spPr bwMode="auto">
              <a:xfrm>
                <a:off x="48" y="535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60" name="Rectangle 31"/>
              <p:cNvSpPr>
                <a:spLocks noChangeArrowheads="1"/>
              </p:cNvSpPr>
              <p:nvPr/>
            </p:nvSpPr>
            <p:spPr bwMode="auto">
              <a:xfrm>
                <a:off x="48" y="679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61" name="Rectangle 32"/>
              <p:cNvSpPr>
                <a:spLocks noChangeArrowheads="1"/>
              </p:cNvSpPr>
              <p:nvPr/>
            </p:nvSpPr>
            <p:spPr bwMode="auto">
              <a:xfrm>
                <a:off x="48" y="82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62" name="Rectangle 33"/>
              <p:cNvSpPr>
                <a:spLocks noChangeArrowheads="1"/>
              </p:cNvSpPr>
              <p:nvPr/>
            </p:nvSpPr>
            <p:spPr bwMode="auto">
              <a:xfrm>
                <a:off x="48" y="968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</p:grpSp>
      </p:grpSp>
      <p:sp>
        <p:nvSpPr>
          <p:cNvPr id="1027" name="Rectangle 34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53987" name="Rectangle 3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53988" name="Rectangle 3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53989" name="Rectangle 3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41C8A7A-60EE-4A1F-B695-D66D6FF19742}" type="slidenum">
              <a:rPr lang="en-US" alt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253990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69988" y="1946275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385277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248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t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1085850" cy="6854825"/>
            <a:chOff x="0" y="0"/>
            <a:chExt cx="684" cy="4318"/>
          </a:xfrm>
        </p:grpSpPr>
        <p:sp>
          <p:nvSpPr>
            <p:cNvPr id="25395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684" cy="4318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600">
                <a:solidFill>
                  <a:srgbClr val="000058"/>
                </a:solidFill>
                <a:latin typeface="Tahoma" panose="020B0604030504040204" pitchFamily="34" charset="0"/>
              </a:endParaRPr>
            </a:p>
          </p:txBody>
        </p:sp>
        <p:grpSp>
          <p:nvGrpSpPr>
            <p:cNvPr id="1033" name="Group 4"/>
            <p:cNvGrpSpPr>
              <a:grpSpLocks/>
            </p:cNvGrpSpPr>
            <p:nvPr/>
          </p:nvGrpSpPr>
          <p:grpSpPr bwMode="auto">
            <a:xfrm>
              <a:off x="48" y="102"/>
              <a:ext cx="96" cy="4128"/>
              <a:chOff x="48" y="102"/>
              <a:chExt cx="96" cy="4128"/>
            </a:xfrm>
          </p:grpSpPr>
          <p:sp>
            <p:nvSpPr>
              <p:cNvPr id="1034" name="Rectangle 5"/>
              <p:cNvSpPr>
                <a:spLocks noChangeArrowheads="1"/>
              </p:cNvSpPr>
              <p:nvPr/>
            </p:nvSpPr>
            <p:spPr bwMode="auto">
              <a:xfrm>
                <a:off x="48" y="1105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35" name="Rectangle 6"/>
              <p:cNvSpPr>
                <a:spLocks noChangeArrowheads="1"/>
              </p:cNvSpPr>
              <p:nvPr/>
            </p:nvSpPr>
            <p:spPr bwMode="auto">
              <a:xfrm>
                <a:off x="48" y="1250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36" name="Rectangle 7"/>
              <p:cNvSpPr>
                <a:spLocks noChangeArrowheads="1"/>
              </p:cNvSpPr>
              <p:nvPr/>
            </p:nvSpPr>
            <p:spPr bwMode="auto">
              <a:xfrm>
                <a:off x="48" y="139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37" name="Rectangle 8"/>
              <p:cNvSpPr>
                <a:spLocks noChangeArrowheads="1"/>
              </p:cNvSpPr>
              <p:nvPr/>
            </p:nvSpPr>
            <p:spPr bwMode="auto">
              <a:xfrm>
                <a:off x="48" y="1538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38" name="Rectangle 9"/>
              <p:cNvSpPr>
                <a:spLocks noChangeArrowheads="1"/>
              </p:cNvSpPr>
              <p:nvPr/>
            </p:nvSpPr>
            <p:spPr bwMode="auto">
              <a:xfrm>
                <a:off x="48" y="1683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39" name="Rectangle 10"/>
              <p:cNvSpPr>
                <a:spLocks noChangeArrowheads="1"/>
              </p:cNvSpPr>
              <p:nvPr/>
            </p:nvSpPr>
            <p:spPr bwMode="auto">
              <a:xfrm>
                <a:off x="48" y="1826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0" name="Rectangle 11"/>
              <p:cNvSpPr>
                <a:spLocks noChangeArrowheads="1"/>
              </p:cNvSpPr>
              <p:nvPr/>
            </p:nvSpPr>
            <p:spPr bwMode="auto">
              <a:xfrm>
                <a:off x="48" y="1971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1" name="Rectangle 12"/>
              <p:cNvSpPr>
                <a:spLocks noChangeArrowheads="1"/>
              </p:cNvSpPr>
              <p:nvPr/>
            </p:nvSpPr>
            <p:spPr bwMode="auto">
              <a:xfrm>
                <a:off x="48" y="2115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2" name="Rectangle 13"/>
              <p:cNvSpPr>
                <a:spLocks noChangeArrowheads="1"/>
              </p:cNvSpPr>
              <p:nvPr/>
            </p:nvSpPr>
            <p:spPr bwMode="auto">
              <a:xfrm>
                <a:off x="48" y="2259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3" name="Rectangle 14"/>
              <p:cNvSpPr>
                <a:spLocks noChangeArrowheads="1"/>
              </p:cNvSpPr>
              <p:nvPr/>
            </p:nvSpPr>
            <p:spPr bwMode="auto">
              <a:xfrm>
                <a:off x="48" y="240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4" name="Rectangle 15"/>
              <p:cNvSpPr>
                <a:spLocks noChangeArrowheads="1"/>
              </p:cNvSpPr>
              <p:nvPr/>
            </p:nvSpPr>
            <p:spPr bwMode="auto">
              <a:xfrm>
                <a:off x="48" y="2548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5" name="Rectangle 16"/>
              <p:cNvSpPr>
                <a:spLocks noChangeArrowheads="1"/>
              </p:cNvSpPr>
              <p:nvPr/>
            </p:nvSpPr>
            <p:spPr bwMode="auto">
              <a:xfrm>
                <a:off x="48" y="2692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6" name="Rectangle 17"/>
              <p:cNvSpPr>
                <a:spLocks noChangeArrowheads="1"/>
              </p:cNvSpPr>
              <p:nvPr/>
            </p:nvSpPr>
            <p:spPr bwMode="auto">
              <a:xfrm>
                <a:off x="48" y="2836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7" name="Rectangle 18"/>
              <p:cNvSpPr>
                <a:spLocks noChangeArrowheads="1"/>
              </p:cNvSpPr>
              <p:nvPr/>
            </p:nvSpPr>
            <p:spPr bwMode="auto">
              <a:xfrm>
                <a:off x="48" y="2980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8" name="Rectangle 19"/>
              <p:cNvSpPr>
                <a:spLocks noChangeArrowheads="1"/>
              </p:cNvSpPr>
              <p:nvPr/>
            </p:nvSpPr>
            <p:spPr bwMode="auto">
              <a:xfrm>
                <a:off x="48" y="3124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9" name="Rectangle 20"/>
              <p:cNvSpPr>
                <a:spLocks noChangeArrowheads="1"/>
              </p:cNvSpPr>
              <p:nvPr/>
            </p:nvSpPr>
            <p:spPr bwMode="auto">
              <a:xfrm>
                <a:off x="48" y="3269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0" name="Rectangle 21"/>
              <p:cNvSpPr>
                <a:spLocks noChangeArrowheads="1"/>
              </p:cNvSpPr>
              <p:nvPr/>
            </p:nvSpPr>
            <p:spPr bwMode="auto">
              <a:xfrm>
                <a:off x="48" y="3412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1" name="Rectangle 22"/>
              <p:cNvSpPr>
                <a:spLocks noChangeArrowheads="1"/>
              </p:cNvSpPr>
              <p:nvPr/>
            </p:nvSpPr>
            <p:spPr bwMode="auto">
              <a:xfrm>
                <a:off x="48" y="3557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2" name="Rectangle 23"/>
              <p:cNvSpPr>
                <a:spLocks noChangeArrowheads="1"/>
              </p:cNvSpPr>
              <p:nvPr/>
            </p:nvSpPr>
            <p:spPr bwMode="auto">
              <a:xfrm>
                <a:off x="48" y="3702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3" name="Rectangle 24"/>
              <p:cNvSpPr>
                <a:spLocks noChangeArrowheads="1"/>
              </p:cNvSpPr>
              <p:nvPr/>
            </p:nvSpPr>
            <p:spPr bwMode="auto">
              <a:xfrm>
                <a:off x="48" y="3845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4" name="Rectangle 25"/>
              <p:cNvSpPr>
                <a:spLocks noChangeArrowheads="1"/>
              </p:cNvSpPr>
              <p:nvPr/>
            </p:nvSpPr>
            <p:spPr bwMode="auto">
              <a:xfrm>
                <a:off x="48" y="3990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5" name="Rectangle 26"/>
              <p:cNvSpPr>
                <a:spLocks noChangeArrowheads="1"/>
              </p:cNvSpPr>
              <p:nvPr/>
            </p:nvSpPr>
            <p:spPr bwMode="auto">
              <a:xfrm>
                <a:off x="48" y="413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6" name="Rectangle 27"/>
              <p:cNvSpPr>
                <a:spLocks noChangeArrowheads="1"/>
              </p:cNvSpPr>
              <p:nvPr/>
            </p:nvSpPr>
            <p:spPr bwMode="auto">
              <a:xfrm>
                <a:off x="48" y="102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7" name="Rectangle 28"/>
              <p:cNvSpPr>
                <a:spLocks noChangeArrowheads="1"/>
              </p:cNvSpPr>
              <p:nvPr/>
            </p:nvSpPr>
            <p:spPr bwMode="auto">
              <a:xfrm>
                <a:off x="48" y="246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8" name="Rectangle 29"/>
              <p:cNvSpPr>
                <a:spLocks noChangeArrowheads="1"/>
              </p:cNvSpPr>
              <p:nvPr/>
            </p:nvSpPr>
            <p:spPr bwMode="auto">
              <a:xfrm>
                <a:off x="48" y="391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9" name="Rectangle 30"/>
              <p:cNvSpPr>
                <a:spLocks noChangeArrowheads="1"/>
              </p:cNvSpPr>
              <p:nvPr/>
            </p:nvSpPr>
            <p:spPr bwMode="auto">
              <a:xfrm>
                <a:off x="48" y="535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60" name="Rectangle 31"/>
              <p:cNvSpPr>
                <a:spLocks noChangeArrowheads="1"/>
              </p:cNvSpPr>
              <p:nvPr/>
            </p:nvSpPr>
            <p:spPr bwMode="auto">
              <a:xfrm>
                <a:off x="48" y="679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61" name="Rectangle 32"/>
              <p:cNvSpPr>
                <a:spLocks noChangeArrowheads="1"/>
              </p:cNvSpPr>
              <p:nvPr/>
            </p:nvSpPr>
            <p:spPr bwMode="auto">
              <a:xfrm>
                <a:off x="48" y="82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62" name="Rectangle 33"/>
              <p:cNvSpPr>
                <a:spLocks noChangeArrowheads="1"/>
              </p:cNvSpPr>
              <p:nvPr/>
            </p:nvSpPr>
            <p:spPr bwMode="auto">
              <a:xfrm>
                <a:off x="48" y="968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</p:grpSp>
      </p:grpSp>
      <p:sp>
        <p:nvSpPr>
          <p:cNvPr id="1027" name="Rectangle 34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53987" name="Rectangle 3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53988" name="Rectangle 3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53989" name="Rectangle 3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41C8A7A-60EE-4A1F-B695-D66D6FF19742}" type="slidenum">
              <a:rPr lang="en-US" alt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253990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69988" y="1946275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306185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250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t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1085850" cy="6854825"/>
            <a:chOff x="0" y="0"/>
            <a:chExt cx="684" cy="4318"/>
          </a:xfrm>
        </p:grpSpPr>
        <p:sp>
          <p:nvSpPr>
            <p:cNvPr id="25395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684" cy="4318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600">
                <a:solidFill>
                  <a:srgbClr val="000058"/>
                </a:solidFill>
                <a:latin typeface="Tahoma" panose="020B0604030504040204" pitchFamily="34" charset="0"/>
              </a:endParaRPr>
            </a:p>
          </p:txBody>
        </p:sp>
        <p:grpSp>
          <p:nvGrpSpPr>
            <p:cNvPr id="1033" name="Group 4"/>
            <p:cNvGrpSpPr>
              <a:grpSpLocks/>
            </p:cNvGrpSpPr>
            <p:nvPr/>
          </p:nvGrpSpPr>
          <p:grpSpPr bwMode="auto">
            <a:xfrm>
              <a:off x="48" y="102"/>
              <a:ext cx="96" cy="4128"/>
              <a:chOff x="48" y="102"/>
              <a:chExt cx="96" cy="4128"/>
            </a:xfrm>
          </p:grpSpPr>
          <p:sp>
            <p:nvSpPr>
              <p:cNvPr id="1034" name="Rectangle 5"/>
              <p:cNvSpPr>
                <a:spLocks noChangeArrowheads="1"/>
              </p:cNvSpPr>
              <p:nvPr/>
            </p:nvSpPr>
            <p:spPr bwMode="auto">
              <a:xfrm>
                <a:off x="48" y="1105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35" name="Rectangle 6"/>
              <p:cNvSpPr>
                <a:spLocks noChangeArrowheads="1"/>
              </p:cNvSpPr>
              <p:nvPr/>
            </p:nvSpPr>
            <p:spPr bwMode="auto">
              <a:xfrm>
                <a:off x="48" y="1250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36" name="Rectangle 7"/>
              <p:cNvSpPr>
                <a:spLocks noChangeArrowheads="1"/>
              </p:cNvSpPr>
              <p:nvPr/>
            </p:nvSpPr>
            <p:spPr bwMode="auto">
              <a:xfrm>
                <a:off x="48" y="139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37" name="Rectangle 8"/>
              <p:cNvSpPr>
                <a:spLocks noChangeArrowheads="1"/>
              </p:cNvSpPr>
              <p:nvPr/>
            </p:nvSpPr>
            <p:spPr bwMode="auto">
              <a:xfrm>
                <a:off x="48" y="1538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38" name="Rectangle 9"/>
              <p:cNvSpPr>
                <a:spLocks noChangeArrowheads="1"/>
              </p:cNvSpPr>
              <p:nvPr/>
            </p:nvSpPr>
            <p:spPr bwMode="auto">
              <a:xfrm>
                <a:off x="48" y="1683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39" name="Rectangle 10"/>
              <p:cNvSpPr>
                <a:spLocks noChangeArrowheads="1"/>
              </p:cNvSpPr>
              <p:nvPr/>
            </p:nvSpPr>
            <p:spPr bwMode="auto">
              <a:xfrm>
                <a:off x="48" y="1826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0" name="Rectangle 11"/>
              <p:cNvSpPr>
                <a:spLocks noChangeArrowheads="1"/>
              </p:cNvSpPr>
              <p:nvPr/>
            </p:nvSpPr>
            <p:spPr bwMode="auto">
              <a:xfrm>
                <a:off x="48" y="1971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1" name="Rectangle 12"/>
              <p:cNvSpPr>
                <a:spLocks noChangeArrowheads="1"/>
              </p:cNvSpPr>
              <p:nvPr/>
            </p:nvSpPr>
            <p:spPr bwMode="auto">
              <a:xfrm>
                <a:off x="48" y="2115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2" name="Rectangle 13"/>
              <p:cNvSpPr>
                <a:spLocks noChangeArrowheads="1"/>
              </p:cNvSpPr>
              <p:nvPr/>
            </p:nvSpPr>
            <p:spPr bwMode="auto">
              <a:xfrm>
                <a:off x="48" y="2259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3" name="Rectangle 14"/>
              <p:cNvSpPr>
                <a:spLocks noChangeArrowheads="1"/>
              </p:cNvSpPr>
              <p:nvPr/>
            </p:nvSpPr>
            <p:spPr bwMode="auto">
              <a:xfrm>
                <a:off x="48" y="240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4" name="Rectangle 15"/>
              <p:cNvSpPr>
                <a:spLocks noChangeArrowheads="1"/>
              </p:cNvSpPr>
              <p:nvPr/>
            </p:nvSpPr>
            <p:spPr bwMode="auto">
              <a:xfrm>
                <a:off x="48" y="2548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5" name="Rectangle 16"/>
              <p:cNvSpPr>
                <a:spLocks noChangeArrowheads="1"/>
              </p:cNvSpPr>
              <p:nvPr/>
            </p:nvSpPr>
            <p:spPr bwMode="auto">
              <a:xfrm>
                <a:off x="48" y="2692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6" name="Rectangle 17"/>
              <p:cNvSpPr>
                <a:spLocks noChangeArrowheads="1"/>
              </p:cNvSpPr>
              <p:nvPr/>
            </p:nvSpPr>
            <p:spPr bwMode="auto">
              <a:xfrm>
                <a:off x="48" y="2836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7" name="Rectangle 18"/>
              <p:cNvSpPr>
                <a:spLocks noChangeArrowheads="1"/>
              </p:cNvSpPr>
              <p:nvPr/>
            </p:nvSpPr>
            <p:spPr bwMode="auto">
              <a:xfrm>
                <a:off x="48" y="2980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8" name="Rectangle 19"/>
              <p:cNvSpPr>
                <a:spLocks noChangeArrowheads="1"/>
              </p:cNvSpPr>
              <p:nvPr/>
            </p:nvSpPr>
            <p:spPr bwMode="auto">
              <a:xfrm>
                <a:off x="48" y="3124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9" name="Rectangle 20"/>
              <p:cNvSpPr>
                <a:spLocks noChangeArrowheads="1"/>
              </p:cNvSpPr>
              <p:nvPr/>
            </p:nvSpPr>
            <p:spPr bwMode="auto">
              <a:xfrm>
                <a:off x="48" y="3269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0" name="Rectangle 21"/>
              <p:cNvSpPr>
                <a:spLocks noChangeArrowheads="1"/>
              </p:cNvSpPr>
              <p:nvPr/>
            </p:nvSpPr>
            <p:spPr bwMode="auto">
              <a:xfrm>
                <a:off x="48" y="3412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1" name="Rectangle 22"/>
              <p:cNvSpPr>
                <a:spLocks noChangeArrowheads="1"/>
              </p:cNvSpPr>
              <p:nvPr/>
            </p:nvSpPr>
            <p:spPr bwMode="auto">
              <a:xfrm>
                <a:off x="48" y="3557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2" name="Rectangle 23"/>
              <p:cNvSpPr>
                <a:spLocks noChangeArrowheads="1"/>
              </p:cNvSpPr>
              <p:nvPr/>
            </p:nvSpPr>
            <p:spPr bwMode="auto">
              <a:xfrm>
                <a:off x="48" y="3702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3" name="Rectangle 24"/>
              <p:cNvSpPr>
                <a:spLocks noChangeArrowheads="1"/>
              </p:cNvSpPr>
              <p:nvPr/>
            </p:nvSpPr>
            <p:spPr bwMode="auto">
              <a:xfrm>
                <a:off x="48" y="3845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4" name="Rectangle 25"/>
              <p:cNvSpPr>
                <a:spLocks noChangeArrowheads="1"/>
              </p:cNvSpPr>
              <p:nvPr/>
            </p:nvSpPr>
            <p:spPr bwMode="auto">
              <a:xfrm>
                <a:off x="48" y="3990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5" name="Rectangle 26"/>
              <p:cNvSpPr>
                <a:spLocks noChangeArrowheads="1"/>
              </p:cNvSpPr>
              <p:nvPr/>
            </p:nvSpPr>
            <p:spPr bwMode="auto">
              <a:xfrm>
                <a:off x="48" y="413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6" name="Rectangle 27"/>
              <p:cNvSpPr>
                <a:spLocks noChangeArrowheads="1"/>
              </p:cNvSpPr>
              <p:nvPr/>
            </p:nvSpPr>
            <p:spPr bwMode="auto">
              <a:xfrm>
                <a:off x="48" y="102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7" name="Rectangle 28"/>
              <p:cNvSpPr>
                <a:spLocks noChangeArrowheads="1"/>
              </p:cNvSpPr>
              <p:nvPr/>
            </p:nvSpPr>
            <p:spPr bwMode="auto">
              <a:xfrm>
                <a:off x="48" y="246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8" name="Rectangle 29"/>
              <p:cNvSpPr>
                <a:spLocks noChangeArrowheads="1"/>
              </p:cNvSpPr>
              <p:nvPr/>
            </p:nvSpPr>
            <p:spPr bwMode="auto">
              <a:xfrm>
                <a:off x="48" y="391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9" name="Rectangle 30"/>
              <p:cNvSpPr>
                <a:spLocks noChangeArrowheads="1"/>
              </p:cNvSpPr>
              <p:nvPr/>
            </p:nvSpPr>
            <p:spPr bwMode="auto">
              <a:xfrm>
                <a:off x="48" y="535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60" name="Rectangle 31"/>
              <p:cNvSpPr>
                <a:spLocks noChangeArrowheads="1"/>
              </p:cNvSpPr>
              <p:nvPr/>
            </p:nvSpPr>
            <p:spPr bwMode="auto">
              <a:xfrm>
                <a:off x="48" y="679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61" name="Rectangle 32"/>
              <p:cNvSpPr>
                <a:spLocks noChangeArrowheads="1"/>
              </p:cNvSpPr>
              <p:nvPr/>
            </p:nvSpPr>
            <p:spPr bwMode="auto">
              <a:xfrm>
                <a:off x="48" y="82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62" name="Rectangle 33"/>
              <p:cNvSpPr>
                <a:spLocks noChangeArrowheads="1"/>
              </p:cNvSpPr>
              <p:nvPr/>
            </p:nvSpPr>
            <p:spPr bwMode="auto">
              <a:xfrm>
                <a:off x="48" y="968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</p:grpSp>
      </p:grpSp>
      <p:sp>
        <p:nvSpPr>
          <p:cNvPr id="1027" name="Rectangle 34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53987" name="Rectangle 3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53988" name="Rectangle 3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53989" name="Rectangle 3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41C8A7A-60EE-4A1F-B695-D66D6FF19742}" type="slidenum">
              <a:rPr lang="en-US" alt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253990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69988" y="1946275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6061459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252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t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1085850" cy="6854825"/>
            <a:chOff x="0" y="0"/>
            <a:chExt cx="684" cy="4318"/>
          </a:xfrm>
        </p:grpSpPr>
        <p:sp>
          <p:nvSpPr>
            <p:cNvPr id="25395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684" cy="4318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600">
                <a:solidFill>
                  <a:srgbClr val="000058"/>
                </a:solidFill>
                <a:latin typeface="Tahoma" panose="020B0604030504040204" pitchFamily="34" charset="0"/>
              </a:endParaRPr>
            </a:p>
          </p:txBody>
        </p:sp>
        <p:grpSp>
          <p:nvGrpSpPr>
            <p:cNvPr id="1033" name="Group 4"/>
            <p:cNvGrpSpPr>
              <a:grpSpLocks/>
            </p:cNvGrpSpPr>
            <p:nvPr/>
          </p:nvGrpSpPr>
          <p:grpSpPr bwMode="auto">
            <a:xfrm>
              <a:off x="48" y="102"/>
              <a:ext cx="96" cy="4128"/>
              <a:chOff x="48" y="102"/>
              <a:chExt cx="96" cy="4128"/>
            </a:xfrm>
          </p:grpSpPr>
          <p:sp>
            <p:nvSpPr>
              <p:cNvPr id="1034" name="Rectangle 5"/>
              <p:cNvSpPr>
                <a:spLocks noChangeArrowheads="1"/>
              </p:cNvSpPr>
              <p:nvPr/>
            </p:nvSpPr>
            <p:spPr bwMode="auto">
              <a:xfrm>
                <a:off x="48" y="1105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35" name="Rectangle 6"/>
              <p:cNvSpPr>
                <a:spLocks noChangeArrowheads="1"/>
              </p:cNvSpPr>
              <p:nvPr/>
            </p:nvSpPr>
            <p:spPr bwMode="auto">
              <a:xfrm>
                <a:off x="48" y="1250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36" name="Rectangle 7"/>
              <p:cNvSpPr>
                <a:spLocks noChangeArrowheads="1"/>
              </p:cNvSpPr>
              <p:nvPr/>
            </p:nvSpPr>
            <p:spPr bwMode="auto">
              <a:xfrm>
                <a:off x="48" y="139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37" name="Rectangle 8"/>
              <p:cNvSpPr>
                <a:spLocks noChangeArrowheads="1"/>
              </p:cNvSpPr>
              <p:nvPr/>
            </p:nvSpPr>
            <p:spPr bwMode="auto">
              <a:xfrm>
                <a:off x="48" y="1538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38" name="Rectangle 9"/>
              <p:cNvSpPr>
                <a:spLocks noChangeArrowheads="1"/>
              </p:cNvSpPr>
              <p:nvPr/>
            </p:nvSpPr>
            <p:spPr bwMode="auto">
              <a:xfrm>
                <a:off x="48" y="1683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39" name="Rectangle 10"/>
              <p:cNvSpPr>
                <a:spLocks noChangeArrowheads="1"/>
              </p:cNvSpPr>
              <p:nvPr/>
            </p:nvSpPr>
            <p:spPr bwMode="auto">
              <a:xfrm>
                <a:off x="48" y="1826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0" name="Rectangle 11"/>
              <p:cNvSpPr>
                <a:spLocks noChangeArrowheads="1"/>
              </p:cNvSpPr>
              <p:nvPr/>
            </p:nvSpPr>
            <p:spPr bwMode="auto">
              <a:xfrm>
                <a:off x="48" y="1971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1" name="Rectangle 12"/>
              <p:cNvSpPr>
                <a:spLocks noChangeArrowheads="1"/>
              </p:cNvSpPr>
              <p:nvPr/>
            </p:nvSpPr>
            <p:spPr bwMode="auto">
              <a:xfrm>
                <a:off x="48" y="2115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2" name="Rectangle 13"/>
              <p:cNvSpPr>
                <a:spLocks noChangeArrowheads="1"/>
              </p:cNvSpPr>
              <p:nvPr/>
            </p:nvSpPr>
            <p:spPr bwMode="auto">
              <a:xfrm>
                <a:off x="48" y="2259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3" name="Rectangle 14"/>
              <p:cNvSpPr>
                <a:spLocks noChangeArrowheads="1"/>
              </p:cNvSpPr>
              <p:nvPr/>
            </p:nvSpPr>
            <p:spPr bwMode="auto">
              <a:xfrm>
                <a:off x="48" y="240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4" name="Rectangle 15"/>
              <p:cNvSpPr>
                <a:spLocks noChangeArrowheads="1"/>
              </p:cNvSpPr>
              <p:nvPr/>
            </p:nvSpPr>
            <p:spPr bwMode="auto">
              <a:xfrm>
                <a:off x="48" y="2548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5" name="Rectangle 16"/>
              <p:cNvSpPr>
                <a:spLocks noChangeArrowheads="1"/>
              </p:cNvSpPr>
              <p:nvPr/>
            </p:nvSpPr>
            <p:spPr bwMode="auto">
              <a:xfrm>
                <a:off x="48" y="2692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6" name="Rectangle 17"/>
              <p:cNvSpPr>
                <a:spLocks noChangeArrowheads="1"/>
              </p:cNvSpPr>
              <p:nvPr/>
            </p:nvSpPr>
            <p:spPr bwMode="auto">
              <a:xfrm>
                <a:off x="48" y="2836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7" name="Rectangle 18"/>
              <p:cNvSpPr>
                <a:spLocks noChangeArrowheads="1"/>
              </p:cNvSpPr>
              <p:nvPr/>
            </p:nvSpPr>
            <p:spPr bwMode="auto">
              <a:xfrm>
                <a:off x="48" y="2980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8" name="Rectangle 19"/>
              <p:cNvSpPr>
                <a:spLocks noChangeArrowheads="1"/>
              </p:cNvSpPr>
              <p:nvPr/>
            </p:nvSpPr>
            <p:spPr bwMode="auto">
              <a:xfrm>
                <a:off x="48" y="3124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49" name="Rectangle 20"/>
              <p:cNvSpPr>
                <a:spLocks noChangeArrowheads="1"/>
              </p:cNvSpPr>
              <p:nvPr/>
            </p:nvSpPr>
            <p:spPr bwMode="auto">
              <a:xfrm>
                <a:off x="48" y="3269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0" name="Rectangle 21"/>
              <p:cNvSpPr>
                <a:spLocks noChangeArrowheads="1"/>
              </p:cNvSpPr>
              <p:nvPr/>
            </p:nvSpPr>
            <p:spPr bwMode="auto">
              <a:xfrm>
                <a:off x="48" y="3412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1" name="Rectangle 22"/>
              <p:cNvSpPr>
                <a:spLocks noChangeArrowheads="1"/>
              </p:cNvSpPr>
              <p:nvPr/>
            </p:nvSpPr>
            <p:spPr bwMode="auto">
              <a:xfrm>
                <a:off x="48" y="3557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2" name="Rectangle 23"/>
              <p:cNvSpPr>
                <a:spLocks noChangeArrowheads="1"/>
              </p:cNvSpPr>
              <p:nvPr/>
            </p:nvSpPr>
            <p:spPr bwMode="auto">
              <a:xfrm>
                <a:off x="48" y="3702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3" name="Rectangle 24"/>
              <p:cNvSpPr>
                <a:spLocks noChangeArrowheads="1"/>
              </p:cNvSpPr>
              <p:nvPr/>
            </p:nvSpPr>
            <p:spPr bwMode="auto">
              <a:xfrm>
                <a:off x="48" y="3845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4" name="Rectangle 25"/>
              <p:cNvSpPr>
                <a:spLocks noChangeArrowheads="1"/>
              </p:cNvSpPr>
              <p:nvPr/>
            </p:nvSpPr>
            <p:spPr bwMode="auto">
              <a:xfrm>
                <a:off x="48" y="3990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5" name="Rectangle 26"/>
              <p:cNvSpPr>
                <a:spLocks noChangeArrowheads="1"/>
              </p:cNvSpPr>
              <p:nvPr/>
            </p:nvSpPr>
            <p:spPr bwMode="auto">
              <a:xfrm>
                <a:off x="48" y="413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6" name="Rectangle 27"/>
              <p:cNvSpPr>
                <a:spLocks noChangeArrowheads="1"/>
              </p:cNvSpPr>
              <p:nvPr/>
            </p:nvSpPr>
            <p:spPr bwMode="auto">
              <a:xfrm>
                <a:off x="48" y="102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7" name="Rectangle 28"/>
              <p:cNvSpPr>
                <a:spLocks noChangeArrowheads="1"/>
              </p:cNvSpPr>
              <p:nvPr/>
            </p:nvSpPr>
            <p:spPr bwMode="auto">
              <a:xfrm>
                <a:off x="48" y="246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8" name="Rectangle 29"/>
              <p:cNvSpPr>
                <a:spLocks noChangeArrowheads="1"/>
              </p:cNvSpPr>
              <p:nvPr/>
            </p:nvSpPr>
            <p:spPr bwMode="auto">
              <a:xfrm>
                <a:off x="48" y="391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59" name="Rectangle 30"/>
              <p:cNvSpPr>
                <a:spLocks noChangeArrowheads="1"/>
              </p:cNvSpPr>
              <p:nvPr/>
            </p:nvSpPr>
            <p:spPr bwMode="auto">
              <a:xfrm>
                <a:off x="48" y="535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60" name="Rectangle 31"/>
              <p:cNvSpPr>
                <a:spLocks noChangeArrowheads="1"/>
              </p:cNvSpPr>
              <p:nvPr/>
            </p:nvSpPr>
            <p:spPr bwMode="auto">
              <a:xfrm>
                <a:off x="48" y="679"/>
                <a:ext cx="96" cy="96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61" name="Rectangle 32"/>
              <p:cNvSpPr>
                <a:spLocks noChangeArrowheads="1"/>
              </p:cNvSpPr>
              <p:nvPr/>
            </p:nvSpPr>
            <p:spPr bwMode="auto">
              <a:xfrm>
                <a:off x="48" y="823"/>
                <a:ext cx="96" cy="97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  <p:sp>
            <p:nvSpPr>
              <p:cNvPr id="1062" name="Rectangle 33"/>
              <p:cNvSpPr>
                <a:spLocks noChangeArrowheads="1"/>
              </p:cNvSpPr>
              <p:nvPr/>
            </p:nvSpPr>
            <p:spPr bwMode="auto">
              <a:xfrm>
                <a:off x="48" y="968"/>
                <a:ext cx="96" cy="95"/>
              </a:xfrm>
              <a:prstGeom prst="rect">
                <a:avLst/>
              </a:prstGeom>
              <a:solidFill>
                <a:schemeClr val="bg1">
                  <a:alpha val="50195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1pPr>
                <a:lvl2pPr marL="742950" indent="-28575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2pPr>
                <a:lvl3pPr marL="11430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3pPr>
                <a:lvl4pPr marL="16002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4pPr>
                <a:lvl5pPr marL="2057400" indent="-228600"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600">
                    <a:solidFill>
                      <a:srgbClr val="000058"/>
                    </a:solidFill>
                    <a:latin typeface="Tahoma" pitchFamily="34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en-US" smtClean="0"/>
              </a:p>
            </p:txBody>
          </p:sp>
        </p:grpSp>
      </p:grpSp>
      <p:sp>
        <p:nvSpPr>
          <p:cNvPr id="1027" name="Rectangle 34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53987" name="Rectangle 3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53988" name="Rectangle 3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53989" name="Rectangle 3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41C8A7A-60EE-4A1F-B695-D66D6FF19742}" type="slidenum">
              <a:rPr lang="en-US" alt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FFFFFF"/>
              </a:solidFill>
            </a:endParaRPr>
          </a:p>
        </p:txBody>
      </p:sp>
      <p:sp>
        <p:nvSpPr>
          <p:cNvPr id="253990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69988" y="1946275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252451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254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t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4914947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189A7C31-D09D-E249-BB1F-BC5A0328C62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2/23/2015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81BF670F-7D9D-7143-96A3-BEB11BCD17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220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6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189A7C31-D09D-E249-BB1F-BC5A0328C62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2/23/2015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81BF670F-7D9D-7143-96A3-BEB11BCD17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447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8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189A7C31-D09D-E249-BB1F-BC5A0328C62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2/23/2015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81BF670F-7D9D-7143-96A3-BEB11BCD17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412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0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189A7C31-D09D-E249-BB1F-BC5A0328C62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2/23/2015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81BF670F-7D9D-7143-96A3-BEB11BCD17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008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2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474942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30" r:id="rId1"/>
    <p:sldLayoutId id="2147484031" r:id="rId2"/>
    <p:sldLayoutId id="2147484032" r:id="rId3"/>
    <p:sldLayoutId id="2147484033" r:id="rId4"/>
    <p:sldLayoutId id="2147484034" r:id="rId5"/>
    <p:sldLayoutId id="2147484035" r:id="rId6"/>
    <p:sldLayoutId id="2147484036" r:id="rId7"/>
    <p:sldLayoutId id="2147484037" r:id="rId8"/>
    <p:sldLayoutId id="2147484038" r:id="rId9"/>
    <p:sldLayoutId id="2147484039" r:id="rId10"/>
    <p:sldLayoutId id="2147484040" r:id="rId11"/>
    <p:sldLayoutId id="2147484041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3830068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43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052" r:id="rId10"/>
    <p:sldLayoutId id="2147484053" r:id="rId11"/>
    <p:sldLayoutId id="2147484054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0236801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56" r:id="rId1"/>
    <p:sldLayoutId id="2147484057" r:id="rId2"/>
    <p:sldLayoutId id="2147484058" r:id="rId3"/>
    <p:sldLayoutId id="2147484059" r:id="rId4"/>
    <p:sldLayoutId id="2147484060" r:id="rId5"/>
    <p:sldLayoutId id="2147484061" r:id="rId6"/>
    <p:sldLayoutId id="2147484062" r:id="rId7"/>
    <p:sldLayoutId id="2147484063" r:id="rId8"/>
    <p:sldLayoutId id="2147484064" r:id="rId9"/>
    <p:sldLayoutId id="2147484065" r:id="rId10"/>
    <p:sldLayoutId id="2147484066" r:id="rId11"/>
    <p:sldLayoutId id="2147484067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250044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740600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82" r:id="rId1"/>
    <p:sldLayoutId id="2147484083" r:id="rId2"/>
    <p:sldLayoutId id="2147484084" r:id="rId3"/>
    <p:sldLayoutId id="2147484085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  <p:sldLayoutId id="2147484092" r:id="rId11"/>
    <p:sldLayoutId id="2147484093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205141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95" r:id="rId1"/>
    <p:sldLayoutId id="2147484096" r:id="rId2"/>
    <p:sldLayoutId id="2147484097" r:id="rId3"/>
    <p:sldLayoutId id="2147484098" r:id="rId4"/>
    <p:sldLayoutId id="2147484099" r:id="rId5"/>
    <p:sldLayoutId id="2147484100" r:id="rId6"/>
    <p:sldLayoutId id="2147484101" r:id="rId7"/>
    <p:sldLayoutId id="2147484102" r:id="rId8"/>
    <p:sldLayoutId id="2147484103" r:id="rId9"/>
    <p:sldLayoutId id="2147484104" r:id="rId10"/>
    <p:sldLayoutId id="2147484105" r:id="rId11"/>
    <p:sldLayoutId id="2147484106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9924965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08" r:id="rId1"/>
    <p:sldLayoutId id="2147484109" r:id="rId2"/>
    <p:sldLayoutId id="2147484110" r:id="rId3"/>
    <p:sldLayoutId id="2147484111" r:id="rId4"/>
    <p:sldLayoutId id="2147484112" r:id="rId5"/>
    <p:sldLayoutId id="2147484113" r:id="rId6"/>
    <p:sldLayoutId id="2147484114" r:id="rId7"/>
    <p:sldLayoutId id="2147484115" r:id="rId8"/>
    <p:sldLayoutId id="2147484116" r:id="rId9"/>
    <p:sldLayoutId id="2147484117" r:id="rId10"/>
    <p:sldLayoutId id="2147484118" r:id="rId11"/>
    <p:sldLayoutId id="2147484119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5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5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5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I2Om-c9IMjw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mericanrhetoric.com/speeches/jfkhoustonministers.html" TargetMode="External"/><Relationship Id="rId1" Type="http://schemas.openxmlformats.org/officeDocument/2006/relationships/slideLayout" Target="../slideLayouts/slideLayout17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mericanrhetoric.com/speeches/jfkhoustonministers.html" TargetMode="External"/><Relationship Id="rId1" Type="http://schemas.openxmlformats.org/officeDocument/2006/relationships/slideLayout" Target="../slideLayouts/slideLayout17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mericanrhetoric.com/speeches/jfkhoustonministers.html" TargetMode="External"/><Relationship Id="rId1" Type="http://schemas.openxmlformats.org/officeDocument/2006/relationships/slideLayout" Target="../slideLayouts/slideLayout1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 smtClean="0"/>
              <a:t>“</a:t>
            </a:r>
            <a:r>
              <a:rPr lang="en-US" sz="3600" dirty="0" smtClean="0"/>
              <a:t>Faculty Promotions in the 21</a:t>
            </a:r>
            <a:r>
              <a:rPr lang="en-US" sz="3600" baseline="30000" dirty="0" smtClean="0"/>
              <a:t>st</a:t>
            </a:r>
            <a:r>
              <a:rPr lang="en-US" sz="3600" dirty="0" smtClean="0"/>
              <a:t> Century”</a:t>
            </a:r>
            <a:endParaRPr lang="en-US" sz="3600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defRPr/>
            </a:pPr>
            <a:r>
              <a:rPr lang="en-US" dirty="0" smtClean="0">
                <a:solidFill>
                  <a:prstClr val="black"/>
                </a:solidFill>
              </a:rPr>
              <a:t>UW ADVANCE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Winter Quarterly </a:t>
            </a:r>
            <a:r>
              <a:rPr lang="en-US" dirty="0">
                <a:solidFill>
                  <a:prstClr val="black"/>
                </a:solidFill>
              </a:rPr>
              <a:t>Leadership </a:t>
            </a:r>
            <a:r>
              <a:rPr lang="en-US" dirty="0" smtClean="0">
                <a:solidFill>
                  <a:prstClr val="black"/>
                </a:solidFill>
              </a:rPr>
              <a:t>Workshop</a:t>
            </a:r>
          </a:p>
          <a:p>
            <a:pPr marL="342900" indent="-342900">
              <a:defRPr/>
            </a:pPr>
            <a:endParaRPr lang="en-US" sz="500" dirty="0">
              <a:solidFill>
                <a:prstClr val="black"/>
              </a:solidFill>
            </a:endParaRPr>
          </a:p>
          <a:p>
            <a:pPr marL="342900" indent="-342900">
              <a:defRPr/>
            </a:pPr>
            <a:r>
              <a:rPr lang="en-US" sz="2400" dirty="0" smtClean="0">
                <a:solidFill>
                  <a:prstClr val="black"/>
                </a:solidFill>
              </a:rPr>
              <a:t>February 25, </a:t>
            </a:r>
            <a:r>
              <a:rPr lang="en-US" sz="2400" dirty="0" smtClean="0">
                <a:solidFill>
                  <a:prstClr val="black"/>
                </a:solidFill>
              </a:rPr>
              <a:t>2015</a:t>
            </a:r>
            <a:endParaRPr lang="en-US" sz="24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72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Promotion and Tenure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Alain Gowing</a:t>
            </a:r>
          </a:p>
          <a:p>
            <a:r>
              <a:rPr lang="en-US" dirty="0" smtClean="0"/>
              <a:t>Department </a:t>
            </a:r>
            <a:r>
              <a:rPr lang="en-US" smtClean="0"/>
              <a:t>of Classics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1927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Beginning (from Hire to Year 1)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Hire with an eye toward </a:t>
            </a:r>
            <a:r>
              <a:rPr lang="en-US" dirty="0" err="1" smtClean="0"/>
              <a:t>tenurability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Research potential</a:t>
            </a:r>
          </a:p>
          <a:p>
            <a:pPr lvl="1"/>
            <a:r>
              <a:rPr lang="en-US" dirty="0" smtClean="0"/>
              <a:t>Teaching (new classes/innovations and current curriculum?)</a:t>
            </a:r>
          </a:p>
          <a:p>
            <a:pPr lvl="1"/>
            <a:r>
              <a:rPr lang="en-US" dirty="0" smtClean="0"/>
              <a:t>Potential for service (including perhaps becoming chair?)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ollegiality</a:t>
            </a:r>
          </a:p>
          <a:p>
            <a:r>
              <a:rPr lang="en-US" dirty="0" smtClean="0"/>
              <a:t>Meet early in AQ of Y1 with new hire to discuss entire P&amp;T process.  Be clear and realistic about expectations (new hire may not be)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51440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6622"/>
            <a:ext cx="8229600" cy="1143000"/>
          </a:xfrm>
        </p:spPr>
        <p:txBody>
          <a:bodyPr/>
          <a:lstStyle/>
          <a:p>
            <a:r>
              <a:rPr lang="en-US" dirty="0" smtClean="0"/>
              <a:t>The Middle (Years 2-4)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5827"/>
            <a:ext cx="8229600" cy="5568378"/>
          </a:xfrm>
        </p:spPr>
        <p:txBody>
          <a:bodyPr>
            <a:noAutofit/>
          </a:bodyPr>
          <a:lstStyle/>
          <a:p>
            <a:r>
              <a:rPr lang="en-US" sz="2400" dirty="0" smtClean="0"/>
              <a:t>Annual mandated review of faculty member (</a:t>
            </a:r>
            <a:r>
              <a:rPr lang="en-US" sz="2400" dirty="0" err="1" smtClean="0"/>
              <a:t>fm</a:t>
            </a:r>
            <a:r>
              <a:rPr lang="en-US" sz="2400" dirty="0" smtClean="0"/>
              <a:t>) by senior faculty: include frank discussion/review of progress.</a:t>
            </a:r>
          </a:p>
          <a:p>
            <a:r>
              <a:rPr lang="en-US" sz="2400" dirty="0" smtClean="0"/>
              <a:t>Face-to-face report out of review  to </a:t>
            </a:r>
            <a:r>
              <a:rPr lang="en-US" sz="2400" dirty="0" err="1" smtClean="0"/>
              <a:t>fm</a:t>
            </a:r>
            <a:r>
              <a:rPr lang="en-US" sz="2400" dirty="0" smtClean="0"/>
              <a:t> (</a:t>
            </a:r>
            <a:r>
              <a:rPr lang="en-US" sz="2400" i="1" dirty="0" smtClean="0"/>
              <a:t>not</a:t>
            </a:r>
            <a:r>
              <a:rPr lang="en-US" sz="2400" dirty="0" smtClean="0"/>
              <a:t> in email!): </a:t>
            </a:r>
            <a:r>
              <a:rPr lang="en-US" sz="2400" dirty="0"/>
              <a:t>b</a:t>
            </a:r>
            <a:r>
              <a:rPr lang="en-US" sz="2400" dirty="0" smtClean="0"/>
              <a:t>e supportive and up front about any potential problems.</a:t>
            </a:r>
          </a:p>
          <a:p>
            <a:r>
              <a:rPr lang="en-US" sz="2400" dirty="0" smtClean="0"/>
              <a:t>LETTER for personnel file: Provide </a:t>
            </a:r>
            <a:r>
              <a:rPr lang="en-US" sz="2400" dirty="0" err="1" smtClean="0"/>
              <a:t>fm</a:t>
            </a:r>
            <a:r>
              <a:rPr lang="en-US" sz="2400" dirty="0" smtClean="0"/>
              <a:t> with letter detailing gist of both report out and review meeting.  Make sure </a:t>
            </a:r>
            <a:r>
              <a:rPr lang="en-US" sz="2400" dirty="0" err="1" smtClean="0"/>
              <a:t>fm</a:t>
            </a:r>
            <a:r>
              <a:rPr lang="en-US" sz="2400" dirty="0" smtClean="0"/>
              <a:t> has read and understood the letter.</a:t>
            </a:r>
          </a:p>
          <a:p>
            <a:r>
              <a:rPr lang="en-US" sz="2400" dirty="0" smtClean="0"/>
              <a:t>Y2</a:t>
            </a:r>
            <a:r>
              <a:rPr lang="en-US" sz="2400" dirty="0"/>
              <a:t>:</a:t>
            </a:r>
            <a:r>
              <a:rPr lang="en-US" sz="2400" dirty="0" smtClean="0"/>
              <a:t> prepare reappointment materials – tenure process ‘trial run.’</a:t>
            </a:r>
          </a:p>
          <a:p>
            <a:r>
              <a:rPr lang="en-US" sz="2400" dirty="0" smtClean="0"/>
              <a:t>Spring (or earlier) of </a:t>
            </a:r>
            <a:r>
              <a:rPr lang="en-US" sz="2400" dirty="0" smtClean="0">
                <a:solidFill>
                  <a:srgbClr val="FF0000"/>
                </a:solidFill>
              </a:rPr>
              <a:t>Y4</a:t>
            </a:r>
            <a:r>
              <a:rPr lang="en-US" sz="2400" dirty="0"/>
              <a:t>:</a:t>
            </a:r>
            <a:r>
              <a:rPr lang="en-US" sz="2400" dirty="0" smtClean="0"/>
              <a:t> meet with </a:t>
            </a:r>
            <a:r>
              <a:rPr lang="en-US" sz="2400" dirty="0" err="1" smtClean="0"/>
              <a:t>fm</a:t>
            </a:r>
            <a:r>
              <a:rPr lang="en-US" sz="2400" dirty="0" smtClean="0"/>
              <a:t>, review tenure process, </a:t>
            </a:r>
            <a:r>
              <a:rPr lang="en-US" sz="2400" dirty="0" smtClean="0">
                <a:solidFill>
                  <a:srgbClr val="FF0000"/>
                </a:solidFill>
              </a:rPr>
              <a:t>provide </a:t>
            </a:r>
            <a:r>
              <a:rPr lang="en-US" sz="2400" i="1" dirty="0" smtClean="0">
                <a:solidFill>
                  <a:srgbClr val="FF0000"/>
                </a:solidFill>
              </a:rPr>
              <a:t>written</a:t>
            </a:r>
            <a:r>
              <a:rPr lang="en-US" sz="2400" dirty="0" smtClean="0">
                <a:solidFill>
                  <a:srgbClr val="FF0000"/>
                </a:solidFill>
              </a:rPr>
              <a:t> timeline</a:t>
            </a:r>
            <a:r>
              <a:rPr lang="en-US" sz="2400" dirty="0" smtClean="0"/>
              <a:t>. Discuss potential referees.</a:t>
            </a:r>
          </a:p>
          <a:p>
            <a:r>
              <a:rPr lang="en-US" sz="2400" dirty="0" smtClean="0"/>
              <a:t>As chair: take responsibility for communicating with </a:t>
            </a:r>
            <a:r>
              <a:rPr lang="en-US" sz="2400" dirty="0" err="1" smtClean="0"/>
              <a:t>fm</a:t>
            </a:r>
            <a:r>
              <a:rPr lang="en-US" sz="2400" dirty="0" smtClean="0"/>
              <a:t> – this means being familiar with </a:t>
            </a:r>
            <a:r>
              <a:rPr lang="en-US" sz="2400" dirty="0" err="1" smtClean="0"/>
              <a:t>fm’s</a:t>
            </a:r>
            <a:r>
              <a:rPr lang="en-US" sz="2400" dirty="0" smtClean="0"/>
              <a:t> research (</a:t>
            </a:r>
            <a:r>
              <a:rPr lang="en-US" sz="2400" i="1" dirty="0" smtClean="0"/>
              <a:t>read</a:t>
            </a:r>
            <a:r>
              <a:rPr lang="en-US" sz="2400" dirty="0" smtClean="0"/>
              <a:t> what they publish!), teaching, and service.</a:t>
            </a:r>
          </a:p>
        </p:txBody>
      </p:sp>
    </p:spTree>
    <p:extLst>
      <p:ext uri="{BB962C8B-B14F-4D97-AF65-F5344CB8AC3E}">
        <p14:creationId xmlns:p14="http://schemas.microsoft.com/office/powerpoint/2010/main" val="173292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End (Years 5 and 6)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Meet early in Y5 to review process, progress, and timeline.  </a:t>
            </a:r>
            <a:r>
              <a:rPr lang="en-US" dirty="0" smtClean="0">
                <a:solidFill>
                  <a:srgbClr val="FF0000"/>
                </a:solidFill>
              </a:rPr>
              <a:t>Be clear about deadlines (</a:t>
            </a:r>
            <a:r>
              <a:rPr lang="en-US" dirty="0" err="1" smtClean="0">
                <a:solidFill>
                  <a:srgbClr val="FF0000"/>
                </a:solidFill>
              </a:rPr>
              <a:t>fm’s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i="1" dirty="0" smtClean="0">
                <a:solidFill>
                  <a:srgbClr val="FF0000"/>
                </a:solidFill>
              </a:rPr>
              <a:t>and yours!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endParaRPr lang="en-US" dirty="0" smtClean="0"/>
          </a:p>
          <a:p>
            <a:r>
              <a:rPr lang="en-US" dirty="0" smtClean="0"/>
              <a:t>By end of Y5 carefully appoint faculty committee </a:t>
            </a:r>
          </a:p>
          <a:p>
            <a:r>
              <a:rPr lang="en-US" dirty="0" smtClean="0"/>
              <a:t>In SQ of Y5 or over summer/Sept. of Y6: be available to review personal statement, CV, research statement, etc.  </a:t>
            </a:r>
            <a:r>
              <a:rPr lang="en-US" dirty="0" smtClean="0">
                <a:solidFill>
                  <a:srgbClr val="FF0000"/>
                </a:solidFill>
              </a:rPr>
              <a:t>Encourage review of these items</a:t>
            </a:r>
            <a:r>
              <a:rPr lang="en-US" dirty="0" smtClean="0"/>
              <a:t>; be ready to provide templates.</a:t>
            </a:r>
          </a:p>
          <a:p>
            <a:r>
              <a:rPr lang="en-US" dirty="0" smtClean="0"/>
              <a:t>Remember AQ of Y6 may be stressful time for </a:t>
            </a:r>
            <a:r>
              <a:rPr lang="en-US" dirty="0" err="1" smtClean="0"/>
              <a:t>fm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7249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Small group activity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104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P&amp;T Sounding Boards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Get into groups of 4-5</a:t>
            </a:r>
          </a:p>
          <a:p>
            <a:r>
              <a:rPr lang="en-US" dirty="0" smtClean="0"/>
              <a:t>Identify timekeeper for your group</a:t>
            </a:r>
          </a:p>
          <a:p>
            <a:r>
              <a:rPr lang="en-US" dirty="0" smtClean="0"/>
              <a:t>Each person gets </a:t>
            </a:r>
            <a:r>
              <a:rPr lang="en-US" b="1" dirty="0" smtClean="0">
                <a:solidFill>
                  <a:srgbClr val="C00000"/>
                </a:solidFill>
              </a:rPr>
              <a:t>10 minutes </a:t>
            </a:r>
            <a:r>
              <a:rPr lang="en-US" dirty="0" smtClean="0"/>
              <a:t>to describe their department’s P&amp;T process or offer a P&amp;T issue they’d like feedback on.</a:t>
            </a:r>
          </a:p>
          <a:p>
            <a:r>
              <a:rPr lang="en-US" dirty="0" smtClean="0"/>
              <a:t>After putting issue on the table, </a:t>
            </a:r>
            <a:r>
              <a:rPr lang="en-US" b="1" dirty="0" smtClean="0">
                <a:solidFill>
                  <a:srgbClr val="C00000"/>
                </a:solidFill>
              </a:rPr>
              <a:t>specify what type of feedback wanted</a:t>
            </a:r>
            <a:r>
              <a:rPr lang="en-US" dirty="0" smtClean="0"/>
              <a:t>.</a:t>
            </a:r>
          </a:p>
          <a:p>
            <a:r>
              <a:rPr lang="en-US" dirty="0" smtClean="0"/>
              <a:t>Peers ask clarifying questions, reflect back, and offer feedback. Timekeeper give </a:t>
            </a:r>
            <a:r>
              <a:rPr lang="en-US" b="1" dirty="0" smtClean="0">
                <a:solidFill>
                  <a:srgbClr val="C00000"/>
                </a:solidFill>
              </a:rPr>
              <a:t>warning when 1 minute left</a:t>
            </a:r>
            <a:r>
              <a:rPr lang="en-US" dirty="0" smtClean="0"/>
              <a:t>.</a:t>
            </a:r>
          </a:p>
          <a:p>
            <a:r>
              <a:rPr lang="en-US" dirty="0" smtClean="0"/>
              <a:t>Make a </a:t>
            </a:r>
            <a:r>
              <a:rPr lang="en-US" b="1" dirty="0" smtClean="0">
                <a:solidFill>
                  <a:srgbClr val="C00000"/>
                </a:solidFill>
              </a:rPr>
              <a:t>contract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at the end of your time to take action related to P&amp;T and include </a:t>
            </a:r>
            <a:r>
              <a:rPr lang="en-US" b="1" dirty="0" smtClean="0">
                <a:solidFill>
                  <a:srgbClr val="C00000"/>
                </a:solidFill>
              </a:rPr>
              <a:t>timeframe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93739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and evaluations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0147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Networking lunch 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016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525963"/>
          </a:xfrm>
        </p:spPr>
        <p:txBody>
          <a:bodyPr/>
          <a:lstStyle/>
          <a:p>
            <a:pPr marL="0" lvl="0" indent="0">
              <a:buNone/>
            </a:pPr>
            <a:r>
              <a:rPr lang="en-US" dirty="0" smtClean="0"/>
              <a:t>10:30 – 10:40 	Introductions and Welcome</a:t>
            </a:r>
          </a:p>
          <a:p>
            <a:pPr marL="0" lvl="0" indent="0">
              <a:buNone/>
            </a:pPr>
            <a:r>
              <a:rPr lang="en-US" dirty="0" smtClean="0"/>
              <a:t>10:40 </a:t>
            </a:r>
            <a:r>
              <a:rPr lang="en-US" dirty="0"/>
              <a:t>– </a:t>
            </a:r>
            <a:r>
              <a:rPr lang="en-US" dirty="0" smtClean="0"/>
              <a:t>11:30	Panel Speaker and Q&amp;A</a:t>
            </a:r>
          </a:p>
          <a:p>
            <a:pPr marL="0" lvl="0" indent="0">
              <a:buNone/>
            </a:pPr>
            <a:r>
              <a:rPr lang="en-US" dirty="0" smtClean="0"/>
              <a:t>11:30 – 12:30	Small Group </a:t>
            </a:r>
            <a:r>
              <a:rPr lang="en-US" dirty="0" smtClean="0"/>
              <a:t>Activity</a:t>
            </a:r>
          </a:p>
          <a:p>
            <a:pPr marL="0" lvl="0" indent="0">
              <a:buNone/>
            </a:pPr>
            <a:r>
              <a:rPr lang="en-US" dirty="0" smtClean="0"/>
              <a:t>12:30 – 12:35	Conclusion and Evaluations</a:t>
            </a:r>
            <a:endParaRPr lang="en-US" dirty="0" smtClean="0"/>
          </a:p>
          <a:p>
            <a:pPr marL="0" lvl="0" indent="0">
              <a:buNone/>
            </a:pPr>
            <a:r>
              <a:rPr lang="en-US" dirty="0" smtClean="0"/>
              <a:t>12:35 </a:t>
            </a:r>
            <a:r>
              <a:rPr lang="en-US" dirty="0" smtClean="0"/>
              <a:t>– 1:00	Networking Lunch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095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INTRODUCTIONS &amp; </a:t>
            </a:r>
            <a:r>
              <a:rPr lang="en-US" dirty="0" err="1" smtClean="0"/>
              <a:t>wELCOME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305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Speakers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type="body" idx="1"/>
          </p:nvPr>
        </p:nvSpPr>
        <p:spPr>
          <a:xfrm>
            <a:off x="457200" y="1524000"/>
            <a:ext cx="8458200" cy="2667000"/>
          </a:xfrm>
        </p:spPr>
        <p:txBody>
          <a:bodyPr/>
          <a:lstStyle/>
          <a:p>
            <a:r>
              <a:rPr lang="en-US" sz="2850" b="1" dirty="0" smtClean="0"/>
              <a:t>David Domke</a:t>
            </a:r>
            <a:r>
              <a:rPr lang="en-US" sz="2850" b="1" dirty="0"/>
              <a:t> </a:t>
            </a:r>
            <a:r>
              <a:rPr lang="en-US" sz="2850" b="1" dirty="0" smtClean="0"/>
              <a:t>- Professor &amp; Chair, Communication</a:t>
            </a:r>
          </a:p>
          <a:p>
            <a:r>
              <a:rPr lang="en-US" sz="2850" b="1" dirty="0" smtClean="0"/>
              <a:t>Alain </a:t>
            </a:r>
            <a:r>
              <a:rPr lang="en-US" sz="2850" b="1" dirty="0" err="1" smtClean="0"/>
              <a:t>Gowing</a:t>
            </a:r>
            <a:r>
              <a:rPr lang="en-US" sz="2850" b="1" dirty="0" smtClean="0"/>
              <a:t> – Professor &amp; Chair, Classics</a:t>
            </a:r>
            <a:endParaRPr lang="en-US" sz="245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980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4419600"/>
            <a:ext cx="8191500" cy="685800"/>
          </a:xfrm>
        </p:spPr>
        <p:txBody>
          <a:bodyPr/>
          <a:lstStyle/>
          <a:p>
            <a:r>
              <a:rPr lang="en-US" sz="4400" dirty="0" smtClean="0"/>
              <a:t>PANEL Speaker and Q&amp;A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</a:t>
            </a:r>
            <a:endParaRPr lang="en-US" sz="3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6514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hlinkClick r:id="rId3"/>
          </p:cNvPr>
          <p:cNvSpPr>
            <a:spLocks noChangeArrowheads="1"/>
          </p:cNvSpPr>
          <p:nvPr/>
        </p:nvSpPr>
        <p:spPr bwMode="auto">
          <a:xfrm>
            <a:off x="1524000" y="3622675"/>
            <a:ext cx="7010400" cy="2492375"/>
          </a:xfrm>
          <a:prstGeom prst="rect">
            <a:avLst/>
          </a:prstGeom>
          <a:solidFill>
            <a:srgbClr val="9900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t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600" smtClean="0">
                <a:solidFill>
                  <a:srgbClr val="FFFFFF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David Domke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600" smtClean="0">
                <a:solidFill>
                  <a:srgbClr val="FFFFFF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Department of Communication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600" smtClean="0">
                <a:solidFill>
                  <a:srgbClr val="FFFFFF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University of Washington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600" smtClean="0">
              <a:solidFill>
                <a:srgbClr val="FFFFFF"/>
              </a:solidFill>
              <a:latin typeface="Tahoma" panose="020B0604030504040204" pitchFamily="34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600" smtClean="0">
                <a:solidFill>
                  <a:srgbClr val="FFFFFF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ADVANCE Workshop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600" smtClean="0">
                <a:solidFill>
                  <a:srgbClr val="FFFFFF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February 25, 2015</a:t>
            </a:r>
            <a:endParaRPr lang="en-US" altLang="en-US" sz="2600" smtClean="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219200" y="1371600"/>
            <a:ext cx="7772400" cy="10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t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000" smtClean="0">
                <a:solidFill>
                  <a:srgbClr val="000000"/>
                </a:solidFill>
                <a:latin typeface="Tahoma" panose="020B0604030504040204" pitchFamily="34" charset="0"/>
              </a:rPr>
              <a:t>Promotion and Tenure: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000" smtClean="0">
                <a:solidFill>
                  <a:srgbClr val="000000"/>
                </a:solidFill>
                <a:latin typeface="Tahoma" panose="020B0604030504040204" pitchFamily="34" charset="0"/>
              </a:rPr>
              <a:t>Some Thoughts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382000" y="6586897"/>
            <a:ext cx="76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Domke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381000"/>
            <a:ext cx="8001000" cy="1143000"/>
          </a:xfrm>
        </p:spPr>
        <p:txBody>
          <a:bodyPr/>
          <a:lstStyle/>
          <a:p>
            <a:pPr eaLnBrk="1" hangingPunct="1"/>
            <a:r>
              <a:rPr lang="en-US" altLang="en-US" sz="3400" smtClean="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1. Create a schedule</a:t>
            </a:r>
          </a:p>
        </p:txBody>
      </p:sp>
      <p:sp>
        <p:nvSpPr>
          <p:cNvPr id="17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1295400" y="1463675"/>
            <a:ext cx="7543800" cy="460375"/>
          </a:xfrm>
          <a:prstGeom prst="rect">
            <a:avLst/>
          </a:prstGeom>
          <a:solidFill>
            <a:srgbClr val="99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t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smtClean="0">
                <a:solidFill>
                  <a:srgbClr val="FFFFFF"/>
                </a:solidFill>
                <a:latin typeface="Tahoma" panose="020B0604030504040204" pitchFamily="34" charset="0"/>
              </a:rPr>
              <a:t>Timeline of key items</a:t>
            </a:r>
          </a:p>
        </p:txBody>
      </p:sp>
      <p:sp>
        <p:nvSpPr>
          <p:cNvPr id="11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1795463" y="1989138"/>
            <a:ext cx="6815137" cy="461962"/>
          </a:xfrm>
          <a:prstGeom prst="rect">
            <a:avLst/>
          </a:prstGeom>
          <a:solidFill>
            <a:srgbClr val="FFC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t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Aft>
                <a:spcPct val="0"/>
              </a:spcAft>
              <a:buClr>
                <a:srgbClr val="00FFFF"/>
              </a:buClr>
              <a:buFont typeface="Wingdings" panose="05000000000000000000" pitchFamily="2" charset="2"/>
              <a:buNone/>
            </a:pPr>
            <a:r>
              <a:rPr lang="en-US" altLang="en-US" sz="2400" smtClean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Committee selection</a:t>
            </a:r>
          </a:p>
        </p:txBody>
      </p:sp>
      <p:sp>
        <p:nvSpPr>
          <p:cNvPr id="19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1793875" y="2482850"/>
            <a:ext cx="6815138" cy="461963"/>
          </a:xfrm>
          <a:prstGeom prst="rect">
            <a:avLst/>
          </a:prstGeom>
          <a:solidFill>
            <a:srgbClr val="FFC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t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Aft>
                <a:spcPct val="0"/>
              </a:spcAft>
              <a:buClr>
                <a:srgbClr val="00FFFF"/>
              </a:buClr>
              <a:buFont typeface="Wingdings" panose="05000000000000000000" pitchFamily="2" charset="2"/>
              <a:buNone/>
            </a:pPr>
            <a:r>
              <a:rPr lang="en-US" altLang="en-US" sz="2400" smtClean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Personal statement creation</a:t>
            </a:r>
          </a:p>
        </p:txBody>
      </p:sp>
      <p:sp>
        <p:nvSpPr>
          <p:cNvPr id="21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1793875" y="2986088"/>
            <a:ext cx="6815138" cy="461962"/>
          </a:xfrm>
          <a:prstGeom prst="rect">
            <a:avLst/>
          </a:prstGeom>
          <a:solidFill>
            <a:srgbClr val="FFC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t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Aft>
                <a:spcPct val="0"/>
              </a:spcAft>
              <a:buClr>
                <a:srgbClr val="00FFFF"/>
              </a:buClr>
              <a:buFont typeface="Wingdings" panose="05000000000000000000" pitchFamily="2" charset="2"/>
              <a:buNone/>
            </a:pPr>
            <a:r>
              <a:rPr lang="en-US" altLang="en-US" sz="2400" smtClean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Materials to committee</a:t>
            </a:r>
          </a:p>
        </p:txBody>
      </p:sp>
      <p:sp>
        <p:nvSpPr>
          <p:cNvPr id="23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1795463" y="3484563"/>
            <a:ext cx="6815137" cy="461962"/>
          </a:xfrm>
          <a:prstGeom prst="rect">
            <a:avLst/>
          </a:prstGeom>
          <a:solidFill>
            <a:srgbClr val="FFC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t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Aft>
                <a:spcPct val="0"/>
              </a:spcAft>
              <a:buClr>
                <a:srgbClr val="00FFFF"/>
              </a:buClr>
              <a:buFont typeface="Wingdings" panose="05000000000000000000" pitchFamily="2" charset="2"/>
              <a:buNone/>
            </a:pPr>
            <a:r>
              <a:rPr lang="en-US" altLang="en-US" sz="2400" smtClean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External letter requests</a:t>
            </a:r>
          </a:p>
        </p:txBody>
      </p:sp>
      <p:sp>
        <p:nvSpPr>
          <p:cNvPr id="24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1793875" y="3979863"/>
            <a:ext cx="6815138" cy="461962"/>
          </a:xfrm>
          <a:prstGeom prst="rect">
            <a:avLst/>
          </a:prstGeom>
          <a:solidFill>
            <a:srgbClr val="FFC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t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Aft>
                <a:spcPct val="0"/>
              </a:spcAft>
              <a:buClr>
                <a:srgbClr val="00FFFF"/>
              </a:buClr>
              <a:buFont typeface="Wingdings" panose="05000000000000000000" pitchFamily="2" charset="2"/>
              <a:buNone/>
            </a:pPr>
            <a:r>
              <a:rPr lang="en-US" altLang="en-US" sz="2400" smtClean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Committee completion</a:t>
            </a:r>
          </a:p>
        </p:txBody>
      </p:sp>
      <p:sp>
        <p:nvSpPr>
          <p:cNvPr id="25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1793875" y="4460875"/>
            <a:ext cx="6815138" cy="461963"/>
          </a:xfrm>
          <a:prstGeom prst="rect">
            <a:avLst/>
          </a:prstGeom>
          <a:solidFill>
            <a:srgbClr val="FFC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t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Aft>
                <a:spcPct val="0"/>
              </a:spcAft>
              <a:buClr>
                <a:srgbClr val="00FFFF"/>
              </a:buClr>
              <a:buFont typeface="Wingdings" panose="05000000000000000000" pitchFamily="2" charset="2"/>
              <a:buNone/>
            </a:pPr>
            <a:r>
              <a:rPr lang="en-US" altLang="en-US" sz="2400" smtClean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Full faculty evaluation</a:t>
            </a:r>
          </a:p>
        </p:txBody>
      </p:sp>
      <p:sp>
        <p:nvSpPr>
          <p:cNvPr id="26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1295400" y="5026025"/>
            <a:ext cx="7543800" cy="461963"/>
          </a:xfrm>
          <a:prstGeom prst="rect">
            <a:avLst/>
          </a:prstGeom>
          <a:solidFill>
            <a:srgbClr val="99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t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smtClean="0">
                <a:solidFill>
                  <a:srgbClr val="FFFFFF"/>
                </a:solidFill>
                <a:latin typeface="Tahoma" panose="020B0604030504040204" pitchFamily="34" charset="0"/>
              </a:rPr>
              <a:t>Value: Transparency</a:t>
            </a:r>
          </a:p>
        </p:txBody>
      </p:sp>
      <p:sp>
        <p:nvSpPr>
          <p:cNvPr id="27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1295400" y="5559425"/>
            <a:ext cx="7543800" cy="461963"/>
          </a:xfrm>
          <a:prstGeom prst="rect">
            <a:avLst/>
          </a:prstGeom>
          <a:solidFill>
            <a:srgbClr val="99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t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smtClean="0">
                <a:solidFill>
                  <a:srgbClr val="FFFFFF"/>
                </a:solidFill>
                <a:latin typeface="Tahoma" panose="020B0604030504040204" pitchFamily="34" charset="0"/>
              </a:rPr>
              <a:t>Value: Keeps chair organized</a:t>
            </a:r>
          </a:p>
        </p:txBody>
      </p:sp>
      <p:sp>
        <p:nvSpPr>
          <p:cNvPr id="28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1295400" y="6108700"/>
            <a:ext cx="7543800" cy="461963"/>
          </a:xfrm>
          <a:prstGeom prst="rect">
            <a:avLst/>
          </a:prstGeom>
          <a:solidFill>
            <a:srgbClr val="99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t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smtClean="0">
                <a:solidFill>
                  <a:srgbClr val="FFFFFF"/>
                </a:solidFill>
                <a:latin typeface="Tahoma" panose="020B0604030504040204" pitchFamily="34" charset="0"/>
              </a:rPr>
              <a:t>Value: Institutionalizes process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82000" y="6586897"/>
            <a:ext cx="76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Domke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 animBg="1" autoUpdateAnimBg="0"/>
      <p:bldP spid="11" grpId="0" animBg="1" autoUpdateAnimBg="0"/>
      <p:bldP spid="19" grpId="0" animBg="1" autoUpdateAnimBg="0"/>
      <p:bldP spid="21" grpId="0" animBg="1" autoUpdateAnimBg="0"/>
      <p:bldP spid="23" grpId="0" animBg="1" autoUpdateAnimBg="0"/>
      <p:bldP spid="24" grpId="0" animBg="1" autoUpdateAnimBg="0"/>
      <p:bldP spid="25" grpId="0" animBg="1" autoUpdateAnimBg="0"/>
      <p:bldP spid="26" grpId="0" animBg="1" autoUpdateAnimBg="0"/>
      <p:bldP spid="27" grpId="0" animBg="1" autoUpdateAnimBg="0"/>
      <p:bldP spid="28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381000"/>
            <a:ext cx="8001000" cy="1143000"/>
          </a:xfrm>
        </p:spPr>
        <p:txBody>
          <a:bodyPr/>
          <a:lstStyle/>
          <a:p>
            <a:pPr eaLnBrk="1" hangingPunct="1"/>
            <a:r>
              <a:rPr lang="en-US" altLang="en-US" sz="3400" smtClean="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2. Be ahead of the curve</a:t>
            </a:r>
          </a:p>
        </p:txBody>
      </p:sp>
      <p:sp>
        <p:nvSpPr>
          <p:cNvPr id="17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1295400" y="1463675"/>
            <a:ext cx="7543800" cy="460375"/>
          </a:xfrm>
          <a:prstGeom prst="rect">
            <a:avLst/>
          </a:prstGeom>
          <a:solidFill>
            <a:srgbClr val="99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t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smtClean="0">
                <a:solidFill>
                  <a:srgbClr val="FFFFFF"/>
                </a:solidFill>
                <a:latin typeface="Tahoma" panose="020B0604030504040204" pitchFamily="34" charset="0"/>
              </a:rPr>
              <a:t>Do/request things earlier than needed</a:t>
            </a:r>
          </a:p>
        </p:txBody>
      </p:sp>
      <p:sp>
        <p:nvSpPr>
          <p:cNvPr id="11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1795463" y="1989138"/>
            <a:ext cx="6815137" cy="461962"/>
          </a:xfrm>
          <a:prstGeom prst="rect">
            <a:avLst/>
          </a:prstGeom>
          <a:solidFill>
            <a:srgbClr val="FFC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t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Aft>
                <a:spcPct val="0"/>
              </a:spcAft>
              <a:buClr>
                <a:srgbClr val="00FFFF"/>
              </a:buClr>
              <a:buFont typeface="Wingdings" panose="05000000000000000000" pitchFamily="2" charset="2"/>
              <a:buNone/>
            </a:pPr>
            <a:r>
              <a:rPr lang="en-US" altLang="en-US" sz="2400" smtClean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Candidate materials</a:t>
            </a:r>
          </a:p>
        </p:txBody>
      </p:sp>
      <p:sp>
        <p:nvSpPr>
          <p:cNvPr id="19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1793875" y="2482850"/>
            <a:ext cx="6815138" cy="461963"/>
          </a:xfrm>
          <a:prstGeom prst="rect">
            <a:avLst/>
          </a:prstGeom>
          <a:solidFill>
            <a:srgbClr val="FFC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t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Aft>
                <a:spcPct val="0"/>
              </a:spcAft>
              <a:buClr>
                <a:srgbClr val="00FFFF"/>
              </a:buClr>
              <a:buFont typeface="Wingdings" panose="05000000000000000000" pitchFamily="2" charset="2"/>
              <a:buNone/>
            </a:pPr>
            <a:r>
              <a:rPr lang="en-US" altLang="en-US" sz="2400" smtClean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Committee completions</a:t>
            </a:r>
          </a:p>
        </p:txBody>
      </p:sp>
      <p:sp>
        <p:nvSpPr>
          <p:cNvPr id="21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1793875" y="2986088"/>
            <a:ext cx="6815138" cy="461962"/>
          </a:xfrm>
          <a:prstGeom prst="rect">
            <a:avLst/>
          </a:prstGeom>
          <a:solidFill>
            <a:srgbClr val="FFC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t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Aft>
                <a:spcPct val="0"/>
              </a:spcAft>
              <a:buClr>
                <a:srgbClr val="00FFFF"/>
              </a:buClr>
              <a:buFont typeface="Wingdings" panose="05000000000000000000" pitchFamily="2" charset="2"/>
              <a:buNone/>
            </a:pPr>
            <a:r>
              <a:rPr lang="en-US" altLang="en-US" sz="2400" smtClean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External letter solicitations and requests</a:t>
            </a:r>
          </a:p>
        </p:txBody>
      </p:sp>
      <p:sp>
        <p:nvSpPr>
          <p:cNvPr id="23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1795463" y="3484563"/>
            <a:ext cx="6815137" cy="461962"/>
          </a:xfrm>
          <a:prstGeom prst="rect">
            <a:avLst/>
          </a:prstGeom>
          <a:solidFill>
            <a:srgbClr val="FFC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t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Aft>
                <a:spcPct val="0"/>
              </a:spcAft>
              <a:buClr>
                <a:srgbClr val="00FFFF"/>
              </a:buClr>
              <a:buFont typeface="Wingdings" panose="05000000000000000000" pitchFamily="2" charset="2"/>
              <a:buNone/>
            </a:pPr>
            <a:r>
              <a:rPr lang="en-US" altLang="en-US" sz="2400" smtClean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Full faculty evaluations</a:t>
            </a:r>
          </a:p>
        </p:txBody>
      </p:sp>
      <p:sp>
        <p:nvSpPr>
          <p:cNvPr id="24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1793875" y="3979863"/>
            <a:ext cx="6815138" cy="461962"/>
          </a:xfrm>
          <a:prstGeom prst="rect">
            <a:avLst/>
          </a:prstGeom>
          <a:solidFill>
            <a:srgbClr val="FFC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t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Aft>
                <a:spcPct val="0"/>
              </a:spcAft>
              <a:buClr>
                <a:srgbClr val="00FFFF"/>
              </a:buClr>
              <a:buFont typeface="Wingdings" panose="05000000000000000000" pitchFamily="2" charset="2"/>
              <a:buNone/>
            </a:pPr>
            <a:r>
              <a:rPr lang="en-US" altLang="en-US" sz="2400" smtClean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Chair letters to Deans</a:t>
            </a:r>
          </a:p>
        </p:txBody>
      </p:sp>
      <p:sp>
        <p:nvSpPr>
          <p:cNvPr id="26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1295400" y="4648200"/>
            <a:ext cx="7543800" cy="461963"/>
          </a:xfrm>
          <a:prstGeom prst="rect">
            <a:avLst/>
          </a:prstGeom>
          <a:solidFill>
            <a:srgbClr val="99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t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smtClean="0">
                <a:solidFill>
                  <a:srgbClr val="FFFFFF"/>
                </a:solidFill>
                <a:latin typeface="Tahoma" panose="020B0604030504040204" pitchFamily="34" charset="0"/>
              </a:rPr>
              <a:t>Value: A rushed schedule is a disaster</a:t>
            </a:r>
          </a:p>
        </p:txBody>
      </p:sp>
      <p:sp>
        <p:nvSpPr>
          <p:cNvPr id="27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1295400" y="5181600"/>
            <a:ext cx="7543800" cy="461963"/>
          </a:xfrm>
          <a:prstGeom prst="rect">
            <a:avLst/>
          </a:prstGeom>
          <a:solidFill>
            <a:srgbClr val="99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t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smtClean="0">
                <a:solidFill>
                  <a:srgbClr val="FFFFFF"/>
                </a:solidFill>
                <a:latin typeface="Tahoma" panose="020B0604030504040204" pitchFamily="34" charset="0"/>
              </a:rPr>
              <a:t>Value: Helps Chair guide rather than respond</a:t>
            </a:r>
          </a:p>
        </p:txBody>
      </p:sp>
      <p:sp>
        <p:nvSpPr>
          <p:cNvPr id="28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1295400" y="5730875"/>
            <a:ext cx="7543800" cy="461963"/>
          </a:xfrm>
          <a:prstGeom prst="rect">
            <a:avLst/>
          </a:prstGeom>
          <a:solidFill>
            <a:srgbClr val="99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t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smtClean="0">
                <a:solidFill>
                  <a:srgbClr val="FFFFFF"/>
                </a:solidFill>
                <a:latin typeface="Tahoma" panose="020B0604030504040204" pitchFamily="34" charset="0"/>
              </a:rPr>
              <a:t>Value: Shows candidate s/he is priority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82000" y="6586897"/>
            <a:ext cx="76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Domke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 animBg="1" autoUpdateAnimBg="0"/>
      <p:bldP spid="11" grpId="0" animBg="1" autoUpdateAnimBg="0"/>
      <p:bldP spid="19" grpId="0" animBg="1" autoUpdateAnimBg="0"/>
      <p:bldP spid="21" grpId="0" animBg="1" autoUpdateAnimBg="0"/>
      <p:bldP spid="23" grpId="0" animBg="1" autoUpdateAnimBg="0"/>
      <p:bldP spid="24" grpId="0" animBg="1" autoUpdateAnimBg="0"/>
      <p:bldP spid="26" grpId="0" animBg="1" autoUpdateAnimBg="0"/>
      <p:bldP spid="27" grpId="0" animBg="1" autoUpdateAnimBg="0"/>
      <p:bldP spid="28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381000"/>
            <a:ext cx="8001000" cy="1143000"/>
          </a:xfrm>
        </p:spPr>
        <p:txBody>
          <a:bodyPr/>
          <a:lstStyle/>
          <a:p>
            <a:pPr eaLnBrk="1" hangingPunct="1"/>
            <a:r>
              <a:rPr lang="en-US" altLang="en-US" sz="3400" smtClean="0">
                <a:solidFill>
                  <a:schemeClr val="tx1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3. Draw clear boundaries</a:t>
            </a:r>
          </a:p>
        </p:txBody>
      </p:sp>
      <p:sp>
        <p:nvSpPr>
          <p:cNvPr id="17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1295400" y="1463675"/>
            <a:ext cx="7543800" cy="460375"/>
          </a:xfrm>
          <a:prstGeom prst="rect">
            <a:avLst/>
          </a:prstGeom>
          <a:solidFill>
            <a:srgbClr val="99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t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smtClean="0">
                <a:solidFill>
                  <a:srgbClr val="FFFFFF"/>
                </a:solidFill>
                <a:latin typeface="Tahoma" panose="020B0604030504040204" pitchFamily="34" charset="0"/>
              </a:rPr>
              <a:t>Candidates, Faculty, Chairs do distinct things</a:t>
            </a:r>
          </a:p>
        </p:txBody>
      </p:sp>
      <p:sp>
        <p:nvSpPr>
          <p:cNvPr id="11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1795463" y="1989138"/>
            <a:ext cx="6815137" cy="461962"/>
          </a:xfrm>
          <a:prstGeom prst="rect">
            <a:avLst/>
          </a:prstGeom>
          <a:solidFill>
            <a:srgbClr val="FFC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t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Aft>
                <a:spcPct val="0"/>
              </a:spcAft>
              <a:buClr>
                <a:srgbClr val="00FFFF"/>
              </a:buClr>
              <a:buFont typeface="Wingdings" panose="05000000000000000000" pitchFamily="2" charset="2"/>
              <a:buNone/>
            </a:pPr>
            <a:r>
              <a:rPr lang="en-US" altLang="en-US" sz="2400" smtClean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Make sure everyone knows who “owns” what</a:t>
            </a:r>
          </a:p>
        </p:txBody>
      </p:sp>
      <p:sp>
        <p:nvSpPr>
          <p:cNvPr id="19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1793875" y="2482850"/>
            <a:ext cx="6815138" cy="461963"/>
          </a:xfrm>
          <a:prstGeom prst="rect">
            <a:avLst/>
          </a:prstGeom>
          <a:solidFill>
            <a:srgbClr val="FFC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t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Aft>
                <a:spcPct val="0"/>
              </a:spcAft>
              <a:buClr>
                <a:srgbClr val="00FFFF"/>
              </a:buClr>
              <a:buFont typeface="Wingdings" panose="05000000000000000000" pitchFamily="2" charset="2"/>
              <a:buNone/>
            </a:pPr>
            <a:r>
              <a:rPr lang="en-US" altLang="en-US" sz="2400" smtClean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Use each to guide each</a:t>
            </a:r>
          </a:p>
        </p:txBody>
      </p:sp>
      <p:sp>
        <p:nvSpPr>
          <p:cNvPr id="21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1793875" y="2986088"/>
            <a:ext cx="6815138" cy="461962"/>
          </a:xfrm>
          <a:prstGeom prst="rect">
            <a:avLst/>
          </a:prstGeom>
          <a:solidFill>
            <a:srgbClr val="FFC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t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Aft>
                <a:spcPct val="0"/>
              </a:spcAft>
              <a:buClr>
                <a:srgbClr val="00FFFF"/>
              </a:buClr>
              <a:buFont typeface="Wingdings" panose="05000000000000000000" pitchFamily="2" charset="2"/>
              <a:buNone/>
            </a:pPr>
            <a:r>
              <a:rPr lang="en-US" altLang="en-US" sz="2400" smtClean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Don’t do work that isn’t yours</a:t>
            </a:r>
          </a:p>
        </p:txBody>
      </p:sp>
      <p:sp>
        <p:nvSpPr>
          <p:cNvPr id="26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1295400" y="3810000"/>
            <a:ext cx="7543800" cy="461963"/>
          </a:xfrm>
          <a:prstGeom prst="rect">
            <a:avLst/>
          </a:prstGeom>
          <a:solidFill>
            <a:srgbClr val="99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t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smtClean="0">
                <a:solidFill>
                  <a:srgbClr val="FFFFFF"/>
                </a:solidFill>
                <a:latin typeface="Tahoma" panose="020B0604030504040204" pitchFamily="34" charset="0"/>
              </a:rPr>
              <a:t>Value: People need to make and live with choices</a:t>
            </a:r>
          </a:p>
        </p:txBody>
      </p:sp>
      <p:sp>
        <p:nvSpPr>
          <p:cNvPr id="27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1295400" y="4398963"/>
            <a:ext cx="7543800" cy="461962"/>
          </a:xfrm>
          <a:prstGeom prst="rect">
            <a:avLst/>
          </a:prstGeom>
          <a:solidFill>
            <a:srgbClr val="99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t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smtClean="0">
                <a:solidFill>
                  <a:srgbClr val="FFFFFF"/>
                </a:solidFill>
                <a:latin typeface="Tahoma" panose="020B0604030504040204" pitchFamily="34" charset="0"/>
              </a:rPr>
              <a:t>Value: Chair over-functioning is exhausting</a:t>
            </a:r>
          </a:p>
        </p:txBody>
      </p:sp>
      <p:sp>
        <p:nvSpPr>
          <p:cNvPr id="28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1295400" y="4965700"/>
            <a:ext cx="7543800" cy="461963"/>
          </a:xfrm>
          <a:prstGeom prst="rect">
            <a:avLst/>
          </a:prstGeom>
          <a:solidFill>
            <a:srgbClr val="9900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t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smtClean="0">
                <a:solidFill>
                  <a:srgbClr val="FFFFFF"/>
                </a:solidFill>
                <a:latin typeface="Tahoma" panose="020B0604030504040204" pitchFamily="34" charset="0"/>
              </a:rPr>
              <a:t>Value: Faculty code is your ally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2000" y="6586897"/>
            <a:ext cx="76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Domke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 animBg="1" autoUpdateAnimBg="0"/>
      <p:bldP spid="11" grpId="0" animBg="1" autoUpdateAnimBg="0"/>
      <p:bldP spid="19" grpId="0" animBg="1" autoUpdateAnimBg="0"/>
      <p:bldP spid="21" grpId="0" animBg="1" autoUpdateAnimBg="0"/>
      <p:bldP spid="26" grpId="0" animBg="1" autoUpdateAnimBg="0"/>
      <p:bldP spid="27" grpId="0" animBg="1" autoUpdateAnimBg="0"/>
      <p:bldP spid="28" grpId="0" animBg="1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heme/theme1.xml><?xml version="1.0" encoding="utf-8"?>
<a:theme xmlns:a="http://schemas.openxmlformats.org/drawingml/2006/main" name="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4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ADVANCE-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6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2_Custom Design">
  <a:themeElements>
    <a:clrScheme name="UW Brand">
      <a:dk1>
        <a:srgbClr val="33006F"/>
      </a:dk1>
      <a:lt1>
        <a:srgbClr val="E8D3A2"/>
      </a:lt1>
      <a:dk2>
        <a:srgbClr val="33006F"/>
      </a:dk2>
      <a:lt2>
        <a:srgbClr val="FFFFFF"/>
      </a:lt2>
      <a:accent1>
        <a:srgbClr val="33006F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6.xml><?xml version="1.0" encoding="utf-8"?>
<a:theme xmlns:a="http://schemas.openxmlformats.org/drawingml/2006/main" name="Azure">
  <a:themeElements>
    <a:clrScheme name="Azure 1">
      <a:dk1>
        <a:srgbClr val="000000"/>
      </a:dk1>
      <a:lt1>
        <a:srgbClr val="FFFFFF"/>
      </a:lt1>
      <a:dk2>
        <a:srgbClr val="3333FF"/>
      </a:dk2>
      <a:lt2>
        <a:srgbClr val="00FFFF"/>
      </a:lt2>
      <a:accent1>
        <a:srgbClr val="00CCCC"/>
      </a:accent1>
      <a:accent2>
        <a:srgbClr val="6666FF"/>
      </a:accent2>
      <a:accent3>
        <a:srgbClr val="ADADFF"/>
      </a:accent3>
      <a:accent4>
        <a:srgbClr val="DADADA"/>
      </a:accent4>
      <a:accent5>
        <a:srgbClr val="AAE2E2"/>
      </a:accent5>
      <a:accent6>
        <a:srgbClr val="5C5CE7"/>
      </a:accent6>
      <a:hlink>
        <a:srgbClr val="CCCCFF"/>
      </a:hlink>
      <a:folHlink>
        <a:srgbClr val="CC99FF"/>
      </a:folHlink>
    </a:clrScheme>
    <a:fontScheme name="Azur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 smtClean="0">
            <a:ln>
              <a:noFill/>
            </a:ln>
            <a:solidFill>
              <a:srgbClr val="000058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 smtClean="0">
            <a:ln>
              <a:noFill/>
            </a:ln>
            <a:solidFill>
              <a:srgbClr val="000058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Azure 1">
        <a:dk1>
          <a:srgbClr val="000000"/>
        </a:dk1>
        <a:lt1>
          <a:srgbClr val="FFFFFF"/>
        </a:lt1>
        <a:dk2>
          <a:srgbClr val="3333FF"/>
        </a:dk2>
        <a:lt2>
          <a:srgbClr val="00FFFF"/>
        </a:lt2>
        <a:accent1>
          <a:srgbClr val="00CCCC"/>
        </a:accent1>
        <a:accent2>
          <a:srgbClr val="6666FF"/>
        </a:accent2>
        <a:accent3>
          <a:srgbClr val="ADADFF"/>
        </a:accent3>
        <a:accent4>
          <a:srgbClr val="DADADA"/>
        </a:accent4>
        <a:accent5>
          <a:srgbClr val="AAE2E2"/>
        </a:accent5>
        <a:accent6>
          <a:srgbClr val="5C5CE7"/>
        </a:accent6>
        <a:hlink>
          <a:srgbClr val="CCCC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zure 2">
        <a:dk1>
          <a:srgbClr val="000000"/>
        </a:dk1>
        <a:lt1>
          <a:srgbClr val="CCECFF"/>
        </a:lt1>
        <a:dk2>
          <a:srgbClr val="330099"/>
        </a:dk2>
        <a:lt2>
          <a:srgbClr val="0099CC"/>
        </a:lt2>
        <a:accent1>
          <a:srgbClr val="009999"/>
        </a:accent1>
        <a:accent2>
          <a:srgbClr val="FF99CC"/>
        </a:accent2>
        <a:accent3>
          <a:srgbClr val="E2F4FF"/>
        </a:accent3>
        <a:accent4>
          <a:srgbClr val="000000"/>
        </a:accent4>
        <a:accent5>
          <a:srgbClr val="AACACA"/>
        </a:accent5>
        <a:accent6>
          <a:srgbClr val="E78AB9"/>
        </a:accent6>
        <a:hlink>
          <a:srgbClr val="6600CC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e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B2B2B2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C8C8C8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_Azure">
  <a:themeElements>
    <a:clrScheme name="Azure 1">
      <a:dk1>
        <a:srgbClr val="000000"/>
      </a:dk1>
      <a:lt1>
        <a:srgbClr val="FFFFFF"/>
      </a:lt1>
      <a:dk2>
        <a:srgbClr val="3333FF"/>
      </a:dk2>
      <a:lt2>
        <a:srgbClr val="00FFFF"/>
      </a:lt2>
      <a:accent1>
        <a:srgbClr val="00CCCC"/>
      </a:accent1>
      <a:accent2>
        <a:srgbClr val="6666FF"/>
      </a:accent2>
      <a:accent3>
        <a:srgbClr val="ADADFF"/>
      </a:accent3>
      <a:accent4>
        <a:srgbClr val="DADADA"/>
      </a:accent4>
      <a:accent5>
        <a:srgbClr val="AAE2E2"/>
      </a:accent5>
      <a:accent6>
        <a:srgbClr val="5C5CE7"/>
      </a:accent6>
      <a:hlink>
        <a:srgbClr val="CCCCFF"/>
      </a:hlink>
      <a:folHlink>
        <a:srgbClr val="CC99FF"/>
      </a:folHlink>
    </a:clrScheme>
    <a:fontScheme name="Azur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 smtClean="0">
            <a:ln>
              <a:noFill/>
            </a:ln>
            <a:solidFill>
              <a:srgbClr val="000058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 smtClean="0">
            <a:ln>
              <a:noFill/>
            </a:ln>
            <a:solidFill>
              <a:srgbClr val="000058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Azure 1">
        <a:dk1>
          <a:srgbClr val="000000"/>
        </a:dk1>
        <a:lt1>
          <a:srgbClr val="FFFFFF"/>
        </a:lt1>
        <a:dk2>
          <a:srgbClr val="3333FF"/>
        </a:dk2>
        <a:lt2>
          <a:srgbClr val="00FFFF"/>
        </a:lt2>
        <a:accent1>
          <a:srgbClr val="00CCCC"/>
        </a:accent1>
        <a:accent2>
          <a:srgbClr val="6666FF"/>
        </a:accent2>
        <a:accent3>
          <a:srgbClr val="ADADFF"/>
        </a:accent3>
        <a:accent4>
          <a:srgbClr val="DADADA"/>
        </a:accent4>
        <a:accent5>
          <a:srgbClr val="AAE2E2"/>
        </a:accent5>
        <a:accent6>
          <a:srgbClr val="5C5CE7"/>
        </a:accent6>
        <a:hlink>
          <a:srgbClr val="CCCC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zure 2">
        <a:dk1>
          <a:srgbClr val="000000"/>
        </a:dk1>
        <a:lt1>
          <a:srgbClr val="CCECFF"/>
        </a:lt1>
        <a:dk2>
          <a:srgbClr val="330099"/>
        </a:dk2>
        <a:lt2>
          <a:srgbClr val="0099CC"/>
        </a:lt2>
        <a:accent1>
          <a:srgbClr val="009999"/>
        </a:accent1>
        <a:accent2>
          <a:srgbClr val="FF99CC"/>
        </a:accent2>
        <a:accent3>
          <a:srgbClr val="E2F4FF"/>
        </a:accent3>
        <a:accent4>
          <a:srgbClr val="000000"/>
        </a:accent4>
        <a:accent5>
          <a:srgbClr val="AACACA"/>
        </a:accent5>
        <a:accent6>
          <a:srgbClr val="E78AB9"/>
        </a:accent6>
        <a:hlink>
          <a:srgbClr val="6600CC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e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B2B2B2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C8C8C8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2_Azure">
  <a:themeElements>
    <a:clrScheme name="Azure 1">
      <a:dk1>
        <a:srgbClr val="000000"/>
      </a:dk1>
      <a:lt1>
        <a:srgbClr val="FFFFFF"/>
      </a:lt1>
      <a:dk2>
        <a:srgbClr val="3333FF"/>
      </a:dk2>
      <a:lt2>
        <a:srgbClr val="00FFFF"/>
      </a:lt2>
      <a:accent1>
        <a:srgbClr val="00CCCC"/>
      </a:accent1>
      <a:accent2>
        <a:srgbClr val="6666FF"/>
      </a:accent2>
      <a:accent3>
        <a:srgbClr val="ADADFF"/>
      </a:accent3>
      <a:accent4>
        <a:srgbClr val="DADADA"/>
      </a:accent4>
      <a:accent5>
        <a:srgbClr val="AAE2E2"/>
      </a:accent5>
      <a:accent6>
        <a:srgbClr val="5C5CE7"/>
      </a:accent6>
      <a:hlink>
        <a:srgbClr val="CCCCFF"/>
      </a:hlink>
      <a:folHlink>
        <a:srgbClr val="CC99FF"/>
      </a:folHlink>
    </a:clrScheme>
    <a:fontScheme name="Azur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 smtClean="0">
            <a:ln>
              <a:noFill/>
            </a:ln>
            <a:solidFill>
              <a:srgbClr val="000058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 smtClean="0">
            <a:ln>
              <a:noFill/>
            </a:ln>
            <a:solidFill>
              <a:srgbClr val="000058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Azure 1">
        <a:dk1>
          <a:srgbClr val="000000"/>
        </a:dk1>
        <a:lt1>
          <a:srgbClr val="FFFFFF"/>
        </a:lt1>
        <a:dk2>
          <a:srgbClr val="3333FF"/>
        </a:dk2>
        <a:lt2>
          <a:srgbClr val="00FFFF"/>
        </a:lt2>
        <a:accent1>
          <a:srgbClr val="00CCCC"/>
        </a:accent1>
        <a:accent2>
          <a:srgbClr val="6666FF"/>
        </a:accent2>
        <a:accent3>
          <a:srgbClr val="ADADFF"/>
        </a:accent3>
        <a:accent4>
          <a:srgbClr val="DADADA"/>
        </a:accent4>
        <a:accent5>
          <a:srgbClr val="AAE2E2"/>
        </a:accent5>
        <a:accent6>
          <a:srgbClr val="5C5CE7"/>
        </a:accent6>
        <a:hlink>
          <a:srgbClr val="CCCC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zure 2">
        <a:dk1>
          <a:srgbClr val="000000"/>
        </a:dk1>
        <a:lt1>
          <a:srgbClr val="CCECFF"/>
        </a:lt1>
        <a:dk2>
          <a:srgbClr val="330099"/>
        </a:dk2>
        <a:lt2>
          <a:srgbClr val="0099CC"/>
        </a:lt2>
        <a:accent1>
          <a:srgbClr val="009999"/>
        </a:accent1>
        <a:accent2>
          <a:srgbClr val="FF99CC"/>
        </a:accent2>
        <a:accent3>
          <a:srgbClr val="E2F4FF"/>
        </a:accent3>
        <a:accent4>
          <a:srgbClr val="000000"/>
        </a:accent4>
        <a:accent5>
          <a:srgbClr val="AACACA"/>
        </a:accent5>
        <a:accent6>
          <a:srgbClr val="E78AB9"/>
        </a:accent6>
        <a:hlink>
          <a:srgbClr val="6600CC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e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B2B2B2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C8C8C8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3_Azure">
  <a:themeElements>
    <a:clrScheme name="Azure 1">
      <a:dk1>
        <a:srgbClr val="000000"/>
      </a:dk1>
      <a:lt1>
        <a:srgbClr val="FFFFFF"/>
      </a:lt1>
      <a:dk2>
        <a:srgbClr val="3333FF"/>
      </a:dk2>
      <a:lt2>
        <a:srgbClr val="00FFFF"/>
      </a:lt2>
      <a:accent1>
        <a:srgbClr val="00CCCC"/>
      </a:accent1>
      <a:accent2>
        <a:srgbClr val="6666FF"/>
      </a:accent2>
      <a:accent3>
        <a:srgbClr val="ADADFF"/>
      </a:accent3>
      <a:accent4>
        <a:srgbClr val="DADADA"/>
      </a:accent4>
      <a:accent5>
        <a:srgbClr val="AAE2E2"/>
      </a:accent5>
      <a:accent6>
        <a:srgbClr val="5C5CE7"/>
      </a:accent6>
      <a:hlink>
        <a:srgbClr val="CCCCFF"/>
      </a:hlink>
      <a:folHlink>
        <a:srgbClr val="CC99FF"/>
      </a:folHlink>
    </a:clrScheme>
    <a:fontScheme name="Azur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 smtClean="0">
            <a:ln>
              <a:noFill/>
            </a:ln>
            <a:solidFill>
              <a:srgbClr val="000058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 smtClean="0">
            <a:ln>
              <a:noFill/>
            </a:ln>
            <a:solidFill>
              <a:srgbClr val="000058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Azure 1">
        <a:dk1>
          <a:srgbClr val="000000"/>
        </a:dk1>
        <a:lt1>
          <a:srgbClr val="FFFFFF"/>
        </a:lt1>
        <a:dk2>
          <a:srgbClr val="3333FF"/>
        </a:dk2>
        <a:lt2>
          <a:srgbClr val="00FFFF"/>
        </a:lt2>
        <a:accent1>
          <a:srgbClr val="00CCCC"/>
        </a:accent1>
        <a:accent2>
          <a:srgbClr val="6666FF"/>
        </a:accent2>
        <a:accent3>
          <a:srgbClr val="ADADFF"/>
        </a:accent3>
        <a:accent4>
          <a:srgbClr val="DADADA"/>
        </a:accent4>
        <a:accent5>
          <a:srgbClr val="AAE2E2"/>
        </a:accent5>
        <a:accent6>
          <a:srgbClr val="5C5CE7"/>
        </a:accent6>
        <a:hlink>
          <a:srgbClr val="CCCC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zure 2">
        <a:dk1>
          <a:srgbClr val="000000"/>
        </a:dk1>
        <a:lt1>
          <a:srgbClr val="CCECFF"/>
        </a:lt1>
        <a:dk2>
          <a:srgbClr val="330099"/>
        </a:dk2>
        <a:lt2>
          <a:srgbClr val="0099CC"/>
        </a:lt2>
        <a:accent1>
          <a:srgbClr val="009999"/>
        </a:accent1>
        <a:accent2>
          <a:srgbClr val="FF99CC"/>
        </a:accent2>
        <a:accent3>
          <a:srgbClr val="E2F4FF"/>
        </a:accent3>
        <a:accent4>
          <a:srgbClr val="000000"/>
        </a:accent4>
        <a:accent5>
          <a:srgbClr val="AACACA"/>
        </a:accent5>
        <a:accent6>
          <a:srgbClr val="E78AB9"/>
        </a:accent6>
        <a:hlink>
          <a:srgbClr val="6600CC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e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B2B2B2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C8C8C8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5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6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7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8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9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0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1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32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3707</TotalTime>
  <Words>607</Words>
  <Application>Microsoft Office PowerPoint</Application>
  <PresentationFormat>On-screen Show (4:3)</PresentationFormat>
  <Paragraphs>89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23</vt:i4>
      </vt:variant>
      <vt:variant>
        <vt:lpstr>Slide Titles</vt:lpstr>
      </vt:variant>
      <vt:variant>
        <vt:i4>17</vt:i4>
      </vt:variant>
    </vt:vector>
  </HeadingPairs>
  <TitlesOfParts>
    <vt:vector size="47" baseType="lpstr">
      <vt:lpstr>Arial</vt:lpstr>
      <vt:lpstr>Calibri</vt:lpstr>
      <vt:lpstr>HelveticaNeue BlackCond</vt:lpstr>
      <vt:lpstr>Tahoma</vt:lpstr>
      <vt:lpstr>Times</vt:lpstr>
      <vt:lpstr>Times New Roman</vt:lpstr>
      <vt:lpstr>Wingdings</vt:lpstr>
      <vt:lpstr>AAAS template 2</vt:lpstr>
      <vt:lpstr>25_AAAS template 2</vt:lpstr>
      <vt:lpstr>26_AAAS template 2</vt:lpstr>
      <vt:lpstr>27_AAAS template 2</vt:lpstr>
      <vt:lpstr>28_AAAS template 2</vt:lpstr>
      <vt:lpstr>29_AAAS template 2</vt:lpstr>
      <vt:lpstr>30_AAAS template 2</vt:lpstr>
      <vt:lpstr>31_AAAS template 2</vt:lpstr>
      <vt:lpstr>32_AAAS template 2</vt:lpstr>
      <vt:lpstr>4_AAAS template 2</vt:lpstr>
      <vt:lpstr>Custom Design</vt:lpstr>
      <vt:lpstr>ADVANCE-template</vt:lpstr>
      <vt:lpstr>6_AAAS template 2</vt:lpstr>
      <vt:lpstr>1_Custom Design</vt:lpstr>
      <vt:lpstr>2_Custom Design</vt:lpstr>
      <vt:lpstr>Azure</vt:lpstr>
      <vt:lpstr>1_Azure</vt:lpstr>
      <vt:lpstr>2_Azure</vt:lpstr>
      <vt:lpstr>3_Azure</vt:lpstr>
      <vt:lpstr>Office Theme</vt:lpstr>
      <vt:lpstr>1_Office Theme</vt:lpstr>
      <vt:lpstr>2_Office Theme</vt:lpstr>
      <vt:lpstr>3_Office Theme</vt:lpstr>
      <vt:lpstr>“Faculty Promotions in the 21st Century”</vt:lpstr>
      <vt:lpstr>AGENDA</vt:lpstr>
      <vt:lpstr>INTRODUCTIONS &amp; wELCOME</vt:lpstr>
      <vt:lpstr>Speakers</vt:lpstr>
      <vt:lpstr>PANEL Speaker and Q&amp;A  </vt:lpstr>
      <vt:lpstr>PowerPoint Presentation</vt:lpstr>
      <vt:lpstr>1. Create a schedule</vt:lpstr>
      <vt:lpstr>2. Be ahead of the curve</vt:lpstr>
      <vt:lpstr>3. Draw clear boundaries</vt:lpstr>
      <vt:lpstr>Promotion and Tenure</vt:lpstr>
      <vt:lpstr>The Beginning (from Hire to Year 1)</vt:lpstr>
      <vt:lpstr>The Middle (Years 2-4)</vt:lpstr>
      <vt:lpstr>The End (Years 5 and 6)</vt:lpstr>
      <vt:lpstr>Small group activity</vt:lpstr>
      <vt:lpstr>P&amp;T Sounding Boards</vt:lpstr>
      <vt:lpstr>Conclusion and evaluations</vt:lpstr>
      <vt:lpstr>Networking lunch </vt:lpstr>
    </vt:vector>
  </TitlesOfParts>
  <Company>Lenovo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 User</dc:creator>
  <cp:lastModifiedBy>DSA Student</cp:lastModifiedBy>
  <cp:revision>167</cp:revision>
  <cp:lastPrinted>2015-02-20T19:12:59Z</cp:lastPrinted>
  <dcterms:created xsi:type="dcterms:W3CDTF">2012-10-30T13:25:58Z</dcterms:created>
  <dcterms:modified xsi:type="dcterms:W3CDTF">2015-02-23T19:22:06Z</dcterms:modified>
</cp:coreProperties>
</file>