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1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2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theme/theme13.xml" ContentType="application/vnd.openxmlformats-officedocument.theme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slideLayouts/slideLayout169.xml" ContentType="application/vnd.openxmlformats-officedocument.presentationml.slideLayout+xml"/>
  <Override PartName="/ppt/theme/theme16.xml" ContentType="application/vnd.openxmlformats-officedocument.theme+xml"/>
  <Override PartName="/ppt/slideLayouts/slideLayout170.xml" ContentType="application/vnd.openxmlformats-officedocument.presentationml.slideLayout+xml"/>
  <Override PartName="/ppt/theme/theme17.xml" ContentType="application/vnd.openxmlformats-officedocument.theme+xml"/>
  <Override PartName="/ppt/slideLayouts/slideLayout171.xml" ContentType="application/vnd.openxmlformats-officedocument.presentationml.slideLayout+xml"/>
  <Override PartName="/ppt/theme/theme18.xml" ContentType="application/vnd.openxmlformats-officedocument.theme+xml"/>
  <Override PartName="/ppt/slideLayouts/slideLayout172.xml" ContentType="application/vnd.openxmlformats-officedocument.presentationml.slideLayout+xml"/>
  <Override PartName="/ppt/theme/theme19.xml" ContentType="application/vnd.openxmlformats-officedocument.theme+xml"/>
  <Override PartName="/ppt/slideLayouts/slideLayout173.xml" ContentType="application/vnd.openxmlformats-officedocument.presentationml.slideLayout+xml"/>
  <Override PartName="/ppt/theme/theme20.xml" ContentType="application/vnd.openxmlformats-officedocument.theme+xml"/>
  <Override PartName="/ppt/slideLayouts/slideLayout174.xml" ContentType="application/vnd.openxmlformats-officedocument.presentationml.slideLayout+xml"/>
  <Override PartName="/ppt/theme/theme21.xml" ContentType="application/vnd.openxmlformats-officedocument.theme+xml"/>
  <Override PartName="/ppt/slideLayouts/slideLayout175.xml" ContentType="application/vnd.openxmlformats-officedocument.presentationml.slideLayout+xml"/>
  <Override PartName="/ppt/theme/theme22.xml" ContentType="application/vnd.openxmlformats-officedocument.theme+xml"/>
  <Override PartName="/ppt/slideLayouts/slideLayout176.xml" ContentType="application/vnd.openxmlformats-officedocument.presentationml.slideLayout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  <p:sldMasterId id="2147484016" r:id="rId2"/>
    <p:sldMasterId id="2147484029" r:id="rId3"/>
    <p:sldMasterId id="2147484042" r:id="rId4"/>
    <p:sldMasterId id="2147484055" r:id="rId5"/>
    <p:sldMasterId id="2147484068" r:id="rId6"/>
    <p:sldMasterId id="2147484081" r:id="rId7"/>
    <p:sldMasterId id="2147484094" r:id="rId8"/>
    <p:sldMasterId id="2147484107" r:id="rId9"/>
    <p:sldMasterId id="2147484120" r:id="rId10"/>
    <p:sldMasterId id="2147484146" r:id="rId11"/>
    <p:sldMasterId id="2147484158" r:id="rId12"/>
    <p:sldMasterId id="2147484133" r:id="rId13"/>
    <p:sldMasterId id="2147484234" r:id="rId14"/>
    <p:sldMasterId id="2147484246" r:id="rId15"/>
    <p:sldMasterId id="2147484247" r:id="rId16"/>
    <p:sldMasterId id="2147484249" r:id="rId17"/>
    <p:sldMasterId id="2147484251" r:id="rId18"/>
    <p:sldMasterId id="2147484253" r:id="rId19"/>
    <p:sldMasterId id="2147484255" r:id="rId20"/>
    <p:sldMasterId id="2147484257" r:id="rId21"/>
    <p:sldMasterId id="2147484259" r:id="rId22"/>
    <p:sldMasterId id="2147484261" r:id="rId23"/>
  </p:sldMasterIdLst>
  <p:notesMasterIdLst>
    <p:notesMasterId r:id="rId41"/>
  </p:notesMasterIdLst>
  <p:handoutMasterIdLst>
    <p:handoutMasterId r:id="rId42"/>
  </p:handoutMasterIdLst>
  <p:sldIdLst>
    <p:sldId id="317" r:id="rId24"/>
    <p:sldId id="318" r:id="rId25"/>
    <p:sldId id="322" r:id="rId26"/>
    <p:sldId id="376" r:id="rId27"/>
    <p:sldId id="402" r:id="rId28"/>
    <p:sldId id="448" r:id="rId29"/>
    <p:sldId id="449" r:id="rId30"/>
    <p:sldId id="450" r:id="rId31"/>
    <p:sldId id="451" r:id="rId32"/>
    <p:sldId id="452" r:id="rId33"/>
    <p:sldId id="453" r:id="rId34"/>
    <p:sldId id="454" r:id="rId35"/>
    <p:sldId id="455" r:id="rId36"/>
    <p:sldId id="426" r:id="rId37"/>
    <p:sldId id="447" r:id="rId38"/>
    <p:sldId id="445" r:id="rId39"/>
    <p:sldId id="446" r:id="rId4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37" autoAdjust="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3.xml"/><Relationship Id="rId39" Type="http://schemas.openxmlformats.org/officeDocument/2006/relationships/slide" Target="slides/slide16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1.xml"/><Relationship Id="rId42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.xml"/><Relationship Id="rId32" Type="http://schemas.openxmlformats.org/officeDocument/2006/relationships/slide" Target="slides/slide9.xml"/><Relationship Id="rId37" Type="http://schemas.openxmlformats.org/officeDocument/2006/relationships/slide" Target="slides/slide14.xml"/><Relationship Id="rId40" Type="http://schemas.openxmlformats.org/officeDocument/2006/relationships/slide" Target="slides/slide17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5.xml"/><Relationship Id="rId36" Type="http://schemas.openxmlformats.org/officeDocument/2006/relationships/slide" Target="slides/slide13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8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4.xml"/><Relationship Id="rId30" Type="http://schemas.openxmlformats.org/officeDocument/2006/relationships/slide" Target="slides/slide7.xml"/><Relationship Id="rId35" Type="http://schemas.openxmlformats.org/officeDocument/2006/relationships/slide" Target="slides/slide12.xml"/><Relationship Id="rId43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2.xml"/><Relationship Id="rId33" Type="http://schemas.openxmlformats.org/officeDocument/2006/relationships/slide" Target="slides/slide10.xml"/><Relationship Id="rId38" Type="http://schemas.openxmlformats.org/officeDocument/2006/relationships/slide" Target="slides/slide15.xml"/><Relationship Id="rId46" Type="http://schemas.openxmlformats.org/officeDocument/2006/relationships/tableStyles" Target="tableStyles.xml"/><Relationship Id="rId20" Type="http://schemas.openxmlformats.org/officeDocument/2006/relationships/slideMaster" Target="slideMasters/slideMaster20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EADCB-708E-F941-8075-075E5EBDA019}" type="datetimeFigureOut">
              <a:rPr lang="en-US" smtClean="0"/>
              <a:t>2/23/2015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8197F-2033-974C-8E6B-35E21DD75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6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C7343-33EA-40DA-9F48-5F09440026E9}" type="datetimeFigureOut">
              <a:rPr lang="en-US" smtClean="0"/>
              <a:t>2/23/2015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F4AC0-9BA2-46D2-9372-A5C9261B2C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45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0058"/>
                </a:solidFill>
                <a:latin typeface="Tahoma" panose="020B0604030504040204" pitchFamily="34" charset="0"/>
              </a:defRPr>
            </a:lvl9pPr>
          </a:lstStyle>
          <a:p>
            <a:fld id="{95AAB174-D8F2-4F82-ACEC-F3DCBDD53CB0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376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4958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81395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1898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36371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23184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6522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382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13179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8887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2509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4059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265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239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7802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3513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6290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6184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8377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3231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7475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7898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42321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182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7072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26092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6555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218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4985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1589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5312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0232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477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7377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36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4068711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5995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43130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6816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1748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7138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khofmeister\Desktop\advancelogo.jpg"/>
          <p:cNvPicPr>
            <a:picLocks noChangeAspect="1" noChangeArrowheads="1"/>
          </p:cNvPicPr>
          <p:nvPr/>
        </p:nvPicPr>
        <p:blipFill>
          <a:blip r:embed="rId2" cstate="print"/>
          <a:srcRect b="23627"/>
          <a:stretch>
            <a:fillRect/>
          </a:stretch>
        </p:blipFill>
        <p:spPr bwMode="auto">
          <a:xfrm>
            <a:off x="457200" y="74613"/>
            <a:ext cx="17526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khofmeister\Desktop\advancelogo.jpg"/>
          <p:cNvPicPr>
            <a:picLocks noChangeAspect="1" noChangeArrowheads="1"/>
          </p:cNvPicPr>
          <p:nvPr/>
        </p:nvPicPr>
        <p:blipFill>
          <a:blip r:embed="rId3" cstate="print"/>
          <a:srcRect t="71841"/>
          <a:stretch>
            <a:fillRect/>
          </a:stretch>
        </p:blipFill>
        <p:spPr bwMode="auto">
          <a:xfrm>
            <a:off x="4876800" y="6380163"/>
            <a:ext cx="3792538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6136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3998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6007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9745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05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9061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28479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7304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0818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8718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8291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5082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2261662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20069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72261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047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30702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4048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77921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5030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19252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2284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710328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3005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62179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7260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36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5975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781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5236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425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0579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6250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6875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1067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49436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91690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2A210-48CA-4839-9343-20B725CA30D8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002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181247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37626-3D6C-458F-9387-A4281EAAF0CA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273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37626-3D6C-458F-9387-A4281EAAF0CA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589295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37626-3D6C-458F-9387-A4281EAAF0CA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49191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107944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94703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66814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6290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046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74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990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62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90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09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90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7828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66723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026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79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4778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649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6322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8570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235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0410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486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758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3230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8709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363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0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5214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41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164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0330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51987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86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576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149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194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584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8227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9159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4959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91210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2748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2728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7992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626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7958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55907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22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65985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301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15273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0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510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35568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213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6469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239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4218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4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65593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62932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9056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8881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90768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69032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269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50792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180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03749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45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5566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4231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8142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15343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631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83756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3040473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3089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45197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FA00-280B-4A7B-B3BB-30793D2A61B9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290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1982788"/>
            <a:ext cx="3849687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982788"/>
            <a:ext cx="3851275" cy="44180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5F02-3358-44C9-BD40-33B990D8FF1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23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04983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86D0-AC25-4F05-AB7C-5EB94E9E84B1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2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98930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B0BB0-8EB7-4DE4-9959-28A8FB933B7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6485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9E10-7068-40A1-9ECE-A983578CC5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3021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045A-65C4-4BEB-8C41-491E2CBC33BB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7160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B33D-DD58-4C06-B7F5-3EEFA8F4AF7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7678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C05FF-0343-4656-ADA2-1B25551E4636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72479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1296988"/>
            <a:ext cx="2076450" cy="5103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1296988"/>
            <a:ext cx="6080125" cy="5103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7E795-5387-4D35-A46B-68DA2789F4F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7705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white">
          <a:xfrm>
            <a:off x="-25400" y="-12700"/>
            <a:ext cx="2286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H="1">
            <a:off x="2286000" y="0"/>
            <a:ext cx="2540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white">
          <a:xfrm>
            <a:off x="2222500" y="0"/>
            <a:ext cx="6921500" cy="68580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019800"/>
            <a:ext cx="1828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222500" y="0"/>
            <a:ext cx="0" cy="685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667000" y="1524000"/>
            <a:ext cx="6019800" cy="1143000"/>
          </a:xfrm>
        </p:spPr>
        <p:txBody>
          <a:bodyPr/>
          <a:lstStyle>
            <a:lvl1pPr>
              <a:defRPr sz="5400"/>
            </a:lvl1pPr>
          </a:lstStyle>
          <a:p>
            <a:r>
              <a:rPr lang="sv-SE"/>
              <a:t>Click to edit Master title style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67000" y="3810000"/>
            <a:ext cx="6019800" cy="762000"/>
          </a:xfrm>
        </p:spPr>
        <p:txBody>
          <a:bodyPr/>
          <a:lstStyle>
            <a:lvl1pPr marL="0" indent="36513">
              <a:buFont typeface="Wingdings" pitchFamily="2" charset="2"/>
              <a:buNone/>
              <a:defRPr sz="2800"/>
            </a:lvl1pPr>
          </a:lstStyle>
          <a:p>
            <a:r>
              <a:rPr lang="sv-SE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8410018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1F5A-9928-4D9C-A29D-408C700B89CF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3658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5F6E5-0FB2-4EFB-BF10-6160F085B2B5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7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jpe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slideLayout" Target="../slideLayouts/slideLayout13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Relationship Id="rId14" Type="http://schemas.openxmlformats.org/officeDocument/2006/relationships/image" Target="../media/image4.jpe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slideLayout" Target="../slideLayouts/slideLayout157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Relationship Id="rId14" Type="http://schemas.openxmlformats.org/officeDocument/2006/relationships/image" Target="../media/image1.jpe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5.xml"/><Relationship Id="rId3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4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9.xml"/><Relationship Id="rId1" Type="http://schemas.openxmlformats.org/officeDocument/2006/relationships/slideLayout" Target="../slideLayouts/slideLayout158.xml"/><Relationship Id="rId6" Type="http://schemas.openxmlformats.org/officeDocument/2006/relationships/slideLayout" Target="../slideLayouts/slideLayout163.xml"/><Relationship Id="rId11" Type="http://schemas.openxmlformats.org/officeDocument/2006/relationships/slideLayout" Target="../slideLayouts/slideLayout168.xml"/><Relationship Id="rId5" Type="http://schemas.openxmlformats.org/officeDocument/2006/relationships/slideLayout" Target="../slideLayouts/slideLayout162.xml"/><Relationship Id="rId10" Type="http://schemas.openxmlformats.org/officeDocument/2006/relationships/slideLayout" Target="../slideLayouts/slideLayout167.xml"/><Relationship Id="rId4" Type="http://schemas.openxmlformats.org/officeDocument/2006/relationships/slideLayout" Target="../slideLayouts/slideLayout161.xml"/><Relationship Id="rId9" Type="http://schemas.openxmlformats.org/officeDocument/2006/relationships/slideLayout" Target="../slideLayouts/slideLayout166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9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0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71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7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173.xml"/></Relationships>
</file>

<file path=ppt/slideMasters/_rels/slideMaster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174.xml"/></Relationships>
</file>

<file path=ppt/slideMasters/_rels/slideMaster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175.xml"/></Relationships>
</file>

<file path=ppt/slideMasters/_rels/slideMaster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17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01496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  <p:sldLayoutId id="214748401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37628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114E6-7A49-4014-8607-630331982671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205E1-D3CB-4A6A-B2B1-939831E8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71" r:id="rId2"/>
    <p:sldLayoutId id="2147484172" r:id="rId3"/>
    <p:sldLayoutId id="2147484170" r:id="rId4"/>
    <p:sldLayoutId id="2147484148" r:id="rId5"/>
    <p:sldLayoutId id="2147484149" r:id="rId6"/>
    <p:sldLayoutId id="2147484150" r:id="rId7"/>
    <p:sldLayoutId id="2147484151" r:id="rId8"/>
    <p:sldLayoutId id="2147484152" r:id="rId9"/>
    <p:sldLayoutId id="2147484153" r:id="rId10"/>
    <p:sldLayoutId id="2147484154" r:id="rId11"/>
    <p:sldLayoutId id="2147484155" r:id="rId12"/>
    <p:sldLayoutId id="2147484156" r:id="rId13"/>
    <p:sldLayoutId id="214748415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28600" y="74613"/>
            <a:ext cx="8686800" cy="6630987"/>
            <a:chOff x="228600" y="74805"/>
            <a:chExt cx="8686800" cy="6630795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28600" y="228600"/>
              <a:ext cx="8686800" cy="6400800"/>
              <a:chOff x="152400" y="152400"/>
              <a:chExt cx="8839200" cy="65532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52400" y="152592"/>
                <a:ext cx="8839200" cy="6553011"/>
              </a:xfrm>
              <a:prstGeom prst="rect">
                <a:avLst/>
              </a:prstGeom>
              <a:noFill/>
              <a:ln w="63500">
                <a:solidFill>
                  <a:srgbClr val="666699">
                    <a:alpha val="80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28322" y="228980"/>
                <a:ext cx="8687357" cy="6400237"/>
              </a:xfrm>
              <a:prstGeom prst="rect">
                <a:avLst/>
              </a:prstGeom>
              <a:solidFill>
                <a:schemeClr val="lt1">
                  <a:alpha val="80000"/>
                </a:schemeClr>
              </a:solidFill>
              <a:ln>
                <a:solidFill>
                  <a:srgbClr val="CC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1033" name="Picture 2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13" cstate="print"/>
            <a:srcRect b="23627"/>
            <a:stretch>
              <a:fillRect/>
            </a:stretch>
          </p:blipFill>
          <p:spPr bwMode="auto">
            <a:xfrm>
              <a:off x="457200" y="74805"/>
              <a:ext cx="1752600" cy="40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3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14" cstate="print"/>
            <a:srcRect t="71841"/>
            <a:stretch>
              <a:fillRect/>
            </a:stretch>
          </p:blipFill>
          <p:spPr bwMode="auto">
            <a:xfrm>
              <a:off x="4876800" y="6380162"/>
              <a:ext cx="3792537" cy="32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27D3A5DC-F5B9-4499-BA6F-DD6AFB6E9C49}" type="datetimeFigureOut">
              <a:rPr lang="en-US" smtClean="0"/>
              <a:pPr/>
              <a:t>2/23/2015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1722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F14C8D30-E61B-423C-9936-3E8038750D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254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4E4E7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66953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34" r:id="rId1"/>
    <p:sldLayoutId id="2147484135" r:id="rId2"/>
    <p:sldLayoutId id="2147484136" r:id="rId3"/>
    <p:sldLayoutId id="2147484137" r:id="rId4"/>
    <p:sldLayoutId id="2147484138" r:id="rId5"/>
    <p:sldLayoutId id="2147484139" r:id="rId6"/>
    <p:sldLayoutId id="2147484140" r:id="rId7"/>
    <p:sldLayoutId id="2147484141" r:id="rId8"/>
    <p:sldLayoutId id="2147484142" r:id="rId9"/>
    <p:sldLayoutId id="2147484143" r:id="rId10"/>
    <p:sldLayoutId id="2147484144" r:id="rId11"/>
    <p:sldLayoutId id="2147484145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A9F2-9BCD-4144-8E7B-FED115EFBC69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1CDC3-447E-41B7-91B4-0D22D8095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6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  <p:sldLayoutId id="2147484236" r:id="rId2"/>
    <p:sldLayoutId id="2147484237" r:id="rId3"/>
    <p:sldLayoutId id="2147484238" r:id="rId4"/>
    <p:sldLayoutId id="2147484239" r:id="rId5"/>
    <p:sldLayoutId id="2147484240" r:id="rId6"/>
    <p:sldLayoutId id="2147484241" r:id="rId7"/>
    <p:sldLayoutId id="2147484242" r:id="rId8"/>
    <p:sldLayoutId id="2147484243" r:id="rId9"/>
    <p:sldLayoutId id="2147484244" r:id="rId10"/>
    <p:sldLayoutId id="21474842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411468"/>
      </p:ext>
    </p:extLst>
  </p:cSld>
  <p:clrMap bg1="dk1" tx1="lt1" bg2="dk2" tx2="lt2" accent1="accent1" accent2="accent2" accent3="accent3" accent4="accent4" accent5="accent5" accent6="accent6" hlink="hlink" folHlink="folHlink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539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600">
                <a:solidFill>
                  <a:srgbClr val="000058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398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1C8A7A-60EE-4A1F-B695-D66D6FF19742}" type="slidenum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539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38527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4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539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600">
                <a:solidFill>
                  <a:srgbClr val="000058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398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1C8A7A-60EE-4A1F-B695-D66D6FF19742}" type="slidenum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539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06185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5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539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600">
                <a:solidFill>
                  <a:srgbClr val="000058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398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1C8A7A-60EE-4A1F-B695-D66D6FF19742}" type="slidenum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539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061459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5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539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600">
                <a:solidFill>
                  <a:srgbClr val="000058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1pPr>
                <a:lvl2pPr marL="742950" indent="-28575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2pPr>
                <a:lvl3pPr marL="11430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3pPr>
                <a:lvl4pPr marL="16002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4pPr>
                <a:lvl5pPr marL="2057400" indent="-228600"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600">
                    <a:solidFill>
                      <a:srgbClr val="000058"/>
                    </a:solidFill>
                    <a:latin typeface="Tahoma" pitchFamily="34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398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5398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41C8A7A-60EE-4A1F-B695-D66D6FF19742}" type="slidenum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5399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52451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54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914947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22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447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1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89A7C31-D09D-E249-BB1F-BC5A0328C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1BF670F-7D9D-7143-96A3-BEB11BCD17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00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47494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830068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23680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56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  <p:sldLayoutId id="2147484067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250044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740600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  <p:sldLayoutId id="2147484093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205141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  <p:sldLayoutId id="2147484106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-12700" y="-12700"/>
            <a:ext cx="91440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white">
          <a:xfrm>
            <a:off x="0" y="990600"/>
            <a:ext cx="9144000" cy="5867400"/>
          </a:xfrm>
          <a:prstGeom prst="rect">
            <a:avLst/>
          </a:prstGeom>
          <a:solidFill>
            <a:srgbClr val="0000A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sv-SE" sz="2400">
                <a:solidFill>
                  <a:srgbClr val="FFFFFF"/>
                </a:solidFill>
                <a:latin typeface="Times" pitchFamily="18" charset="0"/>
              </a:rPr>
              <a:t> 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invGray">
          <a:xfrm>
            <a:off x="757238" y="1982788"/>
            <a:ext cx="7853362" cy="441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invGray">
          <a:xfrm>
            <a:off x="301625" y="1296988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152400" y="5334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600" i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sv-SE" smtClean="0">
                <a:solidFill>
                  <a:srgbClr val="0000AE"/>
                </a:solidFill>
              </a:rPr>
              <a:t>UW-11.27.12</a:t>
            </a:r>
            <a:endParaRPr lang="sv-SE" dirty="0">
              <a:solidFill>
                <a:srgbClr val="0000AE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70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200">
                <a:latin typeface="HelveticaNeue BlackCond" charset="0"/>
              </a:defRPr>
            </a:lvl1pPr>
          </a:lstStyle>
          <a:p>
            <a:pPr>
              <a:defRPr/>
            </a:pPr>
            <a:fld id="{32141C32-CCC0-4A1F-9CC7-5F0C2AC69BF2}" type="slidenum">
              <a:rPr lang="sv-SE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86600" y="3048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92496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  <p:sldLayoutId id="2147484119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98463" indent="-361950" algn="l" rtl="0" eaLnBrk="0" fontAlgn="base" hangingPunct="0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855663" indent="-342900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Char char="o"/>
        <a:defRPr sz="2800">
          <a:solidFill>
            <a:schemeClr val="tx1"/>
          </a:solidFill>
          <a:latin typeface="+mn-lt"/>
        </a:defRPr>
      </a:lvl2pPr>
      <a:lvl3pPr marL="1254125" indent="-284163" algn="l" rtl="0" eaLnBrk="0" fontAlgn="base" hangingPunct="0">
        <a:spcBef>
          <a:spcPct val="20000"/>
        </a:spcBef>
        <a:spcAft>
          <a:spcPct val="20000"/>
        </a:spcAft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52588" indent="-284163" algn="l" rtl="0" eaLnBrk="0" fontAlgn="base" hangingPunct="0">
        <a:spcBef>
          <a:spcPct val="20000"/>
        </a:spcBef>
        <a:spcAft>
          <a:spcPct val="20000"/>
        </a:spcAft>
        <a:buClr>
          <a:schemeClr val="tx1"/>
        </a:buClr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4pPr>
      <a:lvl5pPr marL="2005013" indent="-238125" algn="l" rtl="0" eaLnBrk="0" fontAlgn="base" hangingPunct="0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4622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6pPr>
      <a:lvl7pPr marL="29194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7pPr>
      <a:lvl8pPr marL="33766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8pPr>
      <a:lvl9pPr marL="3833813" indent="-238125" algn="l" rtl="0" fontAlgn="base">
        <a:spcBef>
          <a:spcPct val="20000"/>
        </a:spcBef>
        <a:spcAft>
          <a:spcPct val="20000"/>
        </a:spcAft>
        <a:buSzPct val="130000"/>
        <a:buFont typeface="Times" pitchFamily="18" charset="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5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5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2Om-c9IMj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ericanrhetoric.com/speeches/jfkhoustonministers.html" TargetMode="External"/><Relationship Id="rId1" Type="http://schemas.openxmlformats.org/officeDocument/2006/relationships/slideLayout" Target="../slideLayouts/slideLayout17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ericanrhetoric.com/speeches/jfkhoustonministers.html" TargetMode="External"/><Relationship Id="rId1" Type="http://schemas.openxmlformats.org/officeDocument/2006/relationships/slideLayout" Target="../slideLayouts/slideLayout17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ericanrhetoric.com/speeches/jfkhoustonministers.html" TargetMode="External"/><Relationship Id="rId1" Type="http://schemas.openxmlformats.org/officeDocument/2006/relationships/slideLayout" Target="../slideLayouts/slideLayout1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“</a:t>
            </a:r>
            <a:r>
              <a:rPr lang="en-US" sz="3600" dirty="0" smtClean="0"/>
              <a:t>Faculty Promotions in the 21</a:t>
            </a:r>
            <a:r>
              <a:rPr lang="en-US" sz="3600" baseline="30000" dirty="0" smtClean="0"/>
              <a:t>st</a:t>
            </a:r>
            <a:r>
              <a:rPr lang="en-US" sz="3600" dirty="0" smtClean="0"/>
              <a:t> Century”</a:t>
            </a:r>
            <a:endParaRPr lang="en-US" sz="3600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defRPr/>
            </a:pPr>
            <a:r>
              <a:rPr lang="en-US" dirty="0" smtClean="0">
                <a:solidFill>
                  <a:prstClr val="black"/>
                </a:solidFill>
              </a:rPr>
              <a:t>UW ADVANCE</a:t>
            </a:r>
            <a:br>
              <a:rPr lang="en-US" dirty="0" smtClean="0">
                <a:solidFill>
                  <a:prstClr val="black"/>
                </a:solidFill>
              </a:rPr>
            </a:br>
            <a:r>
              <a:rPr lang="en-US" dirty="0" smtClean="0">
                <a:solidFill>
                  <a:prstClr val="black"/>
                </a:solidFill>
              </a:rPr>
              <a:t>Winter Quarterly </a:t>
            </a:r>
            <a:r>
              <a:rPr lang="en-US" dirty="0">
                <a:solidFill>
                  <a:prstClr val="black"/>
                </a:solidFill>
              </a:rPr>
              <a:t>Leadership </a:t>
            </a:r>
            <a:r>
              <a:rPr lang="en-US" dirty="0" smtClean="0">
                <a:solidFill>
                  <a:prstClr val="black"/>
                </a:solidFill>
              </a:rPr>
              <a:t>Workshop</a:t>
            </a:r>
          </a:p>
          <a:p>
            <a:pPr marL="342900" indent="-342900">
              <a:defRPr/>
            </a:pPr>
            <a:endParaRPr lang="en-US" sz="500" dirty="0">
              <a:solidFill>
                <a:prstClr val="black"/>
              </a:solidFill>
            </a:endParaRPr>
          </a:p>
          <a:p>
            <a:pPr marL="342900" indent="-342900"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February 25, </a:t>
            </a:r>
            <a:r>
              <a:rPr lang="en-US" sz="2400" dirty="0" smtClean="0">
                <a:solidFill>
                  <a:prstClr val="black"/>
                </a:solidFill>
              </a:rPr>
              <a:t>2015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2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Promotion and Tenure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Alain Gowing</a:t>
            </a:r>
          </a:p>
          <a:p>
            <a:r>
              <a:rPr lang="en-US" dirty="0" smtClean="0"/>
              <a:t>Department </a:t>
            </a:r>
            <a:r>
              <a:rPr lang="en-US" smtClean="0"/>
              <a:t>of Classics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92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Beginning (from Hire to Year 1)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Hire with an eye toward </a:t>
            </a:r>
            <a:r>
              <a:rPr lang="en-US" dirty="0" err="1" smtClean="0"/>
              <a:t>tenurability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Research potential</a:t>
            </a:r>
          </a:p>
          <a:p>
            <a:pPr lvl="1"/>
            <a:r>
              <a:rPr lang="en-US" dirty="0" smtClean="0"/>
              <a:t>Teaching (new classes/innovations and current curriculum?)</a:t>
            </a:r>
          </a:p>
          <a:p>
            <a:pPr lvl="1"/>
            <a:r>
              <a:rPr lang="en-US" dirty="0" smtClean="0"/>
              <a:t>Potential for service (including perhaps becoming chair?)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ollegiality</a:t>
            </a:r>
          </a:p>
          <a:p>
            <a:r>
              <a:rPr lang="en-US" dirty="0" smtClean="0"/>
              <a:t>Meet early in AQ of Y1 with new hire to discuss entire P&amp;T process.  Be clear and realistic about expectations (new hire may not be)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1440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622"/>
            <a:ext cx="8229600" cy="1143000"/>
          </a:xfrm>
        </p:spPr>
        <p:txBody>
          <a:bodyPr/>
          <a:lstStyle/>
          <a:p>
            <a:r>
              <a:rPr lang="en-US" dirty="0" smtClean="0"/>
              <a:t>The Middle (Years 2-4)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27"/>
            <a:ext cx="8229600" cy="5568378"/>
          </a:xfrm>
        </p:spPr>
        <p:txBody>
          <a:bodyPr>
            <a:noAutofit/>
          </a:bodyPr>
          <a:lstStyle/>
          <a:p>
            <a:r>
              <a:rPr lang="en-US" sz="2400" dirty="0" smtClean="0"/>
              <a:t>Annual mandated review of faculty member (</a:t>
            </a:r>
            <a:r>
              <a:rPr lang="en-US" sz="2400" dirty="0" err="1" smtClean="0"/>
              <a:t>fm</a:t>
            </a:r>
            <a:r>
              <a:rPr lang="en-US" sz="2400" dirty="0" smtClean="0"/>
              <a:t>) by senior faculty: include frank discussion/review of progress.</a:t>
            </a:r>
          </a:p>
          <a:p>
            <a:r>
              <a:rPr lang="en-US" sz="2400" dirty="0" smtClean="0"/>
              <a:t>Face-to-face report out of review  to </a:t>
            </a:r>
            <a:r>
              <a:rPr lang="en-US" sz="2400" dirty="0" err="1" smtClean="0"/>
              <a:t>fm</a:t>
            </a:r>
            <a:r>
              <a:rPr lang="en-US" sz="2400" dirty="0" smtClean="0"/>
              <a:t> (</a:t>
            </a:r>
            <a:r>
              <a:rPr lang="en-US" sz="2400" i="1" dirty="0" smtClean="0"/>
              <a:t>not</a:t>
            </a:r>
            <a:r>
              <a:rPr lang="en-US" sz="2400" dirty="0" smtClean="0"/>
              <a:t> in email!): </a:t>
            </a:r>
            <a:r>
              <a:rPr lang="en-US" sz="2400" dirty="0"/>
              <a:t>b</a:t>
            </a:r>
            <a:r>
              <a:rPr lang="en-US" sz="2400" dirty="0" smtClean="0"/>
              <a:t>e supportive and up front about any potential problems.</a:t>
            </a:r>
          </a:p>
          <a:p>
            <a:r>
              <a:rPr lang="en-US" sz="2400" dirty="0" smtClean="0"/>
              <a:t>LETTER for personnel file: Provide </a:t>
            </a:r>
            <a:r>
              <a:rPr lang="en-US" sz="2400" dirty="0" err="1" smtClean="0"/>
              <a:t>fm</a:t>
            </a:r>
            <a:r>
              <a:rPr lang="en-US" sz="2400" dirty="0" smtClean="0"/>
              <a:t> with letter detailing gist of both report out and review meeting.  Make sure </a:t>
            </a:r>
            <a:r>
              <a:rPr lang="en-US" sz="2400" dirty="0" err="1" smtClean="0"/>
              <a:t>fm</a:t>
            </a:r>
            <a:r>
              <a:rPr lang="en-US" sz="2400" dirty="0" smtClean="0"/>
              <a:t> has read and understood the letter.</a:t>
            </a:r>
          </a:p>
          <a:p>
            <a:r>
              <a:rPr lang="en-US" sz="2400" dirty="0" smtClean="0"/>
              <a:t>Y2</a:t>
            </a:r>
            <a:r>
              <a:rPr lang="en-US" sz="2400" dirty="0"/>
              <a:t>:</a:t>
            </a:r>
            <a:r>
              <a:rPr lang="en-US" sz="2400" dirty="0" smtClean="0"/>
              <a:t> prepare reappointment materials – tenure process ‘trial run.’</a:t>
            </a:r>
          </a:p>
          <a:p>
            <a:r>
              <a:rPr lang="en-US" sz="2400" dirty="0" smtClean="0"/>
              <a:t>Spring (or earlier) of </a:t>
            </a:r>
            <a:r>
              <a:rPr lang="en-US" sz="2400" dirty="0" smtClean="0">
                <a:solidFill>
                  <a:srgbClr val="FF0000"/>
                </a:solidFill>
              </a:rPr>
              <a:t>Y4</a:t>
            </a:r>
            <a:r>
              <a:rPr lang="en-US" sz="2400" dirty="0"/>
              <a:t>:</a:t>
            </a:r>
            <a:r>
              <a:rPr lang="en-US" sz="2400" dirty="0" smtClean="0"/>
              <a:t> meet with </a:t>
            </a:r>
            <a:r>
              <a:rPr lang="en-US" sz="2400" dirty="0" err="1" smtClean="0"/>
              <a:t>fm</a:t>
            </a:r>
            <a:r>
              <a:rPr lang="en-US" sz="2400" dirty="0" smtClean="0"/>
              <a:t>, review tenure process, </a:t>
            </a:r>
            <a:r>
              <a:rPr lang="en-US" sz="2400" dirty="0" smtClean="0">
                <a:solidFill>
                  <a:srgbClr val="FF0000"/>
                </a:solidFill>
              </a:rPr>
              <a:t>provide </a:t>
            </a:r>
            <a:r>
              <a:rPr lang="en-US" sz="2400" i="1" dirty="0" smtClean="0">
                <a:solidFill>
                  <a:srgbClr val="FF0000"/>
                </a:solidFill>
              </a:rPr>
              <a:t>written</a:t>
            </a:r>
            <a:r>
              <a:rPr lang="en-US" sz="2400" dirty="0" smtClean="0">
                <a:solidFill>
                  <a:srgbClr val="FF0000"/>
                </a:solidFill>
              </a:rPr>
              <a:t> timeline</a:t>
            </a:r>
            <a:r>
              <a:rPr lang="en-US" sz="2400" dirty="0" smtClean="0"/>
              <a:t>. Discuss potential referees.</a:t>
            </a:r>
          </a:p>
          <a:p>
            <a:r>
              <a:rPr lang="en-US" sz="2400" dirty="0" smtClean="0"/>
              <a:t>As chair: take responsibility for communicating with </a:t>
            </a:r>
            <a:r>
              <a:rPr lang="en-US" sz="2400" dirty="0" err="1" smtClean="0"/>
              <a:t>fm</a:t>
            </a:r>
            <a:r>
              <a:rPr lang="en-US" sz="2400" dirty="0" smtClean="0"/>
              <a:t> – this means being familiar with </a:t>
            </a:r>
            <a:r>
              <a:rPr lang="en-US" sz="2400" dirty="0" err="1" smtClean="0"/>
              <a:t>fm’s</a:t>
            </a:r>
            <a:r>
              <a:rPr lang="en-US" sz="2400" dirty="0" smtClean="0"/>
              <a:t> research (</a:t>
            </a:r>
            <a:r>
              <a:rPr lang="en-US" sz="2400" i="1" dirty="0" smtClean="0"/>
              <a:t>read</a:t>
            </a:r>
            <a:r>
              <a:rPr lang="en-US" sz="2400" dirty="0" smtClean="0"/>
              <a:t> what they publish!), teaching, and service.</a:t>
            </a:r>
          </a:p>
        </p:txBody>
      </p:sp>
    </p:spTree>
    <p:extLst>
      <p:ext uri="{BB962C8B-B14F-4D97-AF65-F5344CB8AC3E}">
        <p14:creationId xmlns:p14="http://schemas.microsoft.com/office/powerpoint/2010/main" val="17329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(Years 5 and 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Meet early in Y5 to review process, progress, and timeline.  </a:t>
            </a:r>
            <a:r>
              <a:rPr lang="en-US" dirty="0" smtClean="0">
                <a:solidFill>
                  <a:srgbClr val="FF0000"/>
                </a:solidFill>
              </a:rPr>
              <a:t>Be clear about deadlines (</a:t>
            </a:r>
            <a:r>
              <a:rPr lang="en-US" dirty="0" err="1" smtClean="0">
                <a:solidFill>
                  <a:srgbClr val="FF0000"/>
                </a:solidFill>
              </a:rPr>
              <a:t>fm’s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and yours!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/>
          </a:p>
          <a:p>
            <a:r>
              <a:rPr lang="en-US" dirty="0" smtClean="0"/>
              <a:t>By end of Y5 carefully appoint faculty committee </a:t>
            </a:r>
          </a:p>
          <a:p>
            <a:r>
              <a:rPr lang="en-US" dirty="0" smtClean="0"/>
              <a:t>In SQ of Y5 or over summer/Sept. of Y6: be available to review personal statement, CV, research statement, etc.  </a:t>
            </a:r>
            <a:r>
              <a:rPr lang="en-US" dirty="0" smtClean="0">
                <a:solidFill>
                  <a:srgbClr val="FF0000"/>
                </a:solidFill>
              </a:rPr>
              <a:t>Encourage review of these items</a:t>
            </a:r>
            <a:r>
              <a:rPr lang="en-US" dirty="0" smtClean="0"/>
              <a:t>; be ready to provide templates.</a:t>
            </a:r>
          </a:p>
          <a:p>
            <a:r>
              <a:rPr lang="en-US" dirty="0" smtClean="0"/>
              <a:t>Remember AQ of Y6 may be stressful time for </a:t>
            </a:r>
            <a:r>
              <a:rPr lang="en-US" dirty="0" err="1" smtClean="0"/>
              <a:t>fm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24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activity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10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P&amp;T Sounding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Get into groups of 4-5</a:t>
            </a:r>
          </a:p>
          <a:p>
            <a:r>
              <a:rPr lang="en-US" dirty="0" smtClean="0"/>
              <a:t>Identify timekeeper for your group</a:t>
            </a:r>
          </a:p>
          <a:p>
            <a:r>
              <a:rPr lang="en-US" dirty="0" smtClean="0"/>
              <a:t>Each person gets </a:t>
            </a:r>
            <a:r>
              <a:rPr lang="en-US" b="1" dirty="0" smtClean="0">
                <a:solidFill>
                  <a:srgbClr val="C00000"/>
                </a:solidFill>
              </a:rPr>
              <a:t>10 minutes </a:t>
            </a:r>
            <a:r>
              <a:rPr lang="en-US" dirty="0" smtClean="0"/>
              <a:t>to describe their department’s P&amp;T process or offer a P&amp;T issue they’d like feedback on.</a:t>
            </a:r>
          </a:p>
          <a:p>
            <a:r>
              <a:rPr lang="en-US" dirty="0" smtClean="0"/>
              <a:t>After putting issue on the table, </a:t>
            </a:r>
            <a:r>
              <a:rPr lang="en-US" b="1" dirty="0" smtClean="0">
                <a:solidFill>
                  <a:srgbClr val="C00000"/>
                </a:solidFill>
              </a:rPr>
              <a:t>specify what type of feedback wanted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Peers ask clarifying questions, reflect back, and offer feedback. Timekeeper give </a:t>
            </a:r>
            <a:r>
              <a:rPr lang="en-US" b="1" dirty="0" smtClean="0">
                <a:solidFill>
                  <a:srgbClr val="C00000"/>
                </a:solidFill>
              </a:rPr>
              <a:t>warning when 1 minute left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Make a </a:t>
            </a:r>
            <a:r>
              <a:rPr lang="en-US" b="1" dirty="0" smtClean="0">
                <a:solidFill>
                  <a:srgbClr val="C00000"/>
                </a:solidFill>
              </a:rPr>
              <a:t>contract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at the end of your time to take action related to P&amp;T and include </a:t>
            </a:r>
            <a:r>
              <a:rPr lang="en-US" b="1" dirty="0" smtClean="0">
                <a:solidFill>
                  <a:srgbClr val="C00000"/>
                </a:solidFill>
              </a:rPr>
              <a:t>timeframe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373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evaluations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47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Networking lunch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016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dirty="0" smtClean="0"/>
              <a:t>10:30 – 10:40 	Introductions and Welcome</a:t>
            </a:r>
          </a:p>
          <a:p>
            <a:pPr marL="0" lvl="0" indent="0">
              <a:buNone/>
            </a:pPr>
            <a:r>
              <a:rPr lang="en-US" dirty="0" smtClean="0"/>
              <a:t>10:40 </a:t>
            </a:r>
            <a:r>
              <a:rPr lang="en-US" dirty="0"/>
              <a:t>– </a:t>
            </a:r>
            <a:r>
              <a:rPr lang="en-US" dirty="0" smtClean="0"/>
              <a:t>11:30	Panel Speaker and Q&amp;A</a:t>
            </a:r>
          </a:p>
          <a:p>
            <a:pPr marL="0" lvl="0" indent="0">
              <a:buNone/>
            </a:pPr>
            <a:r>
              <a:rPr lang="en-US" dirty="0" smtClean="0"/>
              <a:t>11:30 – 12:30	Small Group </a:t>
            </a:r>
            <a:r>
              <a:rPr lang="en-US" dirty="0" smtClean="0"/>
              <a:t>Activity</a:t>
            </a:r>
          </a:p>
          <a:p>
            <a:pPr marL="0" lvl="0" indent="0">
              <a:buNone/>
            </a:pPr>
            <a:r>
              <a:rPr lang="en-US" dirty="0" smtClean="0"/>
              <a:t>12:30 – 12:35	Conclusion and Evaluations</a:t>
            </a: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12:35 </a:t>
            </a:r>
            <a:r>
              <a:rPr lang="en-US" dirty="0" smtClean="0"/>
              <a:t>– 1:00	Networking Lunch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095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 &amp; </a:t>
            </a:r>
            <a:r>
              <a:rPr lang="en-US" dirty="0" err="1" smtClean="0"/>
              <a:t>wELCOME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05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Speakers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458200" cy="2667000"/>
          </a:xfrm>
        </p:spPr>
        <p:txBody>
          <a:bodyPr/>
          <a:lstStyle/>
          <a:p>
            <a:r>
              <a:rPr lang="en-US" sz="2850" b="1" dirty="0" smtClean="0"/>
              <a:t>David Domke</a:t>
            </a:r>
            <a:r>
              <a:rPr lang="en-US" sz="2850" b="1" dirty="0"/>
              <a:t> </a:t>
            </a:r>
            <a:r>
              <a:rPr lang="en-US" sz="2850" b="1" dirty="0" smtClean="0"/>
              <a:t>- Professor &amp; Chair, Communication</a:t>
            </a:r>
          </a:p>
          <a:p>
            <a:r>
              <a:rPr lang="en-US" sz="2850" b="1" dirty="0" smtClean="0"/>
              <a:t>Alain </a:t>
            </a:r>
            <a:r>
              <a:rPr lang="en-US" sz="2850" b="1" dirty="0" err="1" smtClean="0"/>
              <a:t>Gowing</a:t>
            </a:r>
            <a:r>
              <a:rPr lang="en-US" sz="2850" b="1" dirty="0" smtClean="0"/>
              <a:t> – Professor &amp; Chair, Classics</a:t>
            </a:r>
            <a:endParaRPr lang="en-US" sz="245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80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4419600"/>
            <a:ext cx="8191500" cy="685800"/>
          </a:xfrm>
        </p:spPr>
        <p:txBody>
          <a:bodyPr/>
          <a:lstStyle/>
          <a:p>
            <a:r>
              <a:rPr lang="en-US" sz="4400" dirty="0" smtClean="0"/>
              <a:t>PANEL Speaker and Q&amp;A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514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hlinkClick r:id="rId3"/>
          </p:cNvPr>
          <p:cNvSpPr>
            <a:spLocks noChangeArrowheads="1"/>
          </p:cNvSpPr>
          <p:nvPr/>
        </p:nvSpPr>
        <p:spPr bwMode="auto">
          <a:xfrm>
            <a:off x="1524000" y="3622675"/>
            <a:ext cx="7010400" cy="2492375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600" smtClean="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David Domke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600" smtClean="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Department of Communication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600" smtClean="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University of Washington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600" smtClean="0">
              <a:solidFill>
                <a:srgbClr val="FFFFFF"/>
              </a:solidFill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600" smtClean="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ADVANCE Workshop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600" smtClean="0">
                <a:solidFill>
                  <a:srgbClr val="FFFFFF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February 25, 2015</a:t>
            </a:r>
            <a:endParaRPr lang="en-US" altLang="en-US" sz="2600" smtClean="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219200" y="1371600"/>
            <a:ext cx="7772400" cy="1016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000" smtClean="0">
                <a:solidFill>
                  <a:srgbClr val="000000"/>
                </a:solidFill>
                <a:latin typeface="Tahoma" panose="020B0604030504040204" pitchFamily="34" charset="0"/>
              </a:rPr>
              <a:t>Promotion and Tenure: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3000" smtClean="0">
                <a:solidFill>
                  <a:srgbClr val="000000"/>
                </a:solidFill>
                <a:latin typeface="Tahoma" panose="020B0604030504040204" pitchFamily="34" charset="0"/>
              </a:rPr>
              <a:t>Some Thoughts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0" y="6586897"/>
            <a:ext cx="76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Domke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en-US" sz="3400" smtClean="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1. Create a schedule</a:t>
            </a:r>
          </a:p>
        </p:txBody>
      </p:sp>
      <p:sp>
        <p:nvSpPr>
          <p:cNvPr id="17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1463675"/>
            <a:ext cx="7543800" cy="460375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Timeline of key items</a:t>
            </a:r>
          </a:p>
        </p:txBody>
      </p:sp>
      <p:sp>
        <p:nvSpPr>
          <p:cNvPr id="11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5463" y="1989138"/>
            <a:ext cx="6815137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Committee selection</a:t>
            </a:r>
          </a:p>
        </p:txBody>
      </p:sp>
      <p:sp>
        <p:nvSpPr>
          <p:cNvPr id="19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2482850"/>
            <a:ext cx="6815138" cy="46196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Personal statement creation</a:t>
            </a:r>
          </a:p>
        </p:txBody>
      </p:sp>
      <p:sp>
        <p:nvSpPr>
          <p:cNvPr id="21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2986088"/>
            <a:ext cx="6815138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Materials to committee</a:t>
            </a:r>
          </a:p>
        </p:txBody>
      </p:sp>
      <p:sp>
        <p:nvSpPr>
          <p:cNvPr id="23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5463" y="3484563"/>
            <a:ext cx="6815137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External letter requests</a:t>
            </a:r>
          </a:p>
        </p:txBody>
      </p:sp>
      <p:sp>
        <p:nvSpPr>
          <p:cNvPr id="24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3979863"/>
            <a:ext cx="6815138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Committee completion</a:t>
            </a:r>
          </a:p>
        </p:txBody>
      </p:sp>
      <p:sp>
        <p:nvSpPr>
          <p:cNvPr id="25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4460875"/>
            <a:ext cx="6815138" cy="46196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Full faculty evaluation</a:t>
            </a:r>
          </a:p>
        </p:txBody>
      </p:sp>
      <p:sp>
        <p:nvSpPr>
          <p:cNvPr id="26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5026025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Transparency</a:t>
            </a:r>
          </a:p>
        </p:txBody>
      </p:sp>
      <p:sp>
        <p:nvSpPr>
          <p:cNvPr id="27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5559425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Keeps chair organized</a:t>
            </a:r>
          </a:p>
        </p:txBody>
      </p:sp>
      <p:sp>
        <p:nvSpPr>
          <p:cNvPr id="28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6108700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Institutionalizes process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0" y="6586897"/>
            <a:ext cx="76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Domke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 autoUpdateAnimBg="0"/>
      <p:bldP spid="11" grpId="0" animBg="1" autoUpdateAnimBg="0"/>
      <p:bldP spid="19" grpId="0" animBg="1" autoUpdateAnimBg="0"/>
      <p:bldP spid="21" grpId="0" animBg="1" autoUpdateAnimBg="0"/>
      <p:bldP spid="23" grpId="0" animBg="1" autoUpdateAnimBg="0"/>
      <p:bldP spid="24" grpId="0" animBg="1" autoUpdateAnimBg="0"/>
      <p:bldP spid="25" grpId="0" animBg="1" autoUpdateAnimBg="0"/>
      <p:bldP spid="26" grpId="0" animBg="1" autoUpdateAnimBg="0"/>
      <p:bldP spid="27" grpId="0" animBg="1" autoUpdateAnimBg="0"/>
      <p:bldP spid="28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en-US" sz="3400" smtClean="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2. Be ahead of the curve</a:t>
            </a:r>
          </a:p>
        </p:txBody>
      </p:sp>
      <p:sp>
        <p:nvSpPr>
          <p:cNvPr id="17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1463675"/>
            <a:ext cx="7543800" cy="460375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Do/request things earlier than needed</a:t>
            </a:r>
          </a:p>
        </p:txBody>
      </p:sp>
      <p:sp>
        <p:nvSpPr>
          <p:cNvPr id="11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5463" y="1989138"/>
            <a:ext cx="6815137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Candidate materials</a:t>
            </a:r>
          </a:p>
        </p:txBody>
      </p:sp>
      <p:sp>
        <p:nvSpPr>
          <p:cNvPr id="19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2482850"/>
            <a:ext cx="6815138" cy="46196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Committee completions</a:t>
            </a:r>
          </a:p>
        </p:txBody>
      </p:sp>
      <p:sp>
        <p:nvSpPr>
          <p:cNvPr id="21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2986088"/>
            <a:ext cx="6815138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External letter solicitations and requests</a:t>
            </a:r>
          </a:p>
        </p:txBody>
      </p:sp>
      <p:sp>
        <p:nvSpPr>
          <p:cNvPr id="23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5463" y="3484563"/>
            <a:ext cx="6815137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Full faculty evaluations</a:t>
            </a:r>
          </a:p>
        </p:txBody>
      </p:sp>
      <p:sp>
        <p:nvSpPr>
          <p:cNvPr id="24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3979863"/>
            <a:ext cx="6815138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Chair letters to Deans</a:t>
            </a:r>
          </a:p>
        </p:txBody>
      </p:sp>
      <p:sp>
        <p:nvSpPr>
          <p:cNvPr id="26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4648200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A rushed schedule is a disaster</a:t>
            </a:r>
          </a:p>
        </p:txBody>
      </p:sp>
      <p:sp>
        <p:nvSpPr>
          <p:cNvPr id="27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5181600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Helps Chair guide rather than respond</a:t>
            </a:r>
          </a:p>
        </p:txBody>
      </p:sp>
      <p:sp>
        <p:nvSpPr>
          <p:cNvPr id="28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5730875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Shows candidate s/he is priority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0" y="6586897"/>
            <a:ext cx="76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Domke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 autoUpdateAnimBg="0"/>
      <p:bldP spid="11" grpId="0" animBg="1" autoUpdateAnimBg="0"/>
      <p:bldP spid="19" grpId="0" animBg="1" autoUpdateAnimBg="0"/>
      <p:bldP spid="21" grpId="0" animBg="1" autoUpdateAnimBg="0"/>
      <p:bldP spid="23" grpId="0" animBg="1" autoUpdateAnimBg="0"/>
      <p:bldP spid="24" grpId="0" animBg="1" autoUpdateAnimBg="0"/>
      <p:bldP spid="26" grpId="0" animBg="1" autoUpdateAnimBg="0"/>
      <p:bldP spid="27" grpId="0" animBg="1" autoUpdateAnimBg="0"/>
      <p:bldP spid="2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8001000" cy="1143000"/>
          </a:xfrm>
        </p:spPr>
        <p:txBody>
          <a:bodyPr/>
          <a:lstStyle/>
          <a:p>
            <a:pPr eaLnBrk="1" hangingPunct="1"/>
            <a:r>
              <a:rPr lang="en-US" altLang="en-US" sz="3400" smtClean="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3. Draw clear boundaries</a:t>
            </a:r>
          </a:p>
        </p:txBody>
      </p:sp>
      <p:sp>
        <p:nvSpPr>
          <p:cNvPr id="17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1463675"/>
            <a:ext cx="7543800" cy="460375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Candidates, Faculty, Chairs do distinct things</a:t>
            </a:r>
          </a:p>
        </p:txBody>
      </p:sp>
      <p:sp>
        <p:nvSpPr>
          <p:cNvPr id="11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5463" y="1989138"/>
            <a:ext cx="6815137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Make sure everyone knows who “owns” what</a:t>
            </a:r>
          </a:p>
        </p:txBody>
      </p:sp>
      <p:sp>
        <p:nvSpPr>
          <p:cNvPr id="19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2482850"/>
            <a:ext cx="6815138" cy="461963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Use each to guide each</a:t>
            </a:r>
          </a:p>
        </p:txBody>
      </p:sp>
      <p:sp>
        <p:nvSpPr>
          <p:cNvPr id="21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793875" y="2986088"/>
            <a:ext cx="6815138" cy="461962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  <a:buClr>
                <a:srgbClr val="00FFFF"/>
              </a:buClr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Don’t do work that isn’t yours</a:t>
            </a:r>
          </a:p>
        </p:txBody>
      </p:sp>
      <p:sp>
        <p:nvSpPr>
          <p:cNvPr id="26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3810000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People need to make and live with choices</a:t>
            </a:r>
          </a:p>
        </p:txBody>
      </p:sp>
      <p:sp>
        <p:nvSpPr>
          <p:cNvPr id="27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4398963"/>
            <a:ext cx="7543800" cy="461962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Chair over-functioning is exhausting</a:t>
            </a:r>
          </a:p>
        </p:txBody>
      </p:sp>
      <p:sp>
        <p:nvSpPr>
          <p:cNvPr id="28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1295400" y="4965700"/>
            <a:ext cx="7543800" cy="46196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400" smtClean="0">
                <a:solidFill>
                  <a:srgbClr val="FFFFFF"/>
                </a:solidFill>
                <a:latin typeface="Tahoma" panose="020B0604030504040204" pitchFamily="34" charset="0"/>
              </a:rPr>
              <a:t>Value: Faculty code is your ally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0" y="6586897"/>
            <a:ext cx="76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Domke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 autoUpdateAnimBg="0"/>
      <p:bldP spid="11" grpId="0" animBg="1" autoUpdateAnimBg="0"/>
      <p:bldP spid="19" grpId="0" animBg="1" autoUpdateAnimBg="0"/>
      <p:bldP spid="21" grpId="0" animBg="1" autoUpdateAnimBg="0"/>
      <p:bldP spid="26" grpId="0" animBg="1" autoUpdateAnimBg="0"/>
      <p:bldP spid="27" grpId="0" animBg="1" autoUpdateAnimBg="0"/>
      <p:bldP spid="28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4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ADVANCE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6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2_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_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_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3_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rgbClr val="000058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5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6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7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8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9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0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1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2_AAAS template 2">
  <a:themeElements>
    <a:clrScheme name="">
      <a:dk1>
        <a:srgbClr val="C0C0C0"/>
      </a:dk1>
      <a:lt1>
        <a:srgbClr val="FFFFFF"/>
      </a:lt1>
      <a:dk2>
        <a:srgbClr val="0000AE"/>
      </a:dk2>
      <a:lt2>
        <a:srgbClr val="FFFFFF"/>
      </a:lt2>
      <a:accent1>
        <a:srgbClr val="FFFFFF"/>
      </a:accent1>
      <a:accent2>
        <a:srgbClr val="FF280C"/>
      </a:accent2>
      <a:accent3>
        <a:srgbClr val="AAAAD3"/>
      </a:accent3>
      <a:accent4>
        <a:srgbClr val="DADADA"/>
      </a:accent4>
      <a:accent5>
        <a:srgbClr val="FFFFFF"/>
      </a:accent5>
      <a:accent6>
        <a:srgbClr val="E7230A"/>
      </a:accent6>
      <a:hlink>
        <a:srgbClr val="FF280C"/>
      </a:hlink>
      <a:folHlink>
        <a:srgbClr val="C0C0C0"/>
      </a:folHlink>
    </a:clrScheme>
    <a:fontScheme name="AAAS template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AS templat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AS template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AS template 2 13">
        <a:dk1>
          <a:srgbClr val="808080"/>
        </a:dk1>
        <a:lt1>
          <a:srgbClr val="FFFFFF"/>
        </a:lt1>
        <a:dk2>
          <a:srgbClr val="212170"/>
        </a:dk2>
        <a:lt2>
          <a:srgbClr val="000000"/>
        </a:lt2>
        <a:accent1>
          <a:srgbClr val="FFFFFF"/>
        </a:accent1>
        <a:accent2>
          <a:srgbClr val="EF1F1D"/>
        </a:accent2>
        <a:accent3>
          <a:srgbClr val="ABABBB"/>
        </a:accent3>
        <a:accent4>
          <a:srgbClr val="DADADA"/>
        </a:accent4>
        <a:accent5>
          <a:srgbClr val="FFFFFF"/>
        </a:accent5>
        <a:accent6>
          <a:srgbClr val="D91B19"/>
        </a:accent6>
        <a:hlink>
          <a:srgbClr val="FFCC18"/>
        </a:hlink>
        <a:folHlink>
          <a:srgbClr val="007A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3707</TotalTime>
  <Words>607</Words>
  <Application>Microsoft Office PowerPoint</Application>
  <PresentationFormat>On-screen Show (4:3)</PresentationFormat>
  <Paragraphs>89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23</vt:i4>
      </vt:variant>
      <vt:variant>
        <vt:lpstr>Slide Titles</vt:lpstr>
      </vt:variant>
      <vt:variant>
        <vt:i4>17</vt:i4>
      </vt:variant>
    </vt:vector>
  </HeadingPairs>
  <TitlesOfParts>
    <vt:vector size="47" baseType="lpstr">
      <vt:lpstr>Arial</vt:lpstr>
      <vt:lpstr>Calibri</vt:lpstr>
      <vt:lpstr>HelveticaNeue BlackCond</vt:lpstr>
      <vt:lpstr>Tahoma</vt:lpstr>
      <vt:lpstr>Times</vt:lpstr>
      <vt:lpstr>Times New Roman</vt:lpstr>
      <vt:lpstr>Wingdings</vt:lpstr>
      <vt:lpstr>AAAS template 2</vt:lpstr>
      <vt:lpstr>25_AAAS template 2</vt:lpstr>
      <vt:lpstr>26_AAAS template 2</vt:lpstr>
      <vt:lpstr>27_AAAS template 2</vt:lpstr>
      <vt:lpstr>28_AAAS template 2</vt:lpstr>
      <vt:lpstr>29_AAAS template 2</vt:lpstr>
      <vt:lpstr>30_AAAS template 2</vt:lpstr>
      <vt:lpstr>31_AAAS template 2</vt:lpstr>
      <vt:lpstr>32_AAAS template 2</vt:lpstr>
      <vt:lpstr>4_AAAS template 2</vt:lpstr>
      <vt:lpstr>Custom Design</vt:lpstr>
      <vt:lpstr>ADVANCE-template</vt:lpstr>
      <vt:lpstr>6_AAAS template 2</vt:lpstr>
      <vt:lpstr>1_Custom Design</vt:lpstr>
      <vt:lpstr>2_Custom Design</vt:lpstr>
      <vt:lpstr>Azure</vt:lpstr>
      <vt:lpstr>1_Azure</vt:lpstr>
      <vt:lpstr>2_Azure</vt:lpstr>
      <vt:lpstr>3_Azure</vt:lpstr>
      <vt:lpstr>Office Theme</vt:lpstr>
      <vt:lpstr>1_Office Theme</vt:lpstr>
      <vt:lpstr>2_Office Theme</vt:lpstr>
      <vt:lpstr>3_Office Theme</vt:lpstr>
      <vt:lpstr>“Faculty Promotions in the 21st Century”</vt:lpstr>
      <vt:lpstr>AGENDA</vt:lpstr>
      <vt:lpstr>INTRODUCTIONS &amp; wELCOME</vt:lpstr>
      <vt:lpstr>Speakers</vt:lpstr>
      <vt:lpstr>PANEL Speaker and Q&amp;A  </vt:lpstr>
      <vt:lpstr>PowerPoint Presentation</vt:lpstr>
      <vt:lpstr>1. Create a schedule</vt:lpstr>
      <vt:lpstr>2. Be ahead of the curve</vt:lpstr>
      <vt:lpstr>3. Draw clear boundaries</vt:lpstr>
      <vt:lpstr>Promotion and Tenure</vt:lpstr>
      <vt:lpstr>The Beginning (from Hire to Year 1)</vt:lpstr>
      <vt:lpstr>The Middle (Years 2-4)</vt:lpstr>
      <vt:lpstr>The End (Years 5 and 6)</vt:lpstr>
      <vt:lpstr>Small group activity</vt:lpstr>
      <vt:lpstr>P&amp;T Sounding Boards</vt:lpstr>
      <vt:lpstr>Conclusion and evaluations</vt:lpstr>
      <vt:lpstr>Networking lunch 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User</dc:creator>
  <cp:lastModifiedBy>DSA Student</cp:lastModifiedBy>
  <cp:revision>167</cp:revision>
  <cp:lastPrinted>2015-02-20T19:12:59Z</cp:lastPrinted>
  <dcterms:created xsi:type="dcterms:W3CDTF">2012-10-30T13:25:58Z</dcterms:created>
  <dcterms:modified xsi:type="dcterms:W3CDTF">2015-02-23T19:22:06Z</dcterms:modified>
</cp:coreProperties>
</file>