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84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32787"/>
    <p:restoredTop sz="90929"/>
  </p:normalViewPr>
  <p:slideViewPr>
    <p:cSldViewPr>
      <p:cViewPr varScale="1">
        <p:scale>
          <a:sx n="127" d="100"/>
          <a:sy n="127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0237B-3898-40FD-8779-D1CED3372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D1F59-7B12-4AFD-97D4-23B4C413E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C5457-F2E6-4928-9D8C-050C79F2E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20C3D-03F6-4F59-ABDD-AB30CAC4C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87C12-9F6D-4A5A-9AB5-13438B5F5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FE2F7-319A-4A26-8D35-4CA00B597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660C2-ABB4-473D-90C5-C53FDF638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E3AC4-3039-4518-8563-CCDEF846E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D2283-FC90-43B5-8325-BCF5D4411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977B6-1930-4E00-8370-5D2A2E2CB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B8F8B-8B46-41B7-8C98-B2547D8BA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A39306A-96BE-4C9C-80C9-592D08CB31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169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Sarah L. Keller</a:t>
            </a:r>
            <a:endParaRPr lang="en-US"/>
          </a:p>
          <a:p>
            <a:r>
              <a:rPr lang="en-US"/>
              <a:t>Prof. of  Chemistry</a:t>
            </a:r>
          </a:p>
          <a:p>
            <a:r>
              <a:rPr lang="en-US"/>
              <a:t>Associate Dean for Research Activities for Arts and Sciences</a:t>
            </a:r>
          </a:p>
          <a:p>
            <a:r>
              <a:rPr lang="en-US"/>
              <a:t>(</a:t>
            </a:r>
            <a:r>
              <a:rPr lang="en-US" i="1"/>
              <a:t>My counterpart in Engineering is Mari Ostendorf.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/>
              <a:t>One of our goals is to enable you to submit large, multi-PI, </a:t>
            </a:r>
          </a:p>
          <a:p>
            <a:r>
              <a:rPr lang="en-US"/>
              <a:t>interdisciplinary grant proposals.  Call us if you need help:</a:t>
            </a:r>
          </a:p>
          <a:p>
            <a:pPr>
              <a:buFontTx/>
              <a:buChar char="-"/>
            </a:pPr>
            <a:endParaRPr lang="en-US" sz="1000"/>
          </a:p>
          <a:p>
            <a:pPr>
              <a:buFontTx/>
              <a:buChar char="-"/>
            </a:pPr>
            <a:r>
              <a:rPr lang="en-US" sz="2000"/>
              <a:t> Assembling a team</a:t>
            </a:r>
          </a:p>
          <a:p>
            <a:pPr>
              <a:buFontTx/>
              <a:buChar char="-"/>
            </a:pPr>
            <a:r>
              <a:rPr lang="en-US" sz="2000"/>
              <a:t> Figuring out to whom to talk about UW matching commitments</a:t>
            </a:r>
          </a:p>
          <a:p>
            <a:pPr>
              <a:buFontTx/>
              <a:buChar char="-"/>
            </a:pPr>
            <a:r>
              <a:rPr lang="en-US" sz="2000"/>
              <a:t> Herding cats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839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Potential pitfalls:</a:t>
            </a:r>
            <a:endParaRPr lang="en-US"/>
          </a:p>
          <a:p>
            <a:r>
              <a:rPr lang="en-US" sz="2000" i="1"/>
              <a:t>Collaborations often result in better science; tenure doesn’t always reward it.</a:t>
            </a:r>
            <a:endParaRPr lang="en-US" sz="2000"/>
          </a:p>
          <a:p>
            <a:pPr>
              <a:buFontTx/>
              <a:buChar char="-"/>
            </a:pPr>
            <a:endParaRPr lang="en-US" sz="1000"/>
          </a:p>
          <a:p>
            <a:pPr>
              <a:buFontTx/>
              <a:buChar char="-"/>
            </a:pPr>
            <a:r>
              <a:rPr lang="en-US" sz="2000"/>
              <a:t>How does your department view collaborations within tenure decisions? </a:t>
            </a:r>
          </a:p>
          <a:p>
            <a:r>
              <a:rPr lang="en-US" sz="2000"/>
              <a:t> Will faculty</a:t>
            </a:r>
            <a:r>
              <a:rPr lang="en-US" sz="2000" i="1"/>
              <a:t> read</a:t>
            </a:r>
            <a:r>
              <a:rPr lang="en-US" sz="2000"/>
              <a:t> your papers, or merely count how many you have?  </a:t>
            </a:r>
          </a:p>
          <a:p>
            <a:r>
              <a:rPr lang="en-US" sz="2000"/>
              <a:t> If there are 2 PI’s on a paper, will that paper count half?</a:t>
            </a:r>
          </a:p>
          <a:p>
            <a:pPr>
              <a:buFontTx/>
              <a:buChar char="-"/>
            </a:pPr>
            <a:endParaRPr lang="en-US" sz="1000"/>
          </a:p>
          <a:p>
            <a:pPr>
              <a:buFontTx/>
              <a:buChar char="-"/>
            </a:pPr>
            <a:r>
              <a:rPr lang="en-US" sz="2000"/>
              <a:t>You want to establish your own name.  If you collaborate with your Ph.D. </a:t>
            </a:r>
          </a:p>
          <a:p>
            <a:r>
              <a:rPr lang="en-US" sz="2000"/>
              <a:t> or postdoctoral mentors, evaluators may assume that resulting publications </a:t>
            </a:r>
          </a:p>
          <a:p>
            <a:r>
              <a:rPr lang="en-US" sz="2000"/>
              <a:t> were from your previous work, not your current independent work.</a:t>
            </a:r>
          </a:p>
          <a:p>
            <a:pPr>
              <a:buFontTx/>
              <a:buChar char="-"/>
            </a:pPr>
            <a:endParaRPr lang="en-US" sz="1000"/>
          </a:p>
          <a:p>
            <a:r>
              <a:rPr lang="en-US" sz="2000"/>
              <a:t>-Similarly, if you collaborate with any established researcher, evaluators may </a:t>
            </a:r>
          </a:p>
          <a:p>
            <a:r>
              <a:rPr lang="en-US" sz="2000"/>
              <a:t> assume that any clever ideas were from your older and wiser collaborator, </a:t>
            </a:r>
          </a:p>
          <a:p>
            <a:r>
              <a:rPr lang="en-US" sz="2000"/>
              <a:t> not from you.  When you apply for tenure, you will write a narrative.  Use </a:t>
            </a:r>
          </a:p>
          <a:p>
            <a:r>
              <a:rPr lang="en-US" sz="2000"/>
              <a:t> that to make it clear who did what in each collaboration.</a:t>
            </a:r>
          </a:p>
          <a:p>
            <a:pPr>
              <a:buFontTx/>
              <a:buChar char="-"/>
            </a:pPr>
            <a:endParaRPr lang="en-US" sz="1000"/>
          </a:p>
          <a:p>
            <a:r>
              <a:rPr lang="en-US" sz="2000"/>
              <a:t>-What is most important in your field: </a:t>
            </a:r>
            <a:r>
              <a:rPr lang="en-US" sz="2000" b="1"/>
              <a:t>first</a:t>
            </a:r>
            <a:r>
              <a:rPr lang="en-US" sz="2000"/>
              <a:t> vs. </a:t>
            </a:r>
            <a:r>
              <a:rPr lang="en-US" sz="2000" b="1"/>
              <a:t>last</a:t>
            </a:r>
            <a:r>
              <a:rPr lang="en-US" sz="2000"/>
              <a:t> vs. </a:t>
            </a:r>
            <a:r>
              <a:rPr lang="en-US" sz="2000" b="1"/>
              <a:t>corresponding</a:t>
            </a:r>
            <a:r>
              <a:rPr lang="en-US" sz="2000"/>
              <a:t> author</a:t>
            </a:r>
          </a:p>
          <a:p>
            <a:pPr>
              <a:buFontTx/>
              <a:buChar char="-"/>
            </a:pPr>
            <a:endParaRPr lang="en-US" sz="1000"/>
          </a:p>
          <a:p>
            <a:r>
              <a:rPr lang="en-US" sz="2000"/>
              <a:t>-Choose only 1 or 2 collaborations and then also take care of your core </a:t>
            </a:r>
          </a:p>
          <a:p>
            <a:r>
              <a:rPr lang="en-US" sz="2000"/>
              <a:t> research program in order to not over-commit.</a:t>
            </a:r>
          </a:p>
          <a:p>
            <a:endParaRPr lang="en-US" sz="1000"/>
          </a:p>
          <a:p>
            <a:r>
              <a:rPr lang="en-US" sz="2000"/>
              <a:t>-If you are in an unproductive collaboration with no publications or funding on </a:t>
            </a:r>
          </a:p>
          <a:p>
            <a:r>
              <a:rPr lang="en-US" sz="2000"/>
              <a:t> the foreseeable horizon, find a professional way to extract yourself.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38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Prioritizing Collaboration Offers:</a:t>
            </a:r>
            <a:endParaRPr lang="en-US"/>
          </a:p>
          <a:p>
            <a:endParaRPr lang="en-US" sz="1000"/>
          </a:p>
          <a:p>
            <a:r>
              <a:rPr lang="en-US" sz="2000"/>
              <a:t>- What has worked for me: Pick who you enjoy the most.</a:t>
            </a:r>
          </a:p>
          <a:p>
            <a:endParaRPr lang="en-US" sz="1000"/>
          </a:p>
          <a:p>
            <a:pPr>
              <a:buFontTx/>
              <a:buChar char="-"/>
            </a:pPr>
            <a:r>
              <a:rPr lang="en-US" sz="2000"/>
              <a:t> Goofs I’ve made: Not enquiring whether collaborator has already  </a:t>
            </a:r>
          </a:p>
          <a:p>
            <a:r>
              <a:rPr lang="en-US" sz="2000"/>
              <a:t>  published and whether plans to publish in the future.</a:t>
            </a: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50925" y="2873375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85913" y="2779713"/>
            <a:ext cx="679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52650" y="2632075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4800" y="1981200"/>
            <a:ext cx="85344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Times New Roman" pitchFamily="84" charset="0"/>
              </a:rPr>
              <a:t>Hi Collaborator, </a:t>
            </a:r>
          </a:p>
          <a:p>
            <a:r>
              <a:rPr lang="en-US" sz="1600" i="1">
                <a:latin typeface="Times New Roman" pitchFamily="84" charset="0"/>
              </a:rPr>
              <a:t>I had the idea to verify that there are holes in the membranes by adding beads.  It worked great.</a:t>
            </a:r>
          </a:p>
          <a:p>
            <a:endParaRPr lang="en-US" sz="1600" i="1">
              <a:latin typeface="Times New Roman" pitchFamily="84" charset="0"/>
            </a:endParaRPr>
          </a:p>
          <a:p>
            <a:r>
              <a:rPr lang="en-US" sz="1600" i="1">
                <a:latin typeface="Times New Roman" pitchFamily="84" charset="0"/>
              </a:rPr>
              <a:t>Now, to be a good mentor to my student, I wanted to get your verification on something that I'm sure won't be a problem...  I just think it is more polite to bring it up now rather than later, to make the best relationships possible. When collaborators do work for my lab, I have a low standard of how much time they should have put into a project before I count them as a co-author.  For me it is just a couple of days.  I'd estimate that my student has put this much time in your project, but I haven't so far.  So, if/when these current results get published, I'd like to make sure that my student can be a co-author, no matter how far down on the author list he falls. If that isn't OK by you, please let me know - because I like working with your group!  Sorry to be so official (but hopefully not officious!)  - Sarah</a:t>
            </a:r>
          </a:p>
          <a:p>
            <a:r>
              <a:rPr lang="en-US" sz="1600" i="1">
                <a:latin typeface="Times New Roman" pitchFamily="84" charset="0"/>
              </a:rPr>
              <a:t>------------------------------------</a:t>
            </a:r>
          </a:p>
          <a:p>
            <a:r>
              <a:rPr lang="en-US" sz="1600" i="1">
                <a:latin typeface="Times New Roman" pitchFamily="84" charset="0"/>
              </a:rPr>
              <a:t>Dear Sarah,</a:t>
            </a:r>
          </a:p>
          <a:p>
            <a:endParaRPr lang="en-US" sz="1600" i="1">
              <a:latin typeface="Times New Roman" pitchFamily="84" charset="0"/>
            </a:endParaRPr>
          </a:p>
          <a:p>
            <a:r>
              <a:rPr lang="en-US" sz="1600" i="1">
                <a:latin typeface="Times New Roman" pitchFamily="84" charset="0"/>
              </a:rPr>
              <a:t>I think this is a great collaboration and it is an very nice of you to be so excited! With our first "discovery"-paper of membranes already submitted, to have collaborators on the next papers is a real honor. On the next paper I would welcome to have your student and you, if you like, to be a coauthor. It makes all of us stronger.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04800" y="1981200"/>
            <a:ext cx="86106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84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84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612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Slide 1</vt:lpstr>
      <vt:lpstr>Slide 2</vt:lpstr>
      <vt:lpstr>Slide 3</vt:lpstr>
    </vt:vector>
  </TitlesOfParts>
  <Company>UW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 Chemistry</dc:creator>
  <cp:lastModifiedBy>dsa</cp:lastModifiedBy>
  <cp:revision>8</cp:revision>
  <dcterms:created xsi:type="dcterms:W3CDTF">2011-02-16T22:53:23Z</dcterms:created>
  <dcterms:modified xsi:type="dcterms:W3CDTF">2011-03-23T17:34:45Z</dcterms:modified>
</cp:coreProperties>
</file>