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1"/>
    <p:sldMasterId id="2147483690" r:id="rId2"/>
  </p:sldMasterIdLst>
  <p:notesMasterIdLst>
    <p:notesMasterId r:id="rId49"/>
  </p:notesMasterIdLst>
  <p:sldIdLst>
    <p:sldId id="882" r:id="rId3"/>
    <p:sldId id="256" r:id="rId4"/>
    <p:sldId id="257" r:id="rId5"/>
    <p:sldId id="283" r:id="rId6"/>
    <p:sldId id="445" r:id="rId7"/>
    <p:sldId id="288" r:id="rId8"/>
    <p:sldId id="289" r:id="rId9"/>
    <p:sldId id="878" r:id="rId10"/>
    <p:sldId id="879" r:id="rId11"/>
    <p:sldId id="868" r:id="rId12"/>
    <p:sldId id="308" r:id="rId13"/>
    <p:sldId id="367" r:id="rId14"/>
    <p:sldId id="279" r:id="rId15"/>
    <p:sldId id="309" r:id="rId16"/>
    <p:sldId id="280" r:id="rId17"/>
    <p:sldId id="295" r:id="rId18"/>
    <p:sldId id="483" r:id="rId19"/>
    <p:sldId id="299" r:id="rId20"/>
    <p:sldId id="563" r:id="rId21"/>
    <p:sldId id="334" r:id="rId22"/>
    <p:sldId id="881" r:id="rId23"/>
    <p:sldId id="866" r:id="rId24"/>
    <p:sldId id="362" r:id="rId25"/>
    <p:sldId id="855" r:id="rId26"/>
    <p:sldId id="793" r:id="rId27"/>
    <p:sldId id="796" r:id="rId28"/>
    <p:sldId id="860" r:id="rId29"/>
    <p:sldId id="785" r:id="rId30"/>
    <p:sldId id="786" r:id="rId31"/>
    <p:sldId id="794" r:id="rId32"/>
    <p:sldId id="530" r:id="rId33"/>
    <p:sldId id="863" r:id="rId34"/>
    <p:sldId id="789" r:id="rId35"/>
    <p:sldId id="670" r:id="rId36"/>
    <p:sldId id="874" r:id="rId37"/>
    <p:sldId id="870" r:id="rId38"/>
    <p:sldId id="873" r:id="rId39"/>
    <p:sldId id="875" r:id="rId40"/>
    <p:sldId id="871" r:id="rId41"/>
    <p:sldId id="606" r:id="rId42"/>
    <p:sldId id="368" r:id="rId43"/>
    <p:sldId id="877" r:id="rId44"/>
    <p:sldId id="258" r:id="rId45"/>
    <p:sldId id="259" r:id="rId46"/>
    <p:sldId id="880" r:id="rId47"/>
    <p:sldId id="725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0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E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AEC4E5-71B2-43BF-BCD9-A5E416A7A2CD}" v="1" dt="2025-04-22T19:37:52.6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4"/>
    <p:restoredTop sz="94607"/>
  </p:normalViewPr>
  <p:slideViewPr>
    <p:cSldViewPr snapToGrid="0">
      <p:cViewPr varScale="1">
        <p:scale>
          <a:sx n="46" d="100"/>
          <a:sy n="46" d="100"/>
        </p:scale>
        <p:origin x="1032" y="28"/>
      </p:cViewPr>
      <p:guideLst>
        <p:guide orient="horz" pos="60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el Empinado" userId="a42364f9-7234-48b0-b951-df287087d4b5" providerId="ADAL" clId="{C9AEC4E5-71B2-43BF-BCD9-A5E416A7A2CD}"/>
    <pc:docChg chg="addSld delSld modSld sldOrd">
      <pc:chgData name="Mariel Empinado" userId="a42364f9-7234-48b0-b951-df287087d4b5" providerId="ADAL" clId="{C9AEC4E5-71B2-43BF-BCD9-A5E416A7A2CD}" dt="2025-04-22T19:38:03.907" v="3" actId="47"/>
      <pc:docMkLst>
        <pc:docMk/>
      </pc:docMkLst>
      <pc:sldChg chg="del">
        <pc:chgData name="Mariel Empinado" userId="a42364f9-7234-48b0-b951-df287087d4b5" providerId="ADAL" clId="{C9AEC4E5-71B2-43BF-BCD9-A5E416A7A2CD}" dt="2025-04-22T19:38:03.907" v="3" actId="47"/>
        <pc:sldMkLst>
          <pc:docMk/>
          <pc:sldMk cId="2207734099" sldId="876"/>
        </pc:sldMkLst>
      </pc:sldChg>
      <pc:sldChg chg="add ord">
        <pc:chgData name="Mariel Empinado" userId="a42364f9-7234-48b0-b951-df287087d4b5" providerId="ADAL" clId="{C9AEC4E5-71B2-43BF-BCD9-A5E416A7A2CD}" dt="2025-04-22T19:37:55.163" v="2"/>
        <pc:sldMkLst>
          <pc:docMk/>
          <pc:sldMk cId="0" sldId="88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tx2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Symptoms</c:v>
                </c:pt>
                <c:pt idx="1">
                  <c:v>Changing emotions </c:v>
                </c:pt>
                <c:pt idx="2">
                  <c:v>Change of life, life stage</c:v>
                </c:pt>
                <c:pt idx="3">
                  <c:v>Hormonal changes </c:v>
                </c:pt>
                <c:pt idx="4">
                  <c:v>End of reproductive capacity</c:v>
                </c:pt>
                <c:pt idx="5">
                  <c:v>Cessation of menstrual periods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0.11</c:v>
                </c:pt>
                <c:pt idx="1">
                  <c:v>0.11</c:v>
                </c:pt>
                <c:pt idx="2">
                  <c:v>0.19</c:v>
                </c:pt>
                <c:pt idx="3">
                  <c:v>0.2</c:v>
                </c:pt>
                <c:pt idx="4">
                  <c:v>0.37</c:v>
                </c:pt>
                <c:pt idx="5">
                  <c:v>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51-5D40-8788-DDC3BBBB7B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axId val="883528960"/>
        <c:axId val="984909664"/>
      </c:barChart>
      <c:catAx>
        <c:axId val="8835289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4909664"/>
        <c:crosses val="autoZero"/>
        <c:auto val="1"/>
        <c:lblAlgn val="ctr"/>
        <c:lblOffset val="100"/>
        <c:noMultiLvlLbl val="0"/>
      </c:catAx>
      <c:valAx>
        <c:axId val="984909664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3528960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tx2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Neutral	</c:v>
                </c:pt>
                <c:pt idx="1">
                  <c:v>Mixed</c:v>
                </c:pt>
                <c:pt idx="2">
                  <c:v>Positive</c:v>
                </c:pt>
                <c:pt idx="3">
                  <c:v>Negative</c:v>
                </c:pt>
                <c:pt idx="4">
                  <c:v>Nothing, none</c:v>
                </c:pt>
                <c:pt idx="5">
                  <c:v>Uncertain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2.1999999999999999E-2</c:v>
                </c:pt>
                <c:pt idx="1">
                  <c:v>0.13</c:v>
                </c:pt>
                <c:pt idx="2">
                  <c:v>0.17299999999999999</c:v>
                </c:pt>
                <c:pt idx="3">
                  <c:v>0.21199999999999999</c:v>
                </c:pt>
                <c:pt idx="4">
                  <c:v>0.221</c:v>
                </c:pt>
                <c:pt idx="5">
                  <c:v>0.24199999999999999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51-5D40-8788-DDC3BBBB7B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axId val="883528960"/>
        <c:axId val="984909664"/>
      </c:barChart>
      <c:catAx>
        <c:axId val="8835289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4909664"/>
        <c:crosses val="autoZero"/>
        <c:auto val="1"/>
        <c:lblAlgn val="ctr"/>
        <c:lblOffset val="100"/>
        <c:noMultiLvlLbl val="0"/>
      </c:catAx>
      <c:valAx>
        <c:axId val="984909664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3528960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93FA4-4A70-A548-AD7A-7ECB9F42118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4D4ED-67EB-9749-91FE-2E662E472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3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4ef3894a0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4ef3894a0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34ef3894a0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A8718F1-BAE6-2D11-8B48-CACE48D152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2E04BDF-95AC-7844-9D06-201715460DFA}" type="slidenum">
              <a:rPr lang="en-US" altLang="en-US" sz="1200"/>
              <a:pPr eaLnBrk="1" hangingPunct="1"/>
              <a:t>13</a:t>
            </a:fld>
            <a:endParaRPr lang="en-US" altLang="en-US" sz="1200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CD10C2BE-0403-1071-8EF3-7F7146F909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648C478C-5A80-6DCC-E2F5-68C6F0924E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74" tIns="44444" rIns="90474" bIns="44444"/>
          <a:lstStyle/>
          <a:p>
            <a:pPr eaLnBrk="1" hangingPunct="1">
              <a:defRPr/>
            </a:pPr>
            <a:r>
              <a:rPr lang="en-US" sz="1800"/>
              <a:t>This presentation is part of a larger ongoing longitudinal project.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1E3C149-3F24-EB28-182C-B1A52095A4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CE4495B-9D0D-944F-BE70-D0B77737F983}" type="slidenum">
              <a:rPr lang="en-US" altLang="en-US" sz="1200"/>
              <a:pPr eaLnBrk="1" hangingPunct="1"/>
              <a:t>14</a:t>
            </a:fld>
            <a:endParaRPr lang="en-US" altLang="en-US" sz="1200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9102AFDB-0EE8-C2BD-EF76-A70CFA114D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D4E82E7C-BCB8-B20D-B284-459EE5B2ED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74" tIns="44444" rIns="90474" bIns="44444"/>
          <a:lstStyle/>
          <a:p>
            <a:pPr eaLnBrk="1" hangingPunct="1">
              <a:defRPr/>
            </a:pPr>
            <a:r>
              <a:rPr lang="en-US" sz="1800"/>
              <a:t>This presentation is part of a larger ongoing longitudinal project.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9CD82BE-C379-08AF-C132-AF2353E98D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E75DC73-F9EC-9546-925A-D4EBC1ADE19E}" type="slidenum">
              <a:rPr lang="en-US" altLang="en-US" sz="1200"/>
              <a:pPr eaLnBrk="1" hangingPunct="1"/>
              <a:t>15</a:t>
            </a:fld>
            <a:endParaRPr lang="en-US" altLang="en-US" sz="1200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48328A5C-F836-18D2-E3C2-E67FCE308D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D31DFA54-F204-01BD-0052-0F7AA3F069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74" tIns="44444" rIns="90474" bIns="44444"/>
          <a:lstStyle/>
          <a:p>
            <a:pPr eaLnBrk="1" hangingPunct="1">
              <a:defRPr/>
            </a:pPr>
            <a:r>
              <a:rPr lang="en-US" sz="1800"/>
              <a:t>This presentation is part of a larger ongoing longitudinal project.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560DD55-C84B-F6C6-CF84-5329C85B11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A743BB5-EC80-5144-B275-337FC3B34951}" type="slidenum">
              <a:rPr lang="en-US" altLang="en-US" sz="1200"/>
              <a:pPr eaLnBrk="1" hangingPunct="1"/>
              <a:t>16</a:t>
            </a:fld>
            <a:endParaRPr lang="en-US" altLang="en-US" sz="1200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404A57C2-2477-CAA1-52BD-343065359F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92388891-7F6F-B792-5C62-268213EA66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>
            <a:extLst>
              <a:ext uri="{FF2B5EF4-FFF2-40B4-BE49-F238E27FC236}">
                <a16:creationId xmlns:a16="http://schemas.microsoft.com/office/drawing/2014/main" id="{DC158C20-6E46-950E-8AB6-58F0172C29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A61A17-7A46-8B48-9B89-DCFEDB209CCA}" type="slidenum">
              <a:rPr lang="en-US" altLang="en-US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23F60CE1-0D23-8753-9C5A-A63E333D04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C71FBA9C-0726-9B0E-F72B-205C727786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DD8341B-AFF7-6C12-318C-5C70DB36C0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7A46CE9-1BA6-8D45-ABAB-13407670BA3B}" type="slidenum">
              <a:rPr lang="en-US" altLang="en-US" sz="1200"/>
              <a:pPr eaLnBrk="1" hangingPunct="1"/>
              <a:t>18</a:t>
            </a:fld>
            <a:endParaRPr lang="en-US" altLang="en-US" sz="1200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54EF0B71-16AC-A3D7-37D2-A26CC94C6A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84F9D7B4-37FC-B94D-B6E0-6462160DEA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>
            <a:extLst>
              <a:ext uri="{FF2B5EF4-FFF2-40B4-BE49-F238E27FC236}">
                <a16:creationId xmlns:a16="http://schemas.microsoft.com/office/drawing/2014/main" id="{555F11E5-48A8-1A35-D32C-3976C36FA3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4" name="Notes Placeholder 2">
            <a:extLst>
              <a:ext uri="{FF2B5EF4-FFF2-40B4-BE49-F238E27FC236}">
                <a16:creationId xmlns:a16="http://schemas.microsoft.com/office/drawing/2014/main" id="{8FF8DC93-EC76-627A-90D0-34229C33F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9395" name="Slide Number Placeholder 3">
            <a:extLst>
              <a:ext uri="{FF2B5EF4-FFF2-40B4-BE49-F238E27FC236}">
                <a16:creationId xmlns:a16="http://schemas.microsoft.com/office/drawing/2014/main" id="{B2363FA0-FF20-F6D8-55D1-6FE24506E2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18C9AE8-E45D-D046-96B9-F4BB65AD300E}" type="slidenum">
              <a:rPr lang="en-US" altLang="en-US" sz="1200"/>
              <a:pPr eaLnBrk="1" hangingPunct="1"/>
              <a:t>19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FB1C1FA-4D88-B7D4-88F7-C761DEA423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D23ACD8-3B26-104C-801B-38311139970A}" type="slidenum">
              <a:rPr lang="en-US" altLang="en-US" sz="1200"/>
              <a:pPr eaLnBrk="1" hangingPunct="1"/>
              <a:t>20</a:t>
            </a:fld>
            <a:endParaRPr lang="en-US" altLang="en-US" sz="1200"/>
          </a:p>
        </p:txBody>
      </p:sp>
      <p:sp>
        <p:nvSpPr>
          <p:cNvPr id="167938" name="Rectangle 2">
            <a:extLst>
              <a:ext uri="{FF2B5EF4-FFF2-40B4-BE49-F238E27FC236}">
                <a16:creationId xmlns:a16="http://schemas.microsoft.com/office/drawing/2014/main" id="{2D615904-6D41-C439-BE22-9A6B331A6E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5E72F415-80B7-E002-54B1-5EBA6023D8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A54A30-2D50-D6EC-804D-12302CA9D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E8FA730A-5BBA-61DB-1A49-6F3404FFB6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6C05CE44-603F-2846-E104-EF6253CDACD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185863" y="4787900"/>
            <a:ext cx="5407025" cy="3827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80421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08DA1F0B-7D77-2D43-43F4-68475C7BDF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B8552D41-7CBA-7EF7-FB30-5A9CFA43382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185863" y="4787900"/>
            <a:ext cx="5407025" cy="3827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5A36156-CB48-401C-86D5-FAD7CB0509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312629D-BD62-5D4C-9EC9-53FAD1943758}" type="slidenum">
              <a:rPr lang="en-US" altLang="en-US" sz="1200"/>
              <a:pPr eaLnBrk="1" hangingPunct="1"/>
              <a:t>4</a:t>
            </a:fld>
            <a:endParaRPr lang="en-US" altLang="en-US" sz="1200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459C340F-FA1B-C77B-D026-B4CB2DCB8D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7188FDA2-D31E-56C0-258D-B3DCF861D7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>
            <a:extLst>
              <a:ext uri="{FF2B5EF4-FFF2-40B4-BE49-F238E27FC236}">
                <a16:creationId xmlns:a16="http://schemas.microsoft.com/office/drawing/2014/main" id="{5B6673C5-823E-CF7E-FF5E-3C37F42E9C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A357C6-D07F-B941-BFC8-D8E357D04896}" type="slidenum">
              <a:rPr lang="en-US" altLang="en-US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4A743187-9B92-F6BA-EC9A-9958D2C0EE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5FC80251-C2CC-E0A2-FD65-C7858F06DA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Slide Image Placeholder 1">
            <a:extLst>
              <a:ext uri="{FF2B5EF4-FFF2-40B4-BE49-F238E27FC236}">
                <a16:creationId xmlns:a16="http://schemas.microsoft.com/office/drawing/2014/main" id="{EA29B94A-C953-F48D-C473-085EB22713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8" name="Notes Placeholder 2">
            <a:extLst>
              <a:ext uri="{FF2B5EF4-FFF2-40B4-BE49-F238E27FC236}">
                <a16:creationId xmlns:a16="http://schemas.microsoft.com/office/drawing/2014/main" id="{88258099-18D0-924F-5EC5-3485500B9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42339" name="Slide Number Placeholder 3">
            <a:extLst>
              <a:ext uri="{FF2B5EF4-FFF2-40B4-BE49-F238E27FC236}">
                <a16:creationId xmlns:a16="http://schemas.microsoft.com/office/drawing/2014/main" id="{6591EDE9-36C8-2E0B-FEC7-1A1CE1EBD9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C4B9FB-874F-914F-A3D3-0B9CA06C9EB5}" type="slidenum">
              <a:rPr lang="en-US" altLang="en-US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>
            <a:extLst>
              <a:ext uri="{FF2B5EF4-FFF2-40B4-BE49-F238E27FC236}">
                <a16:creationId xmlns:a16="http://schemas.microsoft.com/office/drawing/2014/main" id="{8B1A9514-6395-37AB-48F3-F660BA2B70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4" name="Notes Placeholder 2">
            <a:extLst>
              <a:ext uri="{FF2B5EF4-FFF2-40B4-BE49-F238E27FC236}">
                <a16:creationId xmlns:a16="http://schemas.microsoft.com/office/drawing/2014/main" id="{7FABD257-4789-78F2-1AEB-606125D0A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46435" name="Slide Number Placeholder 3">
            <a:extLst>
              <a:ext uri="{FF2B5EF4-FFF2-40B4-BE49-F238E27FC236}">
                <a16:creationId xmlns:a16="http://schemas.microsoft.com/office/drawing/2014/main" id="{9146CB7A-3CE1-6650-6CF3-08527250B0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922532B-9A7F-9745-92EE-D2C732F976D1}" type="slidenum">
              <a:rPr lang="en-US" altLang="en-US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>
            <a:extLst>
              <a:ext uri="{FF2B5EF4-FFF2-40B4-BE49-F238E27FC236}">
                <a16:creationId xmlns:a16="http://schemas.microsoft.com/office/drawing/2014/main" id="{7742740F-9A72-CB63-C07B-33E4A41F37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8" name="Notes Placeholder 2">
            <a:extLst>
              <a:ext uri="{FF2B5EF4-FFF2-40B4-BE49-F238E27FC236}">
                <a16:creationId xmlns:a16="http://schemas.microsoft.com/office/drawing/2014/main" id="{46CBFF05-4187-E608-65B8-D037C5901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26979" name="Slide Number Placeholder 3">
            <a:extLst>
              <a:ext uri="{FF2B5EF4-FFF2-40B4-BE49-F238E27FC236}">
                <a16:creationId xmlns:a16="http://schemas.microsoft.com/office/drawing/2014/main" id="{8DD6D33F-B262-EBDF-31F4-5E5B5BFEF1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907FBF9-00B3-0C4D-8454-1416C12629E6}" type="slidenum">
              <a:rPr lang="en-US" altLang="en-US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7832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>
            <a:extLst>
              <a:ext uri="{FF2B5EF4-FFF2-40B4-BE49-F238E27FC236}">
                <a16:creationId xmlns:a16="http://schemas.microsoft.com/office/drawing/2014/main" id="{C630C6C8-2A40-6EBF-DB8C-FE37FEA969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6" name="Notes Placeholder 2">
            <a:extLst>
              <a:ext uri="{FF2B5EF4-FFF2-40B4-BE49-F238E27FC236}">
                <a16:creationId xmlns:a16="http://schemas.microsoft.com/office/drawing/2014/main" id="{613351DB-8D5A-7F59-5504-2CAE1CCED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29027" name="Slide Number Placeholder 3">
            <a:extLst>
              <a:ext uri="{FF2B5EF4-FFF2-40B4-BE49-F238E27FC236}">
                <a16:creationId xmlns:a16="http://schemas.microsoft.com/office/drawing/2014/main" id="{B691F74F-BE22-BC73-2210-433833E9B8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FCD4C3-4B81-D645-8D9F-F6E5A33686F2}" type="slidenum">
              <a:rPr lang="en-US" altLang="en-US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19972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Image Placeholder 1">
            <a:extLst>
              <a:ext uri="{FF2B5EF4-FFF2-40B4-BE49-F238E27FC236}">
                <a16:creationId xmlns:a16="http://schemas.microsoft.com/office/drawing/2014/main" id="{83CC471B-4FBE-1A64-FCEA-6C2238BCEC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6" name="Notes Placeholder 2">
            <a:extLst>
              <a:ext uri="{FF2B5EF4-FFF2-40B4-BE49-F238E27FC236}">
                <a16:creationId xmlns:a16="http://schemas.microsoft.com/office/drawing/2014/main" id="{2A570163-0CD9-752C-A674-BC210BD3B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44387" name="Slide Number Placeholder 3">
            <a:extLst>
              <a:ext uri="{FF2B5EF4-FFF2-40B4-BE49-F238E27FC236}">
                <a16:creationId xmlns:a16="http://schemas.microsoft.com/office/drawing/2014/main" id="{0D670EEE-BC5C-6E8F-14DF-973B4D178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FC31FE-248D-9B48-9C75-A8C2B1D0345F}" type="slidenum">
              <a:rPr lang="en-US" altLang="en-US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Slide Image Placeholder 1">
            <a:extLst>
              <a:ext uri="{FF2B5EF4-FFF2-40B4-BE49-F238E27FC236}">
                <a16:creationId xmlns:a16="http://schemas.microsoft.com/office/drawing/2014/main" id="{D011727E-275A-6813-87E6-F304ECC1A1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0" name="Notes Placeholder 2">
            <a:extLst>
              <a:ext uri="{FF2B5EF4-FFF2-40B4-BE49-F238E27FC236}">
                <a16:creationId xmlns:a16="http://schemas.microsoft.com/office/drawing/2014/main" id="{580F1FB9-2DEA-BFB0-32AA-8C6A333A84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35171" name="Slide Number Placeholder 3">
            <a:extLst>
              <a:ext uri="{FF2B5EF4-FFF2-40B4-BE49-F238E27FC236}">
                <a16:creationId xmlns:a16="http://schemas.microsoft.com/office/drawing/2014/main" id="{392ED40A-6025-099D-D839-FCB2657542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695E6BA-D80D-BB4A-B62F-DD8351D2C7C2}" type="slidenum">
              <a:rPr lang="en-US" altLang="en-US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63F0A-42E4-7159-6E52-E0E04A68F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Slide Image Placeholder 1">
            <a:extLst>
              <a:ext uri="{FF2B5EF4-FFF2-40B4-BE49-F238E27FC236}">
                <a16:creationId xmlns:a16="http://schemas.microsoft.com/office/drawing/2014/main" id="{4F1B49DB-D5B4-6C85-D5DE-84D78F69BD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2" name="Notes Placeholder 2">
            <a:extLst>
              <a:ext uri="{FF2B5EF4-FFF2-40B4-BE49-F238E27FC236}">
                <a16:creationId xmlns:a16="http://schemas.microsoft.com/office/drawing/2014/main" id="{75AF13B2-DF87-1F62-5E09-0E1C6BA75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33123" name="Slide Number Placeholder 3">
            <a:extLst>
              <a:ext uri="{FF2B5EF4-FFF2-40B4-BE49-F238E27FC236}">
                <a16:creationId xmlns:a16="http://schemas.microsoft.com/office/drawing/2014/main" id="{B4F62A44-E7A2-B97B-1AB4-94C30D25C2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274102-7BC0-3549-8598-9098AD2FD2B1}" type="slidenum">
              <a:rPr lang="en-US" altLang="en-US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40075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Slide Image Placeholder 1">
            <a:extLst>
              <a:ext uri="{FF2B5EF4-FFF2-40B4-BE49-F238E27FC236}">
                <a16:creationId xmlns:a16="http://schemas.microsoft.com/office/drawing/2014/main" id="{0BFAC9CA-1686-5441-B37B-E16CD1EF84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4" name="Notes Placeholder 2">
            <a:extLst>
              <a:ext uri="{FF2B5EF4-FFF2-40B4-BE49-F238E27FC236}">
                <a16:creationId xmlns:a16="http://schemas.microsoft.com/office/drawing/2014/main" id="{94061032-BC6E-961E-0E54-8F61C8619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31075" name="Slide Number Placeholder 3">
            <a:extLst>
              <a:ext uri="{FF2B5EF4-FFF2-40B4-BE49-F238E27FC236}">
                <a16:creationId xmlns:a16="http://schemas.microsoft.com/office/drawing/2014/main" id="{8BC26201-511C-811D-4962-6082D5C083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158C973-7BAE-1D48-BE36-9161D6177575}" type="slidenum">
              <a:rPr lang="en-US" altLang="en-US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59733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Slide Image Placeholder 1">
            <a:extLst>
              <a:ext uri="{FF2B5EF4-FFF2-40B4-BE49-F238E27FC236}">
                <a16:creationId xmlns:a16="http://schemas.microsoft.com/office/drawing/2014/main" id="{9C0B912D-EB07-140B-BB69-25C12B0BBD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4" name="Notes Placeholder 2">
            <a:extLst>
              <a:ext uri="{FF2B5EF4-FFF2-40B4-BE49-F238E27FC236}">
                <a16:creationId xmlns:a16="http://schemas.microsoft.com/office/drawing/2014/main" id="{B805867C-739E-63A0-3D35-828CF680C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51555" name="Slide Number Placeholder 3">
            <a:extLst>
              <a:ext uri="{FF2B5EF4-FFF2-40B4-BE49-F238E27FC236}">
                <a16:creationId xmlns:a16="http://schemas.microsoft.com/office/drawing/2014/main" id="{D5D0D3FB-FA5C-585F-195F-CCE923A0CE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A86B25D-28D2-8E49-B0DD-85BA965419C4}" type="slidenum">
              <a:rPr lang="en-US" altLang="en-US"/>
              <a:pPr>
                <a:spcBef>
                  <a:spcPct val="0"/>
                </a:spcBef>
              </a:pPr>
              <a:t>40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9288819-52D4-544D-940C-93D6C22F0F46}" type="slidenum">
              <a:rPr lang="en-US" sz="1200"/>
              <a:pPr eaLnBrk="1" hangingPunct="1"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6401714-4AA1-2CD0-E57E-2007BA0B29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23AA7DD-DE8B-A645-A787-06F4B527C443}" type="slidenum">
              <a:rPr lang="en-US" altLang="en-US" sz="1200"/>
              <a:pPr eaLnBrk="1" hangingPunct="1"/>
              <a:t>6</a:t>
            </a:fld>
            <a:endParaRPr lang="en-US" altLang="en-US" sz="1200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2C0EA21F-F79D-E88D-F258-3EA938277F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5AD2DC9B-4917-8827-AF20-1D3612835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B48A297-2987-0BC2-A00C-20D7788171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3CC2791-8813-CA44-9E20-67F0DFEFB625}" type="slidenum">
              <a:rPr lang="en-US" altLang="en-US" sz="1200"/>
              <a:pPr eaLnBrk="1" hangingPunct="1"/>
              <a:t>7</a:t>
            </a:fld>
            <a:endParaRPr lang="en-US" altLang="en-US" sz="1200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E8E726EC-36F4-0921-EBD3-297DF249F0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8BD9ECFF-53D2-0F7B-E0A9-0F7BFD6609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8F9CE-5D14-C805-53D0-B5F7ABF1D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54599F6-01B5-7805-679C-E8327A2149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60B65D2-27D6-BA40-BA91-DF29790FA321}" type="slidenum">
              <a:rPr lang="en-US" altLang="en-US" sz="1200"/>
              <a:pPr eaLnBrk="1" hangingPunct="1"/>
              <a:t>8</a:t>
            </a:fld>
            <a:endParaRPr lang="en-US" altLang="en-US" sz="1200"/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E0B78CFE-F61A-2727-725B-5A338D666B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E73193B5-609B-E749-E0E2-18CA37EC47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547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B7748-C1E0-7F6C-F6CC-A2D8A5EDD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D4560C5-59C0-0C6B-655A-3731A0F8CA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60B65D2-27D6-BA40-BA91-DF29790FA321}" type="slidenum">
              <a:rPr lang="en-US" altLang="en-US" sz="1200"/>
              <a:pPr eaLnBrk="1" hangingPunct="1"/>
              <a:t>9</a:t>
            </a:fld>
            <a:endParaRPr lang="en-US" altLang="en-US" sz="1200"/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FDBAAF34-0BA3-1984-70E0-3E6A5CF801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D136E033-8859-09DC-7715-A613734F23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41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46118B8-3517-1D13-645D-7632BAAE00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94ED2EB-CF1B-804C-BF1A-9C32F42345EC}" type="slidenum">
              <a:rPr lang="en-US" altLang="en-US" sz="1200"/>
              <a:pPr eaLnBrk="1" hangingPunct="1"/>
              <a:t>11</a:t>
            </a:fld>
            <a:endParaRPr lang="en-US" altLang="en-US" sz="1200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A28F873E-A9A1-DE97-F89A-8DBDCB14E0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0FC5040A-5B94-24BD-FE43-452CD386BD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BC652-F28E-BC9C-1E8B-DC0358774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0D3652A-96B4-1650-83C7-8211599ED1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0E49D1B-AB40-4740-A767-A6CA0C06A1C0}" type="slidenum">
              <a:rPr lang="en-US" altLang="en-US" sz="1200"/>
              <a:pPr eaLnBrk="1" hangingPunct="1"/>
              <a:t>12</a:t>
            </a:fld>
            <a:endParaRPr lang="en-US" altLang="en-US" sz="1200"/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8E79D031-BEC3-3875-D9DF-EB8FB73FBC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87B6E863-560D-0CF0-AF2E-2156D1881B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85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AA90F-8D95-CA48-AF89-5FB2894E3FF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874E-59F2-D844-BAF9-3656EE9B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22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AA90F-8D95-CA48-AF89-5FB2894E3FF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874E-59F2-D844-BAF9-3656EE9B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67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AA90F-8D95-CA48-AF89-5FB2894E3FF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874E-59F2-D844-BAF9-3656EE9B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93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D340963-CF47-BDBE-CD3C-D2330DDD19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96EB04-2E86-CC53-DDFA-8B63571EA4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4E1E55-DA6C-5DC9-C040-9A3C7A844D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934A11-D43E-914F-9EF5-9251030C7C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6836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852E90-CAF3-3360-6BB8-1D208C9461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78EBAF-6C4D-03BE-1367-7E1C119524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669BEE-E9AE-131B-195B-57611A62C5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E72074-F301-2549-B9EA-82515F4BF4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6955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6982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0"/>
          <p:cNvSpPr/>
          <p:nvPr/>
        </p:nvSpPr>
        <p:spPr>
          <a:xfrm>
            <a:off x="217170" y="320675"/>
            <a:ext cx="11647170" cy="1325563"/>
          </a:xfrm>
          <a:prstGeom prst="roundRect">
            <a:avLst>
              <a:gd name="adj" fmla="val 16667"/>
            </a:avLst>
          </a:prstGeom>
          <a:solidFill>
            <a:srgbClr val="DCEAF7"/>
          </a:solidFill>
          <a:ln w="19050" cap="flat" cmpd="sng">
            <a:solidFill>
              <a:srgbClr val="0A2D0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5549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9132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3253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8561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5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0241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B77116F-08EC-8012-870B-AFF279277167}"/>
              </a:ext>
            </a:extLst>
          </p:cNvPr>
          <p:cNvSpPr/>
          <p:nvPr userDrawn="1"/>
        </p:nvSpPr>
        <p:spPr>
          <a:xfrm>
            <a:off x="217170" y="320675"/>
            <a:ext cx="11647170" cy="1325563"/>
          </a:xfrm>
          <a:prstGeom prst="roundRect">
            <a:avLst/>
          </a:prstGeom>
          <a:solidFill>
            <a:srgbClr val="DCEA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AA90F-8D95-CA48-AF89-5FB2894E3FF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874E-59F2-D844-BAF9-3656EE9B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3051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5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5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5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99594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5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76696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5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58320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5836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8406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able" type="tbl">
  <p:cSld name="Title and Table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18951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hart" type="chart">
  <p:cSld name="Title and Char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61"/>
          <p:cNvSpPr>
            <a:spLocks noGrp="1"/>
          </p:cNvSpPr>
          <p:nvPr>
            <p:ph type="chart" idx="2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8807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AA90F-8D95-CA48-AF89-5FB2894E3FF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874E-59F2-D844-BAF9-3656EE9B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49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AA90F-8D95-CA48-AF89-5FB2894E3FF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874E-59F2-D844-BAF9-3656EE9B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11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AA90F-8D95-CA48-AF89-5FB2894E3FF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874E-59F2-D844-BAF9-3656EE9B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1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AA90F-8D95-CA48-AF89-5FB2894E3FF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874E-59F2-D844-BAF9-3656EE9B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60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AA90F-8D95-CA48-AF89-5FB2894E3FF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874E-59F2-D844-BAF9-3656EE9B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58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AA90F-8D95-CA48-AF89-5FB2894E3FF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874E-59F2-D844-BAF9-3656EE9B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684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AA90F-8D95-CA48-AF89-5FB2894E3FF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874E-59F2-D844-BAF9-3656EE9B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01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CAA90F-8D95-CA48-AF89-5FB2894E3FF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CB874E-59F2-D844-BAF9-3656EE9B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86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23232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4ef3894a0a_0_0"/>
          <p:cNvSpPr txBox="1">
            <a:spLocks noGrp="1"/>
          </p:cNvSpPr>
          <p:nvPr>
            <p:ph type="ctrTitle"/>
          </p:nvPr>
        </p:nvSpPr>
        <p:spPr>
          <a:xfrm>
            <a:off x="1095750" y="693700"/>
            <a:ext cx="10000500" cy="1728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Three Articles from the Society for Women's Health Research</a:t>
            </a:r>
            <a:endParaRPr/>
          </a:p>
        </p:txBody>
      </p:sp>
      <p:pic>
        <p:nvPicPr>
          <p:cNvPr id="102" name="Google Shape;102;g34ef3894a0a_0_0" title="EMPACT Menopause Study page 1-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825" y="2847913"/>
            <a:ext cx="2632462" cy="340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34ef3894a0a_0_0" title="Menopause Workplace Resource Guide for Managers page 1-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9774" y="2847913"/>
            <a:ext cx="2632462" cy="340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34ef3894a0a_0_0" title="Menopause Workplace Resource Guide for Women page 1-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38723" y="2847913"/>
            <a:ext cx="2632462" cy="3405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189C7-51C4-E416-8EEA-EBDB0B7A5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Women’s Questions for Researchers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E6DFA-1447-B185-C232-045107802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3200" dirty="0"/>
              <a:t>When will this (menopause) be done?  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3200" dirty="0"/>
              <a:t>How long will it take?  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3200" dirty="0"/>
              <a:t>What can I expect?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3200" dirty="0"/>
              <a:t>What’s happening to my hormones?  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3200" dirty="0"/>
              <a:t>How do changes in my hormones influence my symptoms?  My health?  </a:t>
            </a:r>
          </a:p>
        </p:txBody>
      </p:sp>
    </p:spTree>
    <p:extLst>
      <p:ext uri="{BB962C8B-B14F-4D97-AF65-F5344CB8AC3E}">
        <p14:creationId xmlns:p14="http://schemas.microsoft.com/office/powerpoint/2010/main" val="1425370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0DB91227-FD02-4541-4644-3C5E293930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/>
              <a:t>Seattle Midlife Women</a:t>
            </a:r>
            <a:r>
              <a:rPr lang="ja-JP" altLang="en-US" sz="4000"/>
              <a:t>’</a:t>
            </a:r>
            <a:r>
              <a:rPr lang="en-US" altLang="ja-JP" sz="4000" dirty="0"/>
              <a:t>s Health Study:  Phase 2</a:t>
            </a:r>
            <a:endParaRPr lang="en-US" altLang="en-US" sz="4000" dirty="0"/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14898D0C-E1D3-3743-E76D-AF7D1F2114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  <a:spcBef>
                <a:spcPts val="1600"/>
              </a:spcBef>
              <a:defRPr/>
            </a:pPr>
            <a:r>
              <a:rPr lang="en-US" b="1" dirty="0"/>
              <a:t>Aims</a:t>
            </a:r>
            <a:r>
              <a:rPr lang="en-US" dirty="0"/>
              <a:t>:  Characterize the biological (hormonal) and psychosocial dimensions of the menopausal transition</a:t>
            </a:r>
          </a:p>
          <a:p>
            <a:pPr>
              <a:lnSpc>
                <a:spcPct val="100000"/>
              </a:lnSpc>
              <a:spcBef>
                <a:spcPts val="1600"/>
              </a:spcBef>
              <a:defRPr/>
            </a:pPr>
            <a:r>
              <a:rPr lang="en-US" dirty="0"/>
              <a:t>Included developing a </a:t>
            </a:r>
            <a:r>
              <a:rPr lang="en-US" b="1" dirty="0"/>
              <a:t>staging system for reproductive aging </a:t>
            </a:r>
            <a:r>
              <a:rPr lang="en-US" dirty="0"/>
              <a:t>spanning the menopausal transition and tracking the natural history of the transition</a:t>
            </a:r>
          </a:p>
          <a:p>
            <a:pPr eaLnBrk="1" hangingPunct="1">
              <a:lnSpc>
                <a:spcPct val="100000"/>
              </a:lnSpc>
              <a:spcBef>
                <a:spcPts val="1600"/>
              </a:spcBef>
              <a:defRPr/>
            </a:pPr>
            <a:r>
              <a:rPr lang="en-US" b="1" dirty="0"/>
              <a:t>Methods</a:t>
            </a:r>
            <a:r>
              <a:rPr lang="en-US" dirty="0"/>
              <a:t>:  first am urine samples obtained monthly and assayed for estrone glucuronide, FSH, cortisol, catecholamines; continued calendars and other measures from Phase 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35F7C-888D-421F-D342-C559AB155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7231953D-53BD-693F-5711-B9BFC3A129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199" y="365125"/>
            <a:ext cx="11034713" cy="1325563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dirty="0"/>
              <a:t>Motivations for Developing a Staging System for Reproductive Aging for the Seattle Midlife Women</a:t>
            </a:r>
            <a:r>
              <a:rPr lang="ja-JP" altLang="en-US" sz="3200"/>
              <a:t>’</a:t>
            </a:r>
            <a:r>
              <a:rPr lang="en-US" altLang="ja-JP" sz="3200" dirty="0"/>
              <a:t>s Health Study</a:t>
            </a:r>
            <a:endParaRPr lang="en-US" altLang="en-US" sz="3200" dirty="0"/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1E02F75E-9B9B-9D4E-4FD1-4D6688EA1A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Researchers and clinicians would benefit from a standardized system that would allow them to compare women and compare data across studies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Women would benefit from a staging system by understanding the timing and duration of the transition to menopause, the consequences for their fertility, and whether their bleeding patterns were normative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A staging system could help clinicians and women time decisions about assessment and prevention, e.g. osteoporosis screening or fertility control</a:t>
            </a:r>
          </a:p>
        </p:txBody>
      </p:sp>
    </p:spTree>
    <p:extLst>
      <p:ext uri="{BB962C8B-B14F-4D97-AF65-F5344CB8AC3E}">
        <p14:creationId xmlns:p14="http://schemas.microsoft.com/office/powerpoint/2010/main" val="3332121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D29BC320-81AD-BA12-F0A7-3F1A887DD5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 anchor="b">
            <a:normAutofit/>
          </a:bodyPr>
          <a:lstStyle/>
          <a:p>
            <a:pPr eaLnBrk="1" hangingPunct="1">
              <a:defRPr/>
            </a:pPr>
            <a:r>
              <a:rPr lang="en-US" sz="4000" dirty="0"/>
              <a:t>MENSTRUAL CYCLE CALENDAR</a:t>
            </a:r>
            <a:r>
              <a:rPr lang="en-US" dirty="0"/>
              <a:t> </a:t>
            </a:r>
            <a:br>
              <a:rPr lang="en-US" sz="3200" dirty="0"/>
            </a:br>
            <a:r>
              <a:rPr lang="en-US" sz="3200" dirty="0"/>
              <a:t>Late Reproductive (STRAW)</a:t>
            </a:r>
            <a:endParaRPr lang="en-US" dirty="0"/>
          </a:p>
        </p:txBody>
      </p:sp>
      <p:sp>
        <p:nvSpPr>
          <p:cNvPr id="50179" name="Text Box 3">
            <a:extLst>
              <a:ext uri="{FF2B5EF4-FFF2-40B4-BE49-F238E27FC236}">
                <a16:creationId xmlns:a16="http://schemas.microsoft.com/office/drawing/2014/main" id="{746D43A9-9CB5-1E44-A284-44A12C977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139" y="1905001"/>
            <a:ext cx="3997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2800">
              <a:latin typeface="Times New Roman" charset="0"/>
              <a:ea typeface="ＭＳ Ｐゴシック" charset="0"/>
              <a:cs typeface="Arial" charset="0"/>
            </a:endParaRPr>
          </a:p>
        </p:txBody>
      </p:sp>
      <p:pic>
        <p:nvPicPr>
          <p:cNvPr id="57347" name="Picture 4" descr="File0002">
            <a:extLst>
              <a:ext uri="{FF2B5EF4-FFF2-40B4-BE49-F238E27FC236}">
                <a16:creationId xmlns:a16="http://schemas.microsoft.com/office/drawing/2014/main" id="{4AE46869-49E4-10E7-41DD-54FD616D4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1" y="2057400"/>
            <a:ext cx="763746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76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4A785151-2BBB-10F6-3BCF-F1E43C8005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62790"/>
            <a:ext cx="10515600" cy="1325563"/>
          </a:xfrm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 anchor="b">
            <a:noAutofit/>
          </a:bodyPr>
          <a:lstStyle/>
          <a:p>
            <a:pPr eaLnBrk="1" hangingPunct="1">
              <a:defRPr/>
            </a:pPr>
            <a:r>
              <a:rPr lang="en-US" sz="4000" dirty="0"/>
              <a:t>MENSTRUAL CYCLE CALENDAR </a:t>
            </a:r>
            <a:br>
              <a:rPr lang="en-US" sz="2800" dirty="0"/>
            </a:br>
            <a:r>
              <a:rPr lang="en-US" sz="3200" dirty="0"/>
              <a:t>Early Transition (STRAW)</a:t>
            </a:r>
            <a:endParaRPr lang="en-US" sz="2800" dirty="0"/>
          </a:p>
        </p:txBody>
      </p:sp>
      <p:sp>
        <p:nvSpPr>
          <p:cNvPr id="115715" name="Text Box 3">
            <a:extLst>
              <a:ext uri="{FF2B5EF4-FFF2-40B4-BE49-F238E27FC236}">
                <a16:creationId xmlns:a16="http://schemas.microsoft.com/office/drawing/2014/main" id="{5DBC20B3-6152-C7A3-323A-AC1825A5B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139" y="1905001"/>
            <a:ext cx="3997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2800">
              <a:latin typeface="Times New Roman" charset="0"/>
              <a:ea typeface="ＭＳ Ｐゴシック" charset="0"/>
              <a:cs typeface="Arial" charset="0"/>
            </a:endParaRPr>
          </a:p>
        </p:txBody>
      </p:sp>
      <p:pic>
        <p:nvPicPr>
          <p:cNvPr id="59395" name="Picture 4" descr="File0003">
            <a:extLst>
              <a:ext uri="{FF2B5EF4-FFF2-40B4-BE49-F238E27FC236}">
                <a16:creationId xmlns:a16="http://schemas.microsoft.com/office/drawing/2014/main" id="{697E0C0D-C623-93F9-F482-2EFC0FFA0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631" y="2024063"/>
            <a:ext cx="767873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76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A3BD6438-CB56-1935-C88C-CAE460D60F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199" y="454743"/>
            <a:ext cx="10515600" cy="1325563"/>
          </a:xfrm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 anchor="t" anchorCtr="0">
            <a:normAutofit/>
          </a:bodyPr>
          <a:lstStyle/>
          <a:p>
            <a:pPr eaLnBrk="1" hangingPunct="1">
              <a:defRPr/>
            </a:pPr>
            <a:r>
              <a:rPr lang="en-US" sz="4000" dirty="0"/>
              <a:t>MENSTRUAL CYCLE CALENDAR</a:t>
            </a:r>
            <a:br>
              <a:rPr lang="en-US" sz="4000" dirty="0"/>
            </a:br>
            <a:r>
              <a:rPr lang="en-US" sz="3200" dirty="0"/>
              <a:t>Late Transition</a:t>
            </a:r>
            <a:endParaRPr lang="en-US" sz="4000" dirty="0"/>
          </a:p>
        </p:txBody>
      </p:sp>
      <p:sp>
        <p:nvSpPr>
          <p:cNvPr id="52227" name="Text Box 3">
            <a:extLst>
              <a:ext uri="{FF2B5EF4-FFF2-40B4-BE49-F238E27FC236}">
                <a16:creationId xmlns:a16="http://schemas.microsoft.com/office/drawing/2014/main" id="{C8340422-09B9-D67D-3A01-0974D5201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139" y="1905001"/>
            <a:ext cx="3997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2800">
              <a:latin typeface="Times New Roman" charset="0"/>
              <a:ea typeface="ＭＳ Ｐゴシック" charset="0"/>
              <a:cs typeface="Arial" charset="0"/>
            </a:endParaRPr>
          </a:p>
        </p:txBody>
      </p:sp>
      <p:pic>
        <p:nvPicPr>
          <p:cNvPr id="61443" name="Picture 4" descr="File0001">
            <a:extLst>
              <a:ext uri="{FF2B5EF4-FFF2-40B4-BE49-F238E27FC236}">
                <a16:creationId xmlns:a16="http://schemas.microsoft.com/office/drawing/2014/main" id="{8CDF2E16-638D-D99D-5ACF-9317D5597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7" y="2300287"/>
            <a:ext cx="80359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76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05581B5F-7133-1D20-2D93-6C4D59436F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/>
              <a:t>Reproductive Aging Stages (Mitchell, Woods, Mariella 2000; STRAW 2001)</a:t>
            </a:r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D31929BD-D18C-FFF7-6E16-B3B477DB700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95387" y="2141537"/>
            <a:ext cx="10515600" cy="4351338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1600"/>
              </a:spcBef>
            </a:pPr>
            <a:r>
              <a:rPr lang="en-US" altLang="en-US" b="1" dirty="0"/>
              <a:t>Late Reproductive Stage </a:t>
            </a:r>
            <a:r>
              <a:rPr lang="en-US" altLang="en-US" dirty="0"/>
              <a:t>– changes in flow or cycle length with regular cycles noted in annual health update and on calendars, may be 2 days shorter </a:t>
            </a:r>
          </a:p>
          <a:p>
            <a:pPr eaLnBrk="1" hangingPunct="1">
              <a:lnSpc>
                <a:spcPct val="100000"/>
              </a:lnSpc>
              <a:spcBef>
                <a:spcPts val="1600"/>
              </a:spcBef>
            </a:pPr>
            <a:r>
              <a:rPr lang="en-US" altLang="en-US" b="1" dirty="0"/>
              <a:t>Early Transition </a:t>
            </a:r>
            <a:r>
              <a:rPr lang="en-US" altLang="en-US" dirty="0"/>
              <a:t>– Cycles are irregular (differs by &gt;6 days from previous years in calendars)</a:t>
            </a:r>
          </a:p>
          <a:p>
            <a:pPr eaLnBrk="1" hangingPunct="1">
              <a:lnSpc>
                <a:spcPct val="100000"/>
              </a:lnSpc>
              <a:spcBef>
                <a:spcPts val="1600"/>
              </a:spcBef>
            </a:pPr>
            <a:r>
              <a:rPr lang="en-US" altLang="en-US" b="1" dirty="0"/>
              <a:t>Late Transition  </a:t>
            </a:r>
            <a:r>
              <a:rPr lang="en-US" altLang="en-US" dirty="0"/>
              <a:t>– Cycles are irregular with skipping of periods ( no menses for &gt; 60 days)</a:t>
            </a:r>
          </a:p>
          <a:p>
            <a:pPr eaLnBrk="1" hangingPunct="1">
              <a:lnSpc>
                <a:spcPct val="100000"/>
              </a:lnSpc>
              <a:spcBef>
                <a:spcPts val="1600"/>
              </a:spcBef>
            </a:pPr>
            <a:r>
              <a:rPr lang="en-US" altLang="en-US" b="1" dirty="0" err="1"/>
              <a:t>Postmenopause</a:t>
            </a:r>
            <a:r>
              <a:rPr lang="en-US" altLang="en-US" dirty="0"/>
              <a:t> – no menses for &gt; 1 year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4">
            <a:extLst>
              <a:ext uri="{FF2B5EF4-FFF2-40B4-BE49-F238E27FC236}">
                <a16:creationId xmlns:a16="http://schemas.microsoft.com/office/drawing/2014/main" id="{FCCD13EF-DDED-B3DF-1707-C4B992D9D7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600" dirty="0">
                <a:ea typeface="ＭＳ Ｐゴシック" panose="020B0600070205080204" pitchFamily="34" charset="-128"/>
              </a:rPr>
              <a:t>Age of Onset and Duration of Menopausal Transition Stages (Mitchell, Woods, and Mariella, 2000; 2015 update)</a:t>
            </a:r>
          </a:p>
        </p:txBody>
      </p:sp>
      <p:graphicFrame>
        <p:nvGraphicFramePr>
          <p:cNvPr id="431133" name="Group 29">
            <a:extLst>
              <a:ext uri="{FF2B5EF4-FFF2-40B4-BE49-F238E27FC236}">
                <a16:creationId xmlns:a16="http://schemas.microsoft.com/office/drawing/2014/main" id="{45F475C3-BDF7-F129-1E7D-13DBFA9D60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7690445"/>
              </p:ext>
            </p:extLst>
          </p:nvPr>
        </p:nvGraphicFramePr>
        <p:xfrm>
          <a:off x="838200" y="1825625"/>
          <a:ext cx="10515598" cy="4641530"/>
        </p:xfrm>
        <a:graphic>
          <a:graphicData uri="http://schemas.openxmlformats.org/drawingml/2006/table">
            <a:tbl>
              <a:tblPr/>
              <a:tblGrid>
                <a:gridCol w="2993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47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1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61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1411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Early Stage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STRAW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Late Stage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STRAW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Post menopause – </a:t>
                      </a:r>
                      <a:b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</a:b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 year no menses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43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Age of onset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years M, SD,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range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46.4,3.4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36.6-53.2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49.4,2.7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43.1-55.0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52.1, 2.9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43.7-58.3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30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Duration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years M, SD,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range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2.8,1.5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.2-6.5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2.5, 2.7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.4-7.0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B5D96FE2-8D17-02B5-3BF8-86F9C69895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1320" y="533400"/>
            <a:ext cx="11472862" cy="91916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000" dirty="0"/>
              <a:t>Proposed Staging System for the Menopausal Transition (</a:t>
            </a:r>
            <a:r>
              <a:rPr lang="en-US" sz="3600" dirty="0"/>
              <a:t>STRAW</a:t>
            </a:r>
            <a:r>
              <a:rPr lang="en-US" sz="4000" dirty="0"/>
              <a:t> Conference Soules et al 2001)</a:t>
            </a:r>
          </a:p>
        </p:txBody>
      </p:sp>
      <p:pic>
        <p:nvPicPr>
          <p:cNvPr id="93187" name="Picture 3">
            <a:extLst>
              <a:ext uri="{FF2B5EF4-FFF2-40B4-BE49-F238E27FC236}">
                <a16:creationId xmlns:a16="http://schemas.microsoft.com/office/drawing/2014/main" id="{2E7F1FC4-5DC7-9D19-5A2E-0A7161EBE5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1736149"/>
            <a:ext cx="7772400" cy="5105400"/>
          </a:xfrm>
        </p:spPr>
      </p:pic>
      <p:sp>
        <p:nvSpPr>
          <p:cNvPr id="93188" name="Text Box 4">
            <a:extLst>
              <a:ext uri="{FF2B5EF4-FFF2-40B4-BE49-F238E27FC236}">
                <a16:creationId xmlns:a16="http://schemas.microsoft.com/office/drawing/2014/main" id="{71BBFA7B-94FC-159B-A17F-DC8B8D363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477001"/>
            <a:ext cx="419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9A04821-D037-5DA8-DA52-D4937037F60F}"/>
              </a:ext>
            </a:extLst>
          </p:cNvPr>
          <p:cNvSpPr/>
          <p:nvPr/>
        </p:nvSpPr>
        <p:spPr>
          <a:xfrm>
            <a:off x="1457326" y="952500"/>
            <a:ext cx="9915525" cy="4743450"/>
          </a:xfrm>
          <a:prstGeom prst="roundRect">
            <a:avLst/>
          </a:prstGeom>
          <a:solidFill>
            <a:srgbClr val="DCEA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Women’</a:t>
            </a:r>
            <a:r>
              <a:rPr lang="en-US" altLang="ja-JP" sz="4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s Concerns:  </a:t>
            </a:r>
            <a:br>
              <a:rPr lang="en-US" altLang="ja-JP" sz="4000" dirty="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r>
              <a:rPr lang="en-US" altLang="ja-JP" sz="4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What’s Happening to My Hormones? </a:t>
            </a:r>
          </a:p>
          <a:p>
            <a:pPr algn="ctr"/>
            <a:endParaRPr lang="en-US" altLang="ja-JP" sz="40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ctr"/>
            <a:r>
              <a:rPr lang="en-US" altLang="ja-JP" sz="4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Changing Physiology during the Menopausal Transition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AC434-2A37-498D-1AF2-0E65D67A8F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Anticipating Menopause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3DB663-5108-0B1E-914E-A42611C0D7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Nancy Fugate Woods, BSN, MN, PhD, FAAN, FGSA</a:t>
            </a:r>
          </a:p>
          <a:p>
            <a:r>
              <a:rPr lang="en-US" sz="3200" dirty="0"/>
              <a:t>Professor Emerita</a:t>
            </a:r>
          </a:p>
          <a:p>
            <a:r>
              <a:rPr lang="en-US" sz="3200" dirty="0"/>
              <a:t>University of Washington School of Nursing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928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>
            <a:extLst>
              <a:ext uri="{FF2B5EF4-FFF2-40B4-BE49-F238E27FC236}">
                <a16:creationId xmlns:a16="http://schemas.microsoft.com/office/drawing/2014/main" id="{54810DAE-F206-814F-CC1A-F7F00983BA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/>
              <a:t>Urinary Estrone (E1G) and FSH Midlife Levels by Menopausal Transition Stages:  Seattle Women</a:t>
            </a:r>
            <a:r>
              <a:rPr lang="ja-JP" altLang="en-US" sz="3200"/>
              <a:t>’</a:t>
            </a:r>
            <a:r>
              <a:rPr lang="en-US" altLang="ja-JP" sz="3200" dirty="0"/>
              <a:t>s Health Study</a:t>
            </a:r>
            <a:endParaRPr lang="en-US" altLang="en-US" sz="3200" dirty="0"/>
          </a:p>
        </p:txBody>
      </p:sp>
      <p:graphicFrame>
        <p:nvGraphicFramePr>
          <p:cNvPr id="71682" name="Object 3">
            <a:extLst>
              <a:ext uri="{FF2B5EF4-FFF2-40B4-BE49-F238E27FC236}">
                <a16:creationId xmlns:a16="http://schemas.microsoft.com/office/drawing/2014/main" id="{A2FA758B-A797-8061-71C7-C1B8CE6C6016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5290883"/>
              </p:ext>
            </p:extLst>
          </p:nvPr>
        </p:nvGraphicFramePr>
        <p:xfrm>
          <a:off x="1982788" y="1600598"/>
          <a:ext cx="8226425" cy="4525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8242300" imgH="4533900" progId="MSGraph.Chart.8">
                  <p:embed followColorScheme="full"/>
                </p:oleObj>
              </mc:Choice>
              <mc:Fallback>
                <p:oleObj name="Chart" r:id="rId3" imgW="8242300" imgH="4533900" progId="MSGraph.Chart.8">
                  <p:embed followColorScheme="full"/>
                  <p:pic>
                    <p:nvPicPr>
                      <p:cNvPr id="71682" name="Object 3">
                        <a:extLst>
                          <a:ext uri="{FF2B5EF4-FFF2-40B4-BE49-F238E27FC236}">
                            <a16:creationId xmlns:a16="http://schemas.microsoft.com/office/drawing/2014/main" id="{A2FA758B-A797-8061-71C7-C1B8CE6C60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2788" y="1600598"/>
                        <a:ext cx="8226425" cy="45251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6916" name="Text Box 4">
            <a:extLst>
              <a:ext uri="{FF2B5EF4-FFF2-40B4-BE49-F238E27FC236}">
                <a16:creationId xmlns:a16="http://schemas.microsoft.com/office/drawing/2014/main" id="{7F53121B-4EEE-4B55-F761-A23270FEC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324601"/>
            <a:ext cx="6172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Di Julio et al, </a:t>
            </a:r>
            <a:r>
              <a:rPr lang="en-US" dirty="0" err="1">
                <a:latin typeface="Arial" charset="0"/>
                <a:ea typeface="ＭＳ Ｐゴシック" charset="0"/>
                <a:cs typeface="Arial" charset="0"/>
              </a:rPr>
              <a:t>Maturitas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 (2008)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90B43-6443-D7C5-5B94-B50EF5EA3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">
            <a:extLst>
              <a:ext uri="{FF2B5EF4-FFF2-40B4-BE49-F238E27FC236}">
                <a16:creationId xmlns:a16="http://schemas.microsoft.com/office/drawing/2014/main" id="{AFABF72C-1001-C884-FD4D-73BA25413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6678613"/>
            <a:ext cx="8783637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800">
                <a:solidFill>
                  <a:srgbClr val="3366FF"/>
                </a:solidFill>
                <a:latin typeface="Arial" panose="020B0604020202020204" pitchFamily="34" charset="0"/>
              </a:rPr>
              <a:t>Copyright ©2009 The Endocrine Society</a:t>
            </a:r>
          </a:p>
        </p:txBody>
      </p:sp>
      <p:sp>
        <p:nvSpPr>
          <p:cNvPr id="3076" name="Text Box 4">
            <a:extLst>
              <a:ext uri="{FF2B5EF4-FFF2-40B4-BE49-F238E27FC236}">
                <a16:creationId xmlns:a16="http://schemas.microsoft.com/office/drawing/2014/main" id="{457A435F-3384-1B8D-C8A1-1E66A6DFD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3507" y="6469645"/>
            <a:ext cx="4855441" cy="20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400" dirty="0" err="1">
                <a:solidFill>
                  <a:srgbClr val="000000"/>
                </a:solidFill>
                <a:latin typeface="+mn-lt"/>
              </a:rPr>
              <a:t>Broekmans</a:t>
            </a:r>
            <a:r>
              <a:rPr lang="en-GB" altLang="en-US" sz="1400" dirty="0">
                <a:solidFill>
                  <a:srgbClr val="000000"/>
                </a:solidFill>
                <a:latin typeface="+mn-lt"/>
              </a:rPr>
              <a:t>, F. J. et al. </a:t>
            </a:r>
            <a:r>
              <a:rPr lang="en-GB" altLang="en-US" sz="1400" dirty="0" err="1">
                <a:solidFill>
                  <a:srgbClr val="000000"/>
                </a:solidFill>
                <a:latin typeface="+mn-lt"/>
              </a:rPr>
              <a:t>Endocr</a:t>
            </a:r>
            <a:r>
              <a:rPr lang="en-GB" altLang="en-US" sz="1400" dirty="0">
                <a:solidFill>
                  <a:srgbClr val="000000"/>
                </a:solidFill>
                <a:latin typeface="+mn-lt"/>
              </a:rPr>
              <a:t> Rev 2009;30:465-493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D9EA31-7F87-2FA1-7588-E6EB4C514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388"/>
            <a:ext cx="10515600" cy="1156118"/>
          </a:xfrm>
        </p:spPr>
        <p:txBody>
          <a:bodyPr>
            <a:normAutofit/>
          </a:bodyPr>
          <a:lstStyle/>
          <a:p>
            <a:r>
              <a:rPr lang="en-GB" altLang="en-US" sz="3600" dirty="0"/>
              <a:t>Endocrine fluctuations and follicle growth in the menstrual cycle</a:t>
            </a:r>
            <a:endParaRPr lang="en-US" sz="36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C273E46-ED88-9AFE-01FF-9B0DB4C5D5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495" y="1825625"/>
            <a:ext cx="7543800" cy="4524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71142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9A8D906-F2F9-0A3D-6038-36BC2D021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842" y="228601"/>
            <a:ext cx="7543800" cy="6315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>
            <a:extLst>
              <a:ext uri="{FF2B5EF4-FFF2-40B4-BE49-F238E27FC236}">
                <a16:creationId xmlns:a16="http://schemas.microsoft.com/office/drawing/2014/main" id="{ACBE131D-B825-3F2F-C911-814016ABA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6678613"/>
            <a:ext cx="8783637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800">
                <a:solidFill>
                  <a:srgbClr val="3366FF"/>
                </a:solidFill>
                <a:latin typeface="Arial" panose="020B0604020202020204" pitchFamily="34" charset="0"/>
              </a:rPr>
              <a:t>Copyright ©2009 The Endocrine Society</a:t>
            </a:r>
          </a:p>
        </p:txBody>
      </p:sp>
      <p:sp>
        <p:nvSpPr>
          <p:cNvPr id="3076" name="Text Box 4">
            <a:extLst>
              <a:ext uri="{FF2B5EF4-FFF2-40B4-BE49-F238E27FC236}">
                <a16:creationId xmlns:a16="http://schemas.microsoft.com/office/drawing/2014/main" id="{25F171BC-FD5C-6983-8D98-65FC9550A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043" y="5973761"/>
            <a:ext cx="3140242" cy="35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Broekmans</a:t>
            </a:r>
            <a:r>
              <a:rPr lang="en-GB" alt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, F. J. et al. </a:t>
            </a:r>
            <a:r>
              <a:rPr lang="en-GB" altLang="en-US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Endocr</a:t>
            </a:r>
            <a:r>
              <a:rPr lang="en-GB" alt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Rev 2009;30:465-493</a:t>
            </a:r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id="{35EE735B-16F4-A3A9-C67E-CA085EE07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547" y="1380881"/>
            <a:ext cx="2671011" cy="71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1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Endocrine fluctuations and follicle growth in the menstrual cycle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>
            <a:extLst>
              <a:ext uri="{FF2B5EF4-FFF2-40B4-BE49-F238E27FC236}">
                <a16:creationId xmlns:a16="http://schemas.microsoft.com/office/drawing/2014/main" id="{8275A267-70C6-4F46-2B16-098854B472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ea typeface="ＭＳ Ｐゴシック" panose="020B0600070205080204" pitchFamily="34" charset="-128"/>
              </a:rPr>
              <a:t>Which symptoms do women report during the perimenopause?</a:t>
            </a:r>
          </a:p>
        </p:txBody>
      </p:sp>
      <p:sp>
        <p:nvSpPr>
          <p:cNvPr id="116738" name="Rectangle 3">
            <a:extLst>
              <a:ext uri="{FF2B5EF4-FFF2-40B4-BE49-F238E27FC236}">
                <a16:creationId xmlns:a16="http://schemas.microsoft.com/office/drawing/2014/main" id="{F69EFA7B-FF16-1E53-3B74-2AAE257BA06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Vasomotor symptoms – hot flashes and night sweats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Dysphoric Mood – e.g. depressed mood, irritable, tense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Sleep disruption – awakening during the night, difficulty getting to sleep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Sexual concerns or problems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Cognitive changes – e. g. forgetful, difficulty concentrating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Vaginal dryness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Urinary incontinence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Somatic/bodily pain symptoms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Breast pain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Bleeding symptoms, heavy bleeding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3" name="Picture 3">
            <a:extLst>
              <a:ext uri="{FF2B5EF4-FFF2-40B4-BE49-F238E27FC236}">
                <a16:creationId xmlns:a16="http://schemas.microsoft.com/office/drawing/2014/main" id="{8EA9E7E2-F64C-0A7C-CD1F-4840C8A813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2" b="12821"/>
          <a:stretch/>
        </p:blipFill>
        <p:spPr bwMode="auto">
          <a:xfrm>
            <a:off x="1524000" y="1748339"/>
            <a:ext cx="9144000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4" name="TextBox 4">
            <a:extLst>
              <a:ext uri="{FF2B5EF4-FFF2-40B4-BE49-F238E27FC236}">
                <a16:creationId xmlns:a16="http://schemas.microsoft.com/office/drawing/2014/main" id="{47110CD1-0208-90AA-045E-E08B6C7D9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171" y="285749"/>
            <a:ext cx="111918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+mj-lt"/>
              </a:rPr>
              <a:t>Hot Flash Severity by MT Stages and PM (Mitchell &amp; Woods 2015)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2">
            <a:extLst>
              <a:ext uri="{FF2B5EF4-FFF2-40B4-BE49-F238E27FC236}">
                <a16:creationId xmlns:a16="http://schemas.microsoft.com/office/drawing/2014/main" id="{F2260053-BDEC-8670-7A4F-717081F3C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7" y="1750595"/>
            <a:ext cx="595312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99991329-62D0-2C2F-7415-36CBC9E28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99" y="152400"/>
            <a:ext cx="111918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+mj-lt"/>
              </a:rPr>
              <a:t>Hot Flash Severity by Years from FMP (- before, + after)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2">
            <a:extLst>
              <a:ext uri="{FF2B5EF4-FFF2-40B4-BE49-F238E27FC236}">
                <a16:creationId xmlns:a16="http://schemas.microsoft.com/office/drawing/2014/main" id="{C76018C0-A477-43A7-F2A3-DDC755BEE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7" y="1772372"/>
            <a:ext cx="595312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DEF2E09-37DB-1CF5-7728-095C4F396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>
                <a:latin typeface="+mj-lt"/>
              </a:rPr>
              <a:t>Awakening During the Night by Years from FMP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14BAE5-7AB3-936E-3C2F-CB4DD8382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607219"/>
            <a:ext cx="9486899" cy="618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389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2">
            <a:extLst>
              <a:ext uri="{FF2B5EF4-FFF2-40B4-BE49-F238E27FC236}">
                <a16:creationId xmlns:a16="http://schemas.microsoft.com/office/drawing/2014/main" id="{75E0C080-B761-1D3F-E59C-B053677CB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7" y="1730808"/>
            <a:ext cx="595312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4E8300-462F-4ACD-96AE-B084B032B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 dirty="0">
                <a:latin typeface="+mj-lt"/>
              </a:rPr>
              <a:t>Forgetfulness by Reproductive Aging Stage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0401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2">
            <a:extLst>
              <a:ext uri="{FF2B5EF4-FFF2-40B4-BE49-F238E27FC236}">
                <a16:creationId xmlns:a16="http://schemas.microsoft.com/office/drawing/2014/main" id="{84B88BBB-CF82-B405-F341-92FFAD322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3" y="1690688"/>
            <a:ext cx="595312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93D5651-65C3-F0E2-107C-197698062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>
                <a:latin typeface="+mj-lt"/>
              </a:rPr>
              <a:t>Problem Concentrating by Reproductive Aging Stage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083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6652C-378F-96D7-8FAD-3D226C15D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A2474-9539-38D2-EFC9-DC77F80F6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Support women in anticipating their progression through reproductive aging </a:t>
            </a:r>
          </a:p>
          <a:p>
            <a:r>
              <a:rPr lang="en-US" dirty="0"/>
              <a:t>Consider how Baby Boomers anticipated menopause in the 1990s</a:t>
            </a:r>
          </a:p>
          <a:p>
            <a:r>
              <a:rPr lang="en-US" dirty="0"/>
              <a:t>Describe an approach to Staging Reproductive Aging that women can use</a:t>
            </a:r>
          </a:p>
          <a:p>
            <a:r>
              <a:rPr lang="en-US" dirty="0"/>
              <a:t>Explain changing hormonal patterns during reproductive aging</a:t>
            </a:r>
          </a:p>
          <a:p>
            <a:r>
              <a:rPr lang="en-US" dirty="0"/>
              <a:t>Relate hormonal changes to symptoms women experience during the menopausal transition and early </a:t>
            </a:r>
            <a:r>
              <a:rPr lang="en-US" dirty="0" err="1"/>
              <a:t>postmenopause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732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2">
            <a:extLst>
              <a:ext uri="{FF2B5EF4-FFF2-40B4-BE49-F238E27FC236}">
                <a16:creationId xmlns:a16="http://schemas.microsoft.com/office/drawing/2014/main" id="{CFA1F4E9-13BF-C4CF-3FC5-FC77BAA55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7" y="1903413"/>
            <a:ext cx="595312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DB2C05-BBA9-7FD6-CC2F-C9232B64F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 dirty="0">
                <a:latin typeface="+mj-lt"/>
              </a:rPr>
              <a:t>Vaginal Dryness by Years From FMP</a:t>
            </a:r>
            <a:r>
              <a:rPr lang="en-US" altLang="en-US" sz="4400" dirty="0">
                <a:highlight>
                  <a:srgbClr val="FFFF00"/>
                </a:highlight>
                <a:latin typeface="+mj-lt"/>
              </a:rPr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2">
            <a:extLst>
              <a:ext uri="{FF2B5EF4-FFF2-40B4-BE49-F238E27FC236}">
                <a16:creationId xmlns:a16="http://schemas.microsoft.com/office/drawing/2014/main" id="{152475FA-EDFE-ADB4-C79E-4985EFA18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7" y="1730375"/>
            <a:ext cx="595312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8F2A300-CA4C-81B2-8CBA-AC4F7DB48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>
                <a:latin typeface="+mj-lt"/>
              </a:rPr>
              <a:t>Level of Sexual Desire by Reproductive Aging Stages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67007-5E6E-FB59-5E44-CF3C1F559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2">
            <a:extLst>
              <a:ext uri="{FF2B5EF4-FFF2-40B4-BE49-F238E27FC236}">
                <a16:creationId xmlns:a16="http://schemas.microsoft.com/office/drawing/2014/main" id="{51D09D4A-CC56-065A-D200-2B5AA7738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3" y="1730375"/>
            <a:ext cx="595312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FAA9821-A77F-D693-3196-81DA3BE90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 dirty="0">
                <a:latin typeface="+mj-lt"/>
              </a:rPr>
              <a:t>Low Back Pain by Reproductive Aging Stages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2881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2">
            <a:extLst>
              <a:ext uri="{FF2B5EF4-FFF2-40B4-BE49-F238E27FC236}">
                <a16:creationId xmlns:a16="http://schemas.microsoft.com/office/drawing/2014/main" id="{D4A43E2E-4829-8B0E-08FF-4274C97C7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7" y="1730375"/>
            <a:ext cx="595312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485179F-C378-9EF5-25E5-186D42931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 dirty="0">
                <a:latin typeface="+mj-lt"/>
              </a:rPr>
              <a:t>Joint Pain by Reproductive Aging Stage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225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itle 1">
            <a:extLst>
              <a:ext uri="{FF2B5EF4-FFF2-40B4-BE49-F238E27FC236}">
                <a16:creationId xmlns:a16="http://schemas.microsoft.com/office/drawing/2014/main" id="{93C3B99F-8552-6A8B-5CAD-C62B5ABFB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Is the Menopausal Transition Stressful?  </a:t>
            </a:r>
          </a:p>
        </p:txBody>
      </p:sp>
      <p:sp>
        <p:nvSpPr>
          <p:cNvPr id="152578" name="Content Placeholder 2">
            <a:extLst>
              <a:ext uri="{FF2B5EF4-FFF2-40B4-BE49-F238E27FC236}">
                <a16:creationId xmlns:a16="http://schemas.microsoft.com/office/drawing/2014/main" id="{18DEE93F-3A7F-B77B-49D7-DB0375A00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altLang="en-US" sz="3200" dirty="0">
                <a:ea typeface="ＭＳ Ｐゴシック" panose="020B0600070205080204" pitchFamily="34" charset="-128"/>
              </a:rPr>
              <a:t>YES and NO!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altLang="en-US" sz="3200" b="1" dirty="0">
                <a:ea typeface="ＭＳ Ｐゴシック" panose="020B0600070205080204" pitchFamily="34" charset="-128"/>
              </a:rPr>
              <a:t>NO:</a:t>
            </a:r>
            <a:r>
              <a:rPr lang="en-US" altLang="en-US" sz="3200" dirty="0">
                <a:ea typeface="ＭＳ Ｐゴシック" panose="020B0600070205080204" pitchFamily="34" charset="-128"/>
              </a:rPr>
              <a:t> direct effects of MT stages or E2 or FSH levels on perceived stress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altLang="en-US" sz="3200" b="1" dirty="0">
                <a:ea typeface="ＭＳ Ｐゴシック" panose="020B0600070205080204" pitchFamily="34" charset="-128"/>
              </a:rPr>
              <a:t>YES:</a:t>
            </a:r>
            <a:r>
              <a:rPr lang="en-US" altLang="en-US" sz="3200" dirty="0">
                <a:ea typeface="ＭＳ Ｐゴシック" panose="020B0600070205080204" pitchFamily="34" charset="-128"/>
              </a:rPr>
              <a:t> stressful period for women with  depressed mood, employment, history of sexual abuse, limited social support, increased role burden, low-income adequacy, aging changes, and poor health !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A15D9-545A-A6F0-BB88-E856F1629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Women continue to menstruate as they pass through stages in reproductive aging and have cyclic symptoms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A4523-BC67-458A-B9A3-612DC2B9D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5999"/>
            <a:ext cx="10515600" cy="3890963"/>
          </a:xfrm>
        </p:spPr>
        <p:txBody>
          <a:bodyPr/>
          <a:lstStyle/>
          <a:p>
            <a:r>
              <a:rPr lang="en-US" dirty="0"/>
              <a:t>Women who had Premenstrual Symptoms (before their menses) continue to experience some of the symptoms during the  menopausal transition stages</a:t>
            </a:r>
          </a:p>
          <a:p>
            <a:r>
              <a:rPr lang="en-US" dirty="0"/>
              <a:t>Anger, irritability and feeling out of control were more severe </a:t>
            </a:r>
            <a:r>
              <a:rPr lang="en-US" dirty="0" err="1"/>
              <a:t>premenses</a:t>
            </a:r>
            <a:r>
              <a:rPr lang="en-US" dirty="0"/>
              <a:t> than </a:t>
            </a:r>
            <a:r>
              <a:rPr lang="en-US" dirty="0" err="1"/>
              <a:t>postmenses</a:t>
            </a:r>
            <a:endParaRPr lang="en-US" dirty="0"/>
          </a:p>
          <a:p>
            <a:r>
              <a:rPr lang="en-US" dirty="0"/>
              <a:t>Impatience was significantly more severe during the early menopausal transition than during late reproductive aging stages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3223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BC7CD4-4870-1220-70B6-FE5C80A1B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425" y="1690688"/>
            <a:ext cx="9201150" cy="515778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55C9468-0D69-9799-8249-0668C364A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 dirty="0">
                <a:latin typeface="+mj-lt"/>
              </a:rPr>
              <a:t>Anger Severity by Menstrual Cycle Phases (</a:t>
            </a:r>
            <a:r>
              <a:rPr lang="en-US" altLang="en-US" sz="4000" dirty="0" err="1">
                <a:latin typeface="+mj-lt"/>
              </a:rPr>
              <a:t>Postmenses</a:t>
            </a:r>
            <a:r>
              <a:rPr lang="en-US" altLang="en-US" sz="4000" dirty="0">
                <a:latin typeface="+mj-lt"/>
              </a:rPr>
              <a:t>, </a:t>
            </a:r>
            <a:r>
              <a:rPr lang="en-US" altLang="en-US" sz="4000" dirty="0" err="1">
                <a:latin typeface="+mj-lt"/>
              </a:rPr>
              <a:t>Premenses</a:t>
            </a:r>
            <a:r>
              <a:rPr lang="en-US" altLang="en-US" sz="4000" dirty="0">
                <a:latin typeface="+mj-lt"/>
              </a:rPr>
              <a:t>) and Reproductive Aging Stages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9834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hart of menstrual cycle phase&#10;&#10;Description automatically generated">
            <a:extLst>
              <a:ext uri="{FF2B5EF4-FFF2-40B4-BE49-F238E27FC236}">
                <a16:creationId xmlns:a16="http://schemas.microsoft.com/office/drawing/2014/main" id="{7C5C7F41-A804-CF28-9740-735BFF966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388" y="1900237"/>
            <a:ext cx="8529637" cy="48006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CC851B5-CF46-755F-4727-35A931E12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>
                <a:latin typeface="+mj-lt"/>
              </a:rPr>
              <a:t>Irritability Severity by Menstrual Cycle Phase and Reproductive Aging Stages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8797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F0DB6-77A4-67DD-87AB-541969A85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Feeling out of Control by Menstrual Cycle Phases and Reproductive Aging Stages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AD81FF-FF9A-329C-9D97-4D39A978A3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3138" y="1690688"/>
            <a:ext cx="8015287" cy="448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762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different stages&#10;&#10;Description automatically generated with medium confidence">
            <a:extLst>
              <a:ext uri="{FF2B5EF4-FFF2-40B4-BE49-F238E27FC236}">
                <a16:creationId xmlns:a16="http://schemas.microsoft.com/office/drawing/2014/main" id="{7DC90137-434E-E3F7-3F55-6C10F7715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994" y="1692275"/>
            <a:ext cx="9244012" cy="48006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ED9D345-9B42-14FD-7DF3-1F41BA45A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>
                <a:latin typeface="+mj-lt"/>
              </a:rPr>
              <a:t>Impatience by Reproductive Aging Stages and Menstrual Cycle Phases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333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1" name="Object 2">
            <a:extLst>
              <a:ext uri="{FF2B5EF4-FFF2-40B4-BE49-F238E27FC236}">
                <a16:creationId xmlns:a16="http://schemas.microsoft.com/office/drawing/2014/main" id="{90FD2973-92E4-F39E-E1B0-7C7EED6C63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41463" y="11430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30060900" imgH="18478500" progId="MS_ClipArt_Gallery.2">
                  <p:embed/>
                </p:oleObj>
              </mc:Choice>
              <mc:Fallback>
                <p:oleObj name="Clip" r:id="rId3" imgW="30060900" imgH="18478500" progId="MS_ClipArt_Gallery.2">
                  <p:embed/>
                  <p:pic>
                    <p:nvPicPr>
                      <p:cNvPr id="30721" name="Object 2">
                        <a:extLst>
                          <a:ext uri="{FF2B5EF4-FFF2-40B4-BE49-F238E27FC236}">
                            <a16:creationId xmlns:a16="http://schemas.microsoft.com/office/drawing/2014/main" id="{90FD2973-92E4-F39E-E1B0-7C7EED6C63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1463" y="11430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1" name="Text Box 3">
            <a:extLst>
              <a:ext uri="{FF2B5EF4-FFF2-40B4-BE49-F238E27FC236}">
                <a16:creationId xmlns:a16="http://schemas.microsoft.com/office/drawing/2014/main" id="{418A2CA7-D7F8-B9DD-DD1E-8776BA9D9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7738" y="685801"/>
            <a:ext cx="41322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99"/>
                </a:solidFill>
                <a:latin typeface="Arial Black" panose="020B0604020202020204" pitchFamily="34" charset="0"/>
                <a:cs typeface="Arial" panose="020B0604020202020204" pitchFamily="34" charset="0"/>
              </a:rPr>
              <a:t>The Seattle Midlife Women</a:t>
            </a:r>
            <a:r>
              <a:rPr lang="ja-JP" altLang="en-US">
                <a:solidFill>
                  <a:srgbClr val="000099"/>
                </a:solidFill>
                <a:cs typeface="Arial" panose="020B0604020202020204" pitchFamily="34" charset="0"/>
              </a:rPr>
              <a:t>’</a:t>
            </a:r>
            <a:r>
              <a:rPr lang="en-US" altLang="ja-JP">
                <a:solidFill>
                  <a:srgbClr val="000099"/>
                </a:solidFill>
                <a:latin typeface="Arial Black" panose="020B0604020202020204" pitchFamily="34" charset="0"/>
                <a:cs typeface="Arial" panose="020B0604020202020204" pitchFamily="34" charset="0"/>
              </a:rPr>
              <a:t>s Health Study</a:t>
            </a:r>
            <a:endParaRPr lang="en-US" altLang="en-US">
              <a:solidFill>
                <a:srgbClr val="000099"/>
              </a:solidFill>
              <a:latin typeface="Arial Black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itle 1">
            <a:extLst>
              <a:ext uri="{FF2B5EF4-FFF2-40B4-BE49-F238E27FC236}">
                <a16:creationId xmlns:a16="http://schemas.microsoft.com/office/drawing/2014/main" id="{3E566077-F9EC-D981-8DA7-25310199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Consequences of Symptoms</a:t>
            </a:r>
          </a:p>
        </p:txBody>
      </p:sp>
      <p:sp>
        <p:nvSpPr>
          <p:cNvPr id="146434" name="Content Placeholder 3">
            <a:extLst>
              <a:ext uri="{FF2B5EF4-FFF2-40B4-BE49-F238E27FC236}">
                <a16:creationId xmlns:a16="http://schemas.microsoft.com/office/drawing/2014/main" id="{D8F74466-7744-29B3-B1C9-80EEE9AAB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Some women are more bothered by their symptoms than others (Carpenter et al, 2007) </a:t>
            </a:r>
          </a:p>
          <a:p>
            <a:pPr>
              <a:defRPr/>
            </a:pPr>
            <a:r>
              <a:rPr lang="en-US" dirty="0"/>
              <a:t>Some symptoms interfere more than others with work and relationships (especially mood and concentration symptoms)  (Woods and Mitchell, 2010)</a:t>
            </a:r>
          </a:p>
          <a:p>
            <a:pPr marL="0" indent="0"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74AB2-1BAE-44E8-1E94-226452E01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Options for Tracking Menstrual Cycles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29862-1709-8E54-2A23-8ED7F65D2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Calendar Method, Paper and Pencil – simple vs more complex options</a:t>
            </a:r>
          </a:p>
          <a:p>
            <a:pPr lvl="1"/>
            <a:r>
              <a:rPr lang="en-US" dirty="0"/>
              <a:t>Can record days of bleeding, cervical mucus, amount of flow</a:t>
            </a:r>
          </a:p>
          <a:p>
            <a:pPr lvl="1"/>
            <a:r>
              <a:rPr lang="en-US" dirty="0"/>
              <a:t>Tally number of days, estimate ovulation date</a:t>
            </a:r>
          </a:p>
          <a:p>
            <a:r>
              <a:rPr lang="en-US" dirty="0"/>
              <a:t>Period Tracking Apps – Clue, Flo, Period Tracker</a:t>
            </a:r>
          </a:p>
          <a:p>
            <a:r>
              <a:rPr lang="en-US" dirty="0"/>
              <a:t>Basal Body Temperature – fertility timing</a:t>
            </a:r>
          </a:p>
          <a:p>
            <a:r>
              <a:rPr lang="en-US" dirty="0"/>
              <a:t>Ovulation Detection – LH surge, fertility timing</a:t>
            </a:r>
          </a:p>
          <a:p>
            <a:r>
              <a:rPr lang="en-US" dirty="0"/>
              <a:t>Smart Watch </a:t>
            </a:r>
          </a:p>
          <a:p>
            <a:r>
              <a:rPr lang="en-US" dirty="0"/>
              <a:t>Can also track symptoms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EEE593-D25F-B4A9-843A-D40EA53C6E81}"/>
              </a:ext>
            </a:extLst>
          </p:cNvPr>
          <p:cNvSpPr txBox="1"/>
          <p:nvPr/>
        </p:nvSpPr>
        <p:spPr>
          <a:xfrm>
            <a:off x="8529639" y="3429000"/>
            <a:ext cx="3128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CAUTION:  Privacy Issues</a:t>
            </a:r>
          </a:p>
        </p:txBody>
      </p:sp>
    </p:spTree>
    <p:extLst>
      <p:ext uri="{BB962C8B-B14F-4D97-AF65-F5344CB8AC3E}">
        <p14:creationId xmlns:p14="http://schemas.microsoft.com/office/powerpoint/2010/main" val="38914577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74AAC-EED8-C6F5-BE68-482BB01E7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9280"/>
          </a:xfrm>
        </p:spPr>
        <p:txBody>
          <a:bodyPr>
            <a:normAutofit/>
          </a:bodyPr>
          <a:lstStyle/>
          <a:p>
            <a:r>
              <a:rPr lang="en-US" sz="3200" dirty="0"/>
              <a:t>Women Living Better — a non-commercial resource for women</a:t>
            </a:r>
          </a:p>
        </p:txBody>
      </p:sp>
      <p:pic>
        <p:nvPicPr>
          <p:cNvPr id="7" name="Picture 6" descr="A blue and white website&#10;&#10;AI-generated content may be incorrect.">
            <a:extLst>
              <a:ext uri="{FF2B5EF4-FFF2-40B4-BE49-F238E27FC236}">
                <a16:creationId xmlns:a16="http://schemas.microsoft.com/office/drawing/2014/main" id="{58E02CB9-98AF-6BD4-2A21-1881D130E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312" y="1530619"/>
            <a:ext cx="9129376" cy="446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492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496D6-D52F-9F63-FBD6-E10594216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ABFDC-BFB5-A4FD-F4B9-8F190ADD4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9280"/>
          </a:xfrm>
        </p:spPr>
        <p:txBody>
          <a:bodyPr>
            <a:normAutofit/>
          </a:bodyPr>
          <a:lstStyle/>
          <a:p>
            <a:r>
              <a:rPr lang="en-US" sz="3200" dirty="0"/>
              <a:t>Content anticipates the questions women may have</a:t>
            </a:r>
          </a:p>
        </p:txBody>
      </p:sp>
      <p:pic>
        <p:nvPicPr>
          <p:cNvPr id="5" name="Picture 4" descr="A screenshot of a chat&#10;&#10;AI-generated content may be incorrect.">
            <a:extLst>
              <a:ext uri="{FF2B5EF4-FFF2-40B4-BE49-F238E27FC236}">
                <a16:creationId xmlns:a16="http://schemas.microsoft.com/office/drawing/2014/main" id="{85711849-F819-2009-0FF8-4E4281230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898544"/>
            <a:ext cx="7772400" cy="2785738"/>
          </a:xfrm>
          <a:prstGeom prst="rect">
            <a:avLst/>
          </a:prstGeom>
        </p:spPr>
      </p:pic>
      <p:pic>
        <p:nvPicPr>
          <p:cNvPr id="9" name="Picture 8" descr="A screenshot of a website&#10;&#10;AI-generated content may be incorrect.">
            <a:extLst>
              <a:ext uri="{FF2B5EF4-FFF2-40B4-BE49-F238E27FC236}">
                <a16:creationId xmlns:a16="http://schemas.microsoft.com/office/drawing/2014/main" id="{DBE803E4-80BA-B746-59D1-0F2F284A2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14" y="1430298"/>
            <a:ext cx="6032368" cy="305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648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BD5F7-A76A-0ABB-9776-A843D46E7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0D26-BBC9-FAE2-9272-1BCD14779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9280"/>
          </a:xfrm>
        </p:spPr>
        <p:txBody>
          <a:bodyPr>
            <a:normAutofit/>
          </a:bodyPr>
          <a:lstStyle/>
          <a:p>
            <a:r>
              <a:rPr lang="en-US" sz="3200" dirty="0"/>
              <a:t>What’s available deeper in the site</a:t>
            </a:r>
          </a:p>
        </p:txBody>
      </p:sp>
      <p:pic>
        <p:nvPicPr>
          <p:cNvPr id="7" name="Picture 6" descr="A blue and white website&#10;&#10;AI-generated content may be incorrect.">
            <a:extLst>
              <a:ext uri="{FF2B5EF4-FFF2-40B4-BE49-F238E27FC236}">
                <a16:creationId xmlns:a16="http://schemas.microsoft.com/office/drawing/2014/main" id="{45E906F2-4C71-57D2-7D4F-C1EBC1B10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917" y="1345159"/>
            <a:ext cx="8527614" cy="41676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3F2148-52AF-5D09-5F9F-425C347A628E}"/>
              </a:ext>
            </a:extLst>
          </p:cNvPr>
          <p:cNvSpPr/>
          <p:nvPr/>
        </p:nvSpPr>
        <p:spPr>
          <a:xfrm>
            <a:off x="171450" y="2143125"/>
            <a:ext cx="11787188" cy="4473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screenshot of a medical research&#10;&#10;AI-generated content may be incorrect.">
            <a:extLst>
              <a:ext uri="{FF2B5EF4-FFF2-40B4-BE49-F238E27FC236}">
                <a16:creationId xmlns:a16="http://schemas.microsoft.com/office/drawing/2014/main" id="{0B868D28-9880-9BC9-AC5D-DBDB012C4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94" y="2468150"/>
            <a:ext cx="5267230" cy="4148324"/>
          </a:xfrm>
          <a:prstGeom prst="rect">
            <a:avLst/>
          </a:prstGeom>
        </p:spPr>
      </p:pic>
      <p:pic>
        <p:nvPicPr>
          <p:cNvPr id="13" name="Picture 12" descr="A screenshot of a medical research&#10;&#10;AI-generated content may be incorrect.">
            <a:extLst>
              <a:ext uri="{FF2B5EF4-FFF2-40B4-BE49-F238E27FC236}">
                <a16:creationId xmlns:a16="http://schemas.microsoft.com/office/drawing/2014/main" id="{F2CDE509-EEB5-85FA-1232-D18B4B9BF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699" y="2420217"/>
            <a:ext cx="5069407" cy="407265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176EE4D-3864-1031-1376-7A01A777B14C}"/>
              </a:ext>
            </a:extLst>
          </p:cNvPr>
          <p:cNvCxnSpPr/>
          <p:nvPr/>
        </p:nvCxnSpPr>
        <p:spPr>
          <a:xfrm flipH="1">
            <a:off x="3526971" y="1733797"/>
            <a:ext cx="3550723" cy="8431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A61B35-CBD7-E13A-4A0A-2663E5117E38}"/>
              </a:ext>
            </a:extLst>
          </p:cNvPr>
          <p:cNvCxnSpPr>
            <a:cxnSpLocks/>
          </p:cNvCxnSpPr>
          <p:nvPr/>
        </p:nvCxnSpPr>
        <p:spPr>
          <a:xfrm flipH="1">
            <a:off x="7813964" y="1802239"/>
            <a:ext cx="316627" cy="6659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E5E3965C-CFB0-EA25-1940-051DB7CB6B8E}"/>
              </a:ext>
            </a:extLst>
          </p:cNvPr>
          <p:cNvSpPr/>
          <p:nvPr/>
        </p:nvSpPr>
        <p:spPr>
          <a:xfrm>
            <a:off x="8492199" y="1459976"/>
            <a:ext cx="936809" cy="44239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98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A7D6C-7D4B-8191-97A8-FF79D0989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71D48-5B46-E7A2-E2E2-21EDC11B9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406" y="289728"/>
            <a:ext cx="10515600" cy="1309253"/>
          </a:xfrm>
        </p:spPr>
        <p:txBody>
          <a:bodyPr>
            <a:normAutofit/>
          </a:bodyPr>
          <a:lstStyle/>
          <a:p>
            <a:r>
              <a:rPr lang="en-US" sz="3200" dirty="0"/>
              <a:t>The “LRS team” </a:t>
            </a:r>
            <a:br>
              <a:rPr lang="en-US" sz="3200" dirty="0"/>
            </a:br>
            <a:r>
              <a:rPr lang="en-US" sz="3200" dirty="0"/>
              <a:t>research</a:t>
            </a:r>
          </a:p>
        </p:txBody>
      </p:sp>
      <p:pic>
        <p:nvPicPr>
          <p:cNvPr id="7" name="Picture 6" descr="A blue and white website&#10;&#10;AI-generated content may be incorrect.">
            <a:extLst>
              <a:ext uri="{FF2B5EF4-FFF2-40B4-BE49-F238E27FC236}">
                <a16:creationId xmlns:a16="http://schemas.microsoft.com/office/drawing/2014/main" id="{EE9B8FBF-08D1-A1CC-FA43-706FD81C4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817" y="620765"/>
            <a:ext cx="8527614" cy="41676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6A20B4-D8CB-72E7-90AB-154229F70698}"/>
              </a:ext>
            </a:extLst>
          </p:cNvPr>
          <p:cNvSpPr/>
          <p:nvPr/>
        </p:nvSpPr>
        <p:spPr>
          <a:xfrm>
            <a:off x="202406" y="1866473"/>
            <a:ext cx="11787188" cy="4473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87C9089-22C3-F709-8DDA-F4870CC4F368}"/>
              </a:ext>
            </a:extLst>
          </p:cNvPr>
          <p:cNvCxnSpPr>
            <a:cxnSpLocks/>
          </p:cNvCxnSpPr>
          <p:nvPr/>
        </p:nvCxnSpPr>
        <p:spPr>
          <a:xfrm flipH="1">
            <a:off x="9171448" y="1103245"/>
            <a:ext cx="316627" cy="6659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43216423-2DFC-BCC3-6CDD-D5F9A692080A}"/>
              </a:ext>
            </a:extLst>
          </p:cNvPr>
          <p:cNvSpPr/>
          <p:nvPr/>
        </p:nvSpPr>
        <p:spPr>
          <a:xfrm>
            <a:off x="9122098" y="718351"/>
            <a:ext cx="936809" cy="44239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message&#10;&#10;AI-generated content may be incorrect.">
            <a:extLst>
              <a:ext uri="{FF2B5EF4-FFF2-40B4-BE49-F238E27FC236}">
                <a16:creationId xmlns:a16="http://schemas.microsoft.com/office/drawing/2014/main" id="{A20A3D92-B527-D600-DDF1-038885C38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198" y="2136513"/>
            <a:ext cx="5759285" cy="8166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67C6AF-BDC3-1298-2308-D9EBCF4A8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250" y="3445650"/>
            <a:ext cx="571500" cy="266700"/>
          </a:xfrm>
          <a:prstGeom prst="rect">
            <a:avLst/>
          </a:prstGeom>
        </p:spPr>
      </p:pic>
      <p:pic>
        <p:nvPicPr>
          <p:cNvPr id="15" name="Picture 14" descr="A close-up of a survey&#10;&#10;AI-generated content may be incorrect.">
            <a:extLst>
              <a:ext uri="{FF2B5EF4-FFF2-40B4-BE49-F238E27FC236}">
                <a16:creationId xmlns:a16="http://schemas.microsoft.com/office/drawing/2014/main" id="{9887C148-7FEF-C70B-709F-8E6F13CB8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13" y="3115445"/>
            <a:ext cx="5759285" cy="7983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69252C-916C-F3CD-BED6-2174844A3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13" y="4130758"/>
            <a:ext cx="5759285" cy="575929"/>
          </a:xfrm>
          <a:prstGeom prst="rect">
            <a:avLst/>
          </a:prstGeom>
        </p:spPr>
      </p:pic>
      <p:pic>
        <p:nvPicPr>
          <p:cNvPr id="19" name="Picture 18" descr="A close-up of a message&#10;&#10;AI-generated content may be incorrect.">
            <a:extLst>
              <a:ext uri="{FF2B5EF4-FFF2-40B4-BE49-F238E27FC236}">
                <a16:creationId xmlns:a16="http://schemas.microsoft.com/office/drawing/2014/main" id="{6D37CE61-98C7-2637-A05F-CB068C368B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5198" y="4012793"/>
            <a:ext cx="5759285" cy="810566"/>
          </a:xfrm>
          <a:prstGeom prst="rect">
            <a:avLst/>
          </a:prstGeom>
        </p:spPr>
      </p:pic>
      <p:pic>
        <p:nvPicPr>
          <p:cNvPr id="21" name="Picture 20" descr="A close-up of a survey&#10;&#10;AI-generated content may be incorrect.">
            <a:extLst>
              <a:ext uri="{FF2B5EF4-FFF2-40B4-BE49-F238E27FC236}">
                <a16:creationId xmlns:a16="http://schemas.microsoft.com/office/drawing/2014/main" id="{E2C93C85-DCE5-32E5-B23F-EC3FD4BE7B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5198" y="3037556"/>
            <a:ext cx="5759285" cy="841038"/>
          </a:xfrm>
          <a:prstGeom prst="rect">
            <a:avLst/>
          </a:prstGeom>
        </p:spPr>
      </p:pic>
      <p:pic>
        <p:nvPicPr>
          <p:cNvPr id="23" name="Picture 22" descr="Close-up of a medical information&#10;&#10;AI-generated content may be incorrect.">
            <a:extLst>
              <a:ext uri="{FF2B5EF4-FFF2-40B4-BE49-F238E27FC236}">
                <a16:creationId xmlns:a16="http://schemas.microsoft.com/office/drawing/2014/main" id="{0CEC404B-2636-B063-4FB4-CF68850A65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913" y="4892177"/>
            <a:ext cx="5759285" cy="810566"/>
          </a:xfrm>
          <a:prstGeom prst="rect">
            <a:avLst/>
          </a:prstGeom>
        </p:spPr>
      </p:pic>
      <p:pic>
        <p:nvPicPr>
          <p:cNvPr id="25" name="Picture 24" descr="A close-up of a white background&#10;&#10;AI-generated content may be incorrect.">
            <a:extLst>
              <a:ext uri="{FF2B5EF4-FFF2-40B4-BE49-F238E27FC236}">
                <a16:creationId xmlns:a16="http://schemas.microsoft.com/office/drawing/2014/main" id="{F9729BAA-0BF3-ACFF-5AA4-B42BB3A202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913" y="5880973"/>
            <a:ext cx="5759285" cy="804471"/>
          </a:xfrm>
          <a:prstGeom prst="rect">
            <a:avLst/>
          </a:prstGeom>
        </p:spPr>
      </p:pic>
      <p:pic>
        <p:nvPicPr>
          <p:cNvPr id="29" name="Picture 28" descr="A close-up of a question&#10;&#10;AI-generated content may be incorrect.">
            <a:extLst>
              <a:ext uri="{FF2B5EF4-FFF2-40B4-BE49-F238E27FC236}">
                <a16:creationId xmlns:a16="http://schemas.microsoft.com/office/drawing/2014/main" id="{D30FFEEB-1C91-2945-DE17-1032047D63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913" y="1866473"/>
            <a:ext cx="5759285" cy="1218896"/>
          </a:xfrm>
          <a:prstGeom prst="rect">
            <a:avLst/>
          </a:prstGeom>
        </p:spPr>
      </p:pic>
      <p:pic>
        <p:nvPicPr>
          <p:cNvPr id="32" name="Picture 31" descr="A collage of two people&#10;&#10;AI-generated content may be incorrect.">
            <a:extLst>
              <a:ext uri="{FF2B5EF4-FFF2-40B4-BE49-F238E27FC236}">
                <a16:creationId xmlns:a16="http://schemas.microsoft.com/office/drawing/2014/main" id="{1B475736-30D6-3777-49AA-9045F97011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6804" y="4894054"/>
            <a:ext cx="4960487" cy="181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343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Title 1">
            <a:extLst>
              <a:ext uri="{FF2B5EF4-FFF2-40B4-BE49-F238E27FC236}">
                <a16:creationId xmlns:a16="http://schemas.microsoft.com/office/drawing/2014/main" id="{63CBD12F-C4B6-8138-DEB4-628BECE81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Thank you for your interest in women’s health!</a:t>
            </a:r>
          </a:p>
        </p:txBody>
      </p:sp>
      <p:pic>
        <p:nvPicPr>
          <p:cNvPr id="237570" name="Picture 7" descr="3 women walking at beach">
            <a:extLst>
              <a:ext uri="{FF2B5EF4-FFF2-40B4-BE49-F238E27FC236}">
                <a16:creationId xmlns:a16="http://schemas.microsoft.com/office/drawing/2014/main" id="{4B3DEC68-5569-1538-3F71-6EF80C60FC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830" y="1825625"/>
            <a:ext cx="6598340" cy="435133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45D866-E9AF-2BE6-64DE-BE9A25DED5EA}"/>
              </a:ext>
            </a:extLst>
          </p:cNvPr>
          <p:cNvSpPr/>
          <p:nvPr/>
        </p:nvSpPr>
        <p:spPr>
          <a:xfrm>
            <a:off x="-1" y="608626"/>
            <a:ext cx="6361043" cy="4959626"/>
          </a:xfrm>
          <a:prstGeom prst="rect">
            <a:avLst/>
          </a:prstGeom>
          <a:solidFill>
            <a:srgbClr val="4B2E83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05" y="1251355"/>
            <a:ext cx="5105400" cy="3657600"/>
          </a:xfrm>
          <a:prstGeom prst="rect">
            <a:avLst/>
          </a:prstGeom>
          <a:noFill/>
          <a:ln w="41275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6672469" y="2546757"/>
            <a:ext cx="441960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1800" b="1" dirty="0">
                <a:latin typeface="Calibri" charset="0"/>
              </a:rPr>
              <a:t>Ellen Sullivan Mitchell, PhD</a:t>
            </a:r>
          </a:p>
          <a:p>
            <a:pPr eaLnBrk="1" hangingPunct="1"/>
            <a:r>
              <a:rPr lang="en-US" sz="1800" dirty="0">
                <a:latin typeface="Calibri" charset="0"/>
              </a:rPr>
              <a:t>Associate Professor Emeritus</a:t>
            </a:r>
          </a:p>
          <a:p>
            <a:pPr eaLnBrk="1" hangingPunct="1"/>
            <a:r>
              <a:rPr lang="en-US" sz="1800" dirty="0">
                <a:latin typeface="Calibri" charset="0"/>
              </a:rPr>
              <a:t>University of Washington School of Nursing</a:t>
            </a:r>
          </a:p>
          <a:p>
            <a:pPr eaLnBrk="1" hangingPunct="1"/>
            <a:r>
              <a:rPr lang="en-US" sz="1800" dirty="0">
                <a:latin typeface="Calibri" charset="0"/>
              </a:rPr>
              <a:t>Collaborator since 1982!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04778C-5B4C-2DB6-13A2-BBE4BCB20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AC82B-1575-684F-9F08-988A6E44E1B4}" type="datetime1">
              <a:rPr lang="en-US" smtClean="0"/>
              <a:t>4/22/2025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9F036-1DA6-B190-545E-5C4A1F9C9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0759C-9402-B04A-AF0D-9DE3A3C974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28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ACB72D9E-0E4C-3459-39FC-97BD94041E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Phase I:  Study Population and Methods</a:t>
            </a: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91B5F749-924A-2969-1BF8-F581B2209A4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Population Based sample from ethnically mixed Seattle neighborhoods with full ascertainment of all midlife women by phone (N=508) begun in 1990</a:t>
            </a:r>
          </a:p>
          <a:p>
            <a:pPr eaLnBrk="1" hangingPunct="1">
              <a:defRPr/>
            </a:pPr>
            <a:r>
              <a:rPr lang="en-US" dirty="0"/>
              <a:t>In-person interview conducted in homes or site of choice</a:t>
            </a:r>
          </a:p>
          <a:p>
            <a:pPr eaLnBrk="1" hangingPunct="1">
              <a:defRPr/>
            </a:pPr>
            <a:r>
              <a:rPr lang="en-US" dirty="0"/>
              <a:t>2-hour interview included introduction of Menstrual Calendar</a:t>
            </a:r>
          </a:p>
          <a:p>
            <a:pPr eaLnBrk="1" hangingPunct="1">
              <a:defRPr/>
            </a:pPr>
            <a:r>
              <a:rPr lang="en-US" dirty="0"/>
              <a:t>Health diary kept for one complete menstrual cycle during first 3 years of the study</a:t>
            </a:r>
          </a:p>
          <a:p>
            <a:pPr eaLnBrk="1" hangingPunct="1">
              <a:defRPr/>
            </a:pPr>
            <a:r>
              <a:rPr lang="en-US" dirty="0"/>
              <a:t>Annual health update and symptom diaries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9556146C-C6FF-83CC-69A4-7201F87CE2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What does midlife mean to women?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EBEDA8A6-98EA-41D4-3CC9-F638877A15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An age, being middle aged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A time of transitions -changing physical body, changing emotions, from feeling and being younger to feeling and being older, changing outlook on life, changing relationships, change of life, changing health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Life half lived, half left to live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Goal attainment and reappraisal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/>
          </a:p>
        </p:txBody>
      </p:sp>
      <p:sp>
        <p:nvSpPr>
          <p:cNvPr id="72708" name="Text Box 4">
            <a:extLst>
              <a:ext uri="{FF2B5EF4-FFF2-40B4-BE49-F238E27FC236}">
                <a16:creationId xmlns:a16="http://schemas.microsoft.com/office/drawing/2014/main" id="{C05AECAC-3D53-F484-F49B-997997CBF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096001"/>
            <a:ext cx="411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latin typeface="Arial" charset="0"/>
                <a:ea typeface="ＭＳ Ｐゴシック" charset="0"/>
              </a:rPr>
              <a:t>Woods and Mitchell, 1997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704F1-B275-755C-156A-6A0E2BA68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79D7BFCA-9F6C-137D-FFDD-62CDF01158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What does Menopause Mean?  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8E8EB6F-3F03-9A84-F224-E67332DC61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2725088"/>
              </p:ext>
            </p:extLst>
          </p:nvPr>
        </p:nvGraphicFramePr>
        <p:xfrm>
          <a:off x="951346" y="1690688"/>
          <a:ext cx="9878950" cy="4755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82585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DFD2B-30C9-5262-F3F2-D53CE6740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B7B37C47-1C30-B1C1-90E1-B69E69D947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89871"/>
            <a:ext cx="10515600" cy="1325563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/>
              <a:t>Expectations of Menopause (N = 508) </a:t>
            </a:r>
            <a:endParaRPr lang="en-US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44BECAA-D13E-BF51-1805-B8884C9D9F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0091725"/>
              </p:ext>
            </p:extLst>
          </p:nvPr>
        </p:nvGraphicFramePr>
        <p:xfrm>
          <a:off x="951346" y="1876432"/>
          <a:ext cx="9878950" cy="4755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B0624781-BDD3-2B99-AC1C-E13574A62350}"/>
              </a:ext>
            </a:extLst>
          </p:cNvPr>
          <p:cNvSpPr/>
          <p:nvPr/>
        </p:nvSpPr>
        <p:spPr>
          <a:xfrm>
            <a:off x="5665455" y="1500553"/>
            <a:ext cx="5711391" cy="52732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4876F1-A4FC-AE81-DE93-07F66581F455}"/>
              </a:ext>
            </a:extLst>
          </p:cNvPr>
          <p:cNvSpPr txBox="1"/>
          <p:nvPr/>
        </p:nvSpPr>
        <p:spPr>
          <a:xfrm>
            <a:off x="6277418" y="2107264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C46DB-4237-5FA3-A225-7DFBF083FEB4}"/>
              </a:ext>
            </a:extLst>
          </p:cNvPr>
          <p:cNvSpPr txBox="1"/>
          <p:nvPr/>
        </p:nvSpPr>
        <p:spPr>
          <a:xfrm>
            <a:off x="6277418" y="2823221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ABA21F-AB30-8B7E-07D9-A70DB482E3F4}"/>
              </a:ext>
            </a:extLst>
          </p:cNvPr>
          <p:cNvSpPr txBox="1"/>
          <p:nvPr/>
        </p:nvSpPr>
        <p:spPr>
          <a:xfrm>
            <a:off x="6277418" y="3550147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108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1602C7-7738-A9FC-188C-364A1590F046}"/>
              </a:ext>
            </a:extLst>
          </p:cNvPr>
          <p:cNvSpPr txBox="1"/>
          <p:nvPr/>
        </p:nvSpPr>
        <p:spPr>
          <a:xfrm>
            <a:off x="6359973" y="4198895"/>
            <a:ext cx="51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88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75C67B-E30C-DC7E-165E-5F0815504CED}"/>
              </a:ext>
            </a:extLst>
          </p:cNvPr>
          <p:cNvSpPr txBox="1"/>
          <p:nvPr/>
        </p:nvSpPr>
        <p:spPr>
          <a:xfrm>
            <a:off x="6359973" y="4766858"/>
            <a:ext cx="51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66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8E3522-EA75-7D15-964D-ABA468C77B15}"/>
              </a:ext>
            </a:extLst>
          </p:cNvPr>
          <p:cNvSpPr txBox="1"/>
          <p:nvPr/>
        </p:nvSpPr>
        <p:spPr>
          <a:xfrm>
            <a:off x="5665455" y="1564996"/>
            <a:ext cx="1903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Frequency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BDB10-9B06-D636-B286-B1E0E908D64A}"/>
              </a:ext>
            </a:extLst>
          </p:cNvPr>
          <p:cNvSpPr txBox="1"/>
          <p:nvPr/>
        </p:nvSpPr>
        <p:spPr>
          <a:xfrm>
            <a:off x="6359973" y="5468754"/>
            <a:ext cx="51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B5A06D-3EF6-47A9-53E0-3209C9CE5EF9}"/>
              </a:ext>
            </a:extLst>
          </p:cNvPr>
          <p:cNvSpPr/>
          <p:nvPr/>
        </p:nvSpPr>
        <p:spPr>
          <a:xfrm>
            <a:off x="1857983" y="5986123"/>
            <a:ext cx="571139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06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1931</TotalTime>
  <Words>1305</Words>
  <Application>Microsoft Office PowerPoint</Application>
  <PresentationFormat>Widescreen</PresentationFormat>
  <Paragraphs>184</Paragraphs>
  <Slides>46</Slides>
  <Notes>29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9" baseType="lpstr">
      <vt:lpstr>ＭＳ Ｐゴシック</vt:lpstr>
      <vt:lpstr>Aptos</vt:lpstr>
      <vt:lpstr>Aptos Display</vt:lpstr>
      <vt:lpstr>Arial</vt:lpstr>
      <vt:lpstr>Arial Black</vt:lpstr>
      <vt:lpstr>Calibri</vt:lpstr>
      <vt:lpstr>Play</vt:lpstr>
      <vt:lpstr>StarSymbol</vt:lpstr>
      <vt:lpstr>Times New Roman</vt:lpstr>
      <vt:lpstr>Office Theme</vt:lpstr>
      <vt:lpstr>1_Office Theme</vt:lpstr>
      <vt:lpstr>Clip</vt:lpstr>
      <vt:lpstr>Chart</vt:lpstr>
      <vt:lpstr>Three Articles from the Society for Women's Health Research</vt:lpstr>
      <vt:lpstr>Anticipating Menopause</vt:lpstr>
      <vt:lpstr>Aims</vt:lpstr>
      <vt:lpstr>PowerPoint Presentation</vt:lpstr>
      <vt:lpstr>PowerPoint Presentation</vt:lpstr>
      <vt:lpstr>Phase I:  Study Population and Methods</vt:lpstr>
      <vt:lpstr>What does midlife mean to women?</vt:lpstr>
      <vt:lpstr>What does Menopause Mean?  </vt:lpstr>
      <vt:lpstr>Expectations of Menopause (N = 508) </vt:lpstr>
      <vt:lpstr>Women’s Questions for Researchers</vt:lpstr>
      <vt:lpstr>Seattle Midlife Women’s Health Study:  Phase 2</vt:lpstr>
      <vt:lpstr>Motivations for Developing a Staging System for Reproductive Aging for the Seattle Midlife Women’s Health Study</vt:lpstr>
      <vt:lpstr>MENSTRUAL CYCLE CALENDAR  Late Reproductive (STRAW)</vt:lpstr>
      <vt:lpstr>MENSTRUAL CYCLE CALENDAR  Early Transition (STRAW)</vt:lpstr>
      <vt:lpstr>MENSTRUAL CYCLE CALENDAR Late Transition</vt:lpstr>
      <vt:lpstr>Reproductive Aging Stages (Mitchell, Woods, Mariella 2000; STRAW 2001)</vt:lpstr>
      <vt:lpstr>Age of Onset and Duration of Menopausal Transition Stages (Mitchell, Woods, and Mariella, 2000; 2015 update)</vt:lpstr>
      <vt:lpstr>Proposed Staging System for the Menopausal Transition (STRAW Conference Soules et al 2001)</vt:lpstr>
      <vt:lpstr>PowerPoint Presentation</vt:lpstr>
      <vt:lpstr>Urinary Estrone (E1G) and FSH Midlife Levels by Menopausal Transition Stages:  Seattle Women’s Health Study</vt:lpstr>
      <vt:lpstr>Endocrine fluctuations and follicle growth in the menstrual cycle</vt:lpstr>
      <vt:lpstr>PowerPoint Presentation</vt:lpstr>
      <vt:lpstr>Which symptoms do women report during the perimenopause?</vt:lpstr>
      <vt:lpstr>PowerPoint Presentation</vt:lpstr>
      <vt:lpstr>PowerPoint Presentation</vt:lpstr>
      <vt:lpstr>Awakening During the Night by Years from FMP</vt:lpstr>
      <vt:lpstr>PowerPoint Presentation</vt:lpstr>
      <vt:lpstr>Forgetfulness by Reproductive Aging Stage</vt:lpstr>
      <vt:lpstr>Problem Concentrating by Reproductive Aging Stage</vt:lpstr>
      <vt:lpstr>Vaginal Dryness by Years From FMP </vt:lpstr>
      <vt:lpstr>Level of Sexual Desire by Reproductive Aging Stages</vt:lpstr>
      <vt:lpstr>Low Back Pain by Reproductive Aging Stages</vt:lpstr>
      <vt:lpstr>Joint Pain by Reproductive Aging Stage</vt:lpstr>
      <vt:lpstr>Is the Menopausal Transition Stressful?  </vt:lpstr>
      <vt:lpstr>Women continue to menstruate as they pass through stages in reproductive aging and have cyclic symptoms …</vt:lpstr>
      <vt:lpstr>Anger Severity by Menstrual Cycle Phases (Postmenses, Premenses) and Reproductive Aging Stages</vt:lpstr>
      <vt:lpstr>Irritability Severity by Menstrual Cycle Phase and Reproductive Aging Stages</vt:lpstr>
      <vt:lpstr>Feeling out of Control by Menstrual Cycle Phases and Reproductive Aging Stages</vt:lpstr>
      <vt:lpstr>Impatience by Reproductive Aging Stages and Menstrual Cycle Phases</vt:lpstr>
      <vt:lpstr>Consequences of Symptoms</vt:lpstr>
      <vt:lpstr>Options for Tracking Menstrual Cycles</vt:lpstr>
      <vt:lpstr>Women Living Better — a non-commercial resource for women</vt:lpstr>
      <vt:lpstr>Content anticipates the questions women may have</vt:lpstr>
      <vt:lpstr>What’s available deeper in the site</vt:lpstr>
      <vt:lpstr>The “LRS team”  research</vt:lpstr>
      <vt:lpstr>Thank you for your interest in women’s health!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Nancy Woods</dc:creator>
  <cp:lastModifiedBy>Mariel Empinado</cp:lastModifiedBy>
  <cp:revision>27</cp:revision>
  <cp:lastPrinted>2025-03-27T19:43:27Z</cp:lastPrinted>
  <dcterms:created xsi:type="dcterms:W3CDTF">2025-03-22T18:30:30Z</dcterms:created>
  <dcterms:modified xsi:type="dcterms:W3CDTF">2025-04-22T19:38:06Z</dcterms:modified>
</cp:coreProperties>
</file>