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1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2.xml" ContentType="application/vnd.openxmlformats-officedocument.theme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theme/theme13.xml" ContentType="application/vnd.openxmlformats-officedocument.theme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slideLayouts/slideLayout169.xml" ContentType="application/vnd.openxmlformats-officedocument.presentationml.slideLayout+xml"/>
  <Override PartName="/ppt/theme/theme17.xml" ContentType="application/vnd.openxmlformats-officedocument.theme+xml"/>
  <Override PartName="/ppt/slideLayouts/slideLayout170.xml" ContentType="application/vnd.openxmlformats-officedocument.presentationml.slideLayout+xml"/>
  <Override PartName="/ppt/theme/theme18.xml" ContentType="application/vnd.openxmlformats-officedocument.theme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3" r:id="rId1"/>
    <p:sldMasterId id="2147484016" r:id="rId2"/>
    <p:sldMasterId id="2147484029" r:id="rId3"/>
    <p:sldMasterId id="2147484042" r:id="rId4"/>
    <p:sldMasterId id="2147484055" r:id="rId5"/>
    <p:sldMasterId id="2147484068" r:id="rId6"/>
    <p:sldMasterId id="2147484081" r:id="rId7"/>
    <p:sldMasterId id="2147484094" r:id="rId8"/>
    <p:sldMasterId id="2147484107" r:id="rId9"/>
    <p:sldMasterId id="2147484120" r:id="rId10"/>
    <p:sldMasterId id="2147484146" r:id="rId11"/>
    <p:sldMasterId id="2147484158" r:id="rId12"/>
    <p:sldMasterId id="2147484133" r:id="rId13"/>
    <p:sldMasterId id="2147484234" r:id="rId14"/>
    <p:sldMasterId id="2147484246" r:id="rId15"/>
    <p:sldMasterId id="2147484263" r:id="rId16"/>
    <p:sldMasterId id="2147484264" r:id="rId17"/>
    <p:sldMasterId id="2147484266" r:id="rId18"/>
    <p:sldMasterId id="2147484268" r:id="rId19"/>
  </p:sldMasterIdLst>
  <p:notesMasterIdLst>
    <p:notesMasterId r:id="rId43"/>
  </p:notesMasterIdLst>
  <p:handoutMasterIdLst>
    <p:handoutMasterId r:id="rId44"/>
  </p:handoutMasterIdLst>
  <p:sldIdLst>
    <p:sldId id="317" r:id="rId20"/>
    <p:sldId id="318" r:id="rId21"/>
    <p:sldId id="322" r:id="rId22"/>
    <p:sldId id="376" r:id="rId23"/>
    <p:sldId id="402" r:id="rId24"/>
    <p:sldId id="498" r:id="rId25"/>
    <p:sldId id="503" r:id="rId26"/>
    <p:sldId id="504" r:id="rId27"/>
    <p:sldId id="505" r:id="rId28"/>
    <p:sldId id="499" r:id="rId29"/>
    <p:sldId id="506" r:id="rId30"/>
    <p:sldId id="507" r:id="rId31"/>
    <p:sldId id="508" r:id="rId32"/>
    <p:sldId id="500" r:id="rId33"/>
    <p:sldId id="509" r:id="rId34"/>
    <p:sldId id="510" r:id="rId35"/>
    <p:sldId id="511" r:id="rId36"/>
    <p:sldId id="512" r:id="rId37"/>
    <p:sldId id="495" r:id="rId38"/>
    <p:sldId id="501" r:id="rId39"/>
    <p:sldId id="502" r:id="rId40"/>
    <p:sldId id="445" r:id="rId41"/>
    <p:sldId id="446" r:id="rId4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FF93"/>
    <a:srgbClr val="FDFF9B"/>
    <a:srgbClr val="9FFFF1"/>
    <a:srgbClr val="66FFCC"/>
    <a:srgbClr val="502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737" autoAdjust="0"/>
  </p:normalViewPr>
  <p:slideViewPr>
    <p:cSldViewPr>
      <p:cViewPr varScale="1">
        <p:scale>
          <a:sx n="101" d="100"/>
          <a:sy n="101" d="100"/>
        </p:scale>
        <p:origin x="69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7.xml"/><Relationship Id="rId39" Type="http://schemas.openxmlformats.org/officeDocument/2006/relationships/slide" Target="slides/slide20.xml"/><Relationship Id="rId21" Type="http://schemas.openxmlformats.org/officeDocument/2006/relationships/slide" Target="slides/slide2.xml"/><Relationship Id="rId34" Type="http://schemas.openxmlformats.org/officeDocument/2006/relationships/slide" Target="slides/slide15.xml"/><Relationship Id="rId42" Type="http://schemas.openxmlformats.org/officeDocument/2006/relationships/slide" Target="slides/slide23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32" Type="http://schemas.openxmlformats.org/officeDocument/2006/relationships/slide" Target="slides/slide13.xml"/><Relationship Id="rId37" Type="http://schemas.openxmlformats.org/officeDocument/2006/relationships/slide" Target="slides/slide18.xml"/><Relationship Id="rId40" Type="http://schemas.openxmlformats.org/officeDocument/2006/relationships/slide" Target="slides/slide21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slide" Target="slides/slide9.xml"/><Relationship Id="rId36" Type="http://schemas.openxmlformats.org/officeDocument/2006/relationships/slide" Target="slides/slide17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2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slide" Target="slides/slide8.xml"/><Relationship Id="rId30" Type="http://schemas.openxmlformats.org/officeDocument/2006/relationships/slide" Target="slides/slide11.xml"/><Relationship Id="rId35" Type="http://schemas.openxmlformats.org/officeDocument/2006/relationships/slide" Target="slides/slide16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33" Type="http://schemas.openxmlformats.org/officeDocument/2006/relationships/slide" Target="slides/slide14.xml"/><Relationship Id="rId38" Type="http://schemas.openxmlformats.org/officeDocument/2006/relationships/slide" Target="slides/slide19.xml"/><Relationship Id="rId46" Type="http://schemas.openxmlformats.org/officeDocument/2006/relationships/viewProps" Target="viewProps.xml"/><Relationship Id="rId20" Type="http://schemas.openxmlformats.org/officeDocument/2006/relationships/slide" Target="slides/slide1.xml"/><Relationship Id="rId41" Type="http://schemas.openxmlformats.org/officeDocument/2006/relationships/slide" Target="slides/slide2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0CCEADCB-708E-F941-8075-075E5EBDA019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1558197F-2033-974C-8E6B-35E21DD75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16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569C7343-33EA-40DA-9F48-5F09440026E9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72EF4AC0-9BA2-46D2-9372-A5C9261B2C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457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49581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81395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1898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36371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23184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6522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382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13179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8887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2509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4059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265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239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7802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93513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76290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6184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78377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23231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27475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37898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42321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182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7072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26092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6555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218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4985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1589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5312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0232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477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7377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36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4068711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5995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4313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68160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1748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7138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khofmeister\Desktop\advancelogo.jpg"/>
          <p:cNvPicPr>
            <a:picLocks noChangeAspect="1" noChangeArrowheads="1"/>
          </p:cNvPicPr>
          <p:nvPr/>
        </p:nvPicPr>
        <p:blipFill>
          <a:blip r:embed="rId2" cstate="print"/>
          <a:srcRect b="23627"/>
          <a:stretch>
            <a:fillRect/>
          </a:stretch>
        </p:blipFill>
        <p:spPr bwMode="auto">
          <a:xfrm>
            <a:off x="457200" y="74613"/>
            <a:ext cx="17526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Documents and Settings\khofmeister\Desktop\advancelogo.jpg"/>
          <p:cNvPicPr>
            <a:picLocks noChangeAspect="1" noChangeArrowheads="1"/>
          </p:cNvPicPr>
          <p:nvPr/>
        </p:nvPicPr>
        <p:blipFill>
          <a:blip r:embed="rId3" cstate="print"/>
          <a:srcRect t="71841"/>
          <a:stretch>
            <a:fillRect/>
          </a:stretch>
        </p:blipFill>
        <p:spPr bwMode="auto">
          <a:xfrm>
            <a:off x="4876800" y="6380163"/>
            <a:ext cx="3792538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6136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3998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6007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9745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05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19061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28479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7304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08183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8718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8291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5082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2261662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20069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72261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904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307026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14048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77921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950308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19252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922842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71032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630056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621793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72608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36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65975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781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5236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425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0579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62500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6875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10671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94369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91690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487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181247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7383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6134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3560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046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74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990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862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490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1096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90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7828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66723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0266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79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4778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30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649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6322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8570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6235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0410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7486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758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3230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528709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3632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30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5214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41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164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0330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5198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6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7576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2149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9194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584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8227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9159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4959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91210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2748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27284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7992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6263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795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55907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22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65985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2301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215273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0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9510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35568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02130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64695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2390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4218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4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65593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62932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9056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88818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090768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69032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7269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50792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81803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03749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45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15566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4231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98142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15343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631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83756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3040473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23089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45197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290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23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04983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98930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46485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3021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37160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7678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72479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57705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8410018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3658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7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Relationship Id="rId14" Type="http://schemas.openxmlformats.org/officeDocument/2006/relationships/image" Target="../media/image1.jpe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slideLayout" Target="../slideLayouts/slideLayout133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5" Type="http://schemas.openxmlformats.org/officeDocument/2006/relationships/theme" Target="../theme/theme11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Relationship Id="rId14" Type="http://schemas.openxmlformats.org/officeDocument/2006/relationships/slideLayout" Target="../slideLayouts/slideLayout13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6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Relationship Id="rId14" Type="http://schemas.openxmlformats.org/officeDocument/2006/relationships/image" Target="../media/image4.jpe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3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48.xml"/><Relationship Id="rId7" Type="http://schemas.openxmlformats.org/officeDocument/2006/relationships/slideLayout" Target="../slideLayouts/slideLayout152.xml"/><Relationship Id="rId12" Type="http://schemas.openxmlformats.org/officeDocument/2006/relationships/slideLayout" Target="../slideLayouts/slideLayout157.xml"/><Relationship Id="rId2" Type="http://schemas.openxmlformats.org/officeDocument/2006/relationships/slideLayout" Target="../slideLayouts/slideLayout147.xml"/><Relationship Id="rId1" Type="http://schemas.openxmlformats.org/officeDocument/2006/relationships/slideLayout" Target="../slideLayouts/slideLayout146.xml"/><Relationship Id="rId6" Type="http://schemas.openxmlformats.org/officeDocument/2006/relationships/slideLayout" Target="../slideLayouts/slideLayout151.xml"/><Relationship Id="rId11" Type="http://schemas.openxmlformats.org/officeDocument/2006/relationships/slideLayout" Target="../slideLayouts/slideLayout156.xml"/><Relationship Id="rId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55.xml"/><Relationship Id="rId4" Type="http://schemas.openxmlformats.org/officeDocument/2006/relationships/slideLayout" Target="../slideLayouts/slideLayout149.xml"/><Relationship Id="rId9" Type="http://schemas.openxmlformats.org/officeDocument/2006/relationships/slideLayout" Target="../slideLayouts/slideLayout154.xml"/><Relationship Id="rId14" Type="http://schemas.openxmlformats.org/officeDocument/2006/relationships/image" Target="../media/image1.jpe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5.xml"/><Relationship Id="rId3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4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9.xml"/><Relationship Id="rId1" Type="http://schemas.openxmlformats.org/officeDocument/2006/relationships/slideLayout" Target="../slideLayouts/slideLayout158.xml"/><Relationship Id="rId6" Type="http://schemas.openxmlformats.org/officeDocument/2006/relationships/slideLayout" Target="../slideLayouts/slideLayout163.xml"/><Relationship Id="rId11" Type="http://schemas.openxmlformats.org/officeDocument/2006/relationships/slideLayout" Target="../slideLayouts/slideLayout168.xml"/><Relationship Id="rId5" Type="http://schemas.openxmlformats.org/officeDocument/2006/relationships/slideLayout" Target="../slideLayouts/slideLayout162.xml"/><Relationship Id="rId10" Type="http://schemas.openxmlformats.org/officeDocument/2006/relationships/slideLayout" Target="../slideLayouts/slideLayout167.xml"/><Relationship Id="rId4" Type="http://schemas.openxmlformats.org/officeDocument/2006/relationships/slideLayout" Target="../slideLayouts/slideLayout161.xml"/><Relationship Id="rId9" Type="http://schemas.openxmlformats.org/officeDocument/2006/relationships/slideLayout" Target="../slideLayouts/slideLayout166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69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70.xml"/></Relationships>
</file>

<file path=ppt/slideMasters/_rels/slideMaster19.xml.rels><?xml version="1.0" encoding="UTF-8" standalone="yes"?>
<Relationships xmlns="http://schemas.openxmlformats.org/package/2006/relationships"><Relationship Id="rId3" Type="http://schemas.openxmlformats.org/officeDocument/2006/relationships/theme" Target="../theme/theme19.xml"/><Relationship Id="rId2" Type="http://schemas.openxmlformats.org/officeDocument/2006/relationships/slideLayout" Target="../slideLayouts/slideLayout172.xml"/><Relationship Id="rId1" Type="http://schemas.openxmlformats.org/officeDocument/2006/relationships/slideLayout" Target="../slideLayouts/slideLayout17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014968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  <p:sldLayoutId id="2147484015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376287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21" r:id="rId1"/>
    <p:sldLayoutId id="2147484122" r:id="rId2"/>
    <p:sldLayoutId id="2147484123" r:id="rId3"/>
    <p:sldLayoutId id="2147484124" r:id="rId4"/>
    <p:sldLayoutId id="2147484125" r:id="rId5"/>
    <p:sldLayoutId id="2147484126" r:id="rId6"/>
    <p:sldLayoutId id="2147484127" r:id="rId7"/>
    <p:sldLayoutId id="2147484128" r:id="rId8"/>
    <p:sldLayoutId id="2147484129" r:id="rId9"/>
    <p:sldLayoutId id="2147484130" r:id="rId10"/>
    <p:sldLayoutId id="2147484131" r:id="rId11"/>
    <p:sldLayoutId id="2147484132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114E6-7A49-4014-8607-630331982671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71" r:id="rId2"/>
    <p:sldLayoutId id="2147484172" r:id="rId3"/>
    <p:sldLayoutId id="2147484170" r:id="rId4"/>
    <p:sldLayoutId id="2147484148" r:id="rId5"/>
    <p:sldLayoutId id="2147484149" r:id="rId6"/>
    <p:sldLayoutId id="2147484150" r:id="rId7"/>
    <p:sldLayoutId id="2147484151" r:id="rId8"/>
    <p:sldLayoutId id="2147484152" r:id="rId9"/>
    <p:sldLayoutId id="2147484153" r:id="rId10"/>
    <p:sldLayoutId id="2147484154" r:id="rId11"/>
    <p:sldLayoutId id="2147484155" r:id="rId12"/>
    <p:sldLayoutId id="2147484156" r:id="rId13"/>
    <p:sldLayoutId id="214748415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28600" y="74613"/>
            <a:ext cx="8686800" cy="6630987"/>
            <a:chOff x="228600" y="74805"/>
            <a:chExt cx="8686800" cy="6630795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228600" y="228600"/>
              <a:ext cx="8686800" cy="6400800"/>
              <a:chOff x="152400" y="152400"/>
              <a:chExt cx="8839200" cy="65532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52400" y="152592"/>
                <a:ext cx="8839200" cy="6553011"/>
              </a:xfrm>
              <a:prstGeom prst="rect">
                <a:avLst/>
              </a:prstGeom>
              <a:noFill/>
              <a:ln w="63500">
                <a:solidFill>
                  <a:srgbClr val="666699">
                    <a:alpha val="80000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28322" y="228980"/>
                <a:ext cx="8687357" cy="6400237"/>
              </a:xfrm>
              <a:prstGeom prst="rect">
                <a:avLst/>
              </a:prstGeom>
              <a:solidFill>
                <a:schemeClr val="lt1">
                  <a:alpha val="80000"/>
                </a:schemeClr>
              </a:solidFill>
              <a:ln>
                <a:solidFill>
                  <a:srgbClr val="CC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pic>
          <p:nvPicPr>
            <p:cNvPr id="1033" name="Picture 2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13" cstate="print"/>
            <a:srcRect b="23627"/>
            <a:stretch>
              <a:fillRect/>
            </a:stretch>
          </p:blipFill>
          <p:spPr bwMode="auto">
            <a:xfrm>
              <a:off x="457200" y="74805"/>
              <a:ext cx="1752600" cy="40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3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14" cstate="print"/>
            <a:srcRect t="71841"/>
            <a:stretch>
              <a:fillRect/>
            </a:stretch>
          </p:blipFill>
          <p:spPr bwMode="auto">
            <a:xfrm>
              <a:off x="4876800" y="6380162"/>
              <a:ext cx="3792537" cy="325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27D3A5DC-F5B9-4499-BA6F-DD6AFB6E9C4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1722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254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4E4E7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66953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34" r:id="rId1"/>
    <p:sldLayoutId id="2147484135" r:id="rId2"/>
    <p:sldLayoutId id="2147484136" r:id="rId3"/>
    <p:sldLayoutId id="2147484137" r:id="rId4"/>
    <p:sldLayoutId id="2147484138" r:id="rId5"/>
    <p:sldLayoutId id="2147484139" r:id="rId6"/>
    <p:sldLayoutId id="2147484140" r:id="rId7"/>
    <p:sldLayoutId id="2147484141" r:id="rId8"/>
    <p:sldLayoutId id="2147484142" r:id="rId9"/>
    <p:sldLayoutId id="2147484143" r:id="rId10"/>
    <p:sldLayoutId id="2147484144" r:id="rId11"/>
    <p:sldLayoutId id="2147484145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A9F2-9BCD-4144-8E7B-FED115EFBC6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61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5" r:id="rId1"/>
    <p:sldLayoutId id="2147484236" r:id="rId2"/>
    <p:sldLayoutId id="2147484237" r:id="rId3"/>
    <p:sldLayoutId id="2147484238" r:id="rId4"/>
    <p:sldLayoutId id="2147484239" r:id="rId5"/>
    <p:sldLayoutId id="2147484240" r:id="rId6"/>
    <p:sldLayoutId id="2147484241" r:id="rId7"/>
    <p:sldLayoutId id="2147484242" r:id="rId8"/>
    <p:sldLayoutId id="2147484243" r:id="rId9"/>
    <p:sldLayoutId id="2147484244" r:id="rId10"/>
    <p:sldLayoutId id="214748424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411468"/>
      </p:ext>
    </p:extLst>
  </p:cSld>
  <p:clrMap bg1="dk1" tx1="lt1" bg2="dk2" tx2="lt2" accent1="accent1" accent2="accent2" accent3="accent3" accent4="accent4" accent5="accent5" accent6="accent6" hlink="hlink" folHlink="folHlink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596" y="609603"/>
            <a:ext cx="8230810" cy="551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6596" y="6245225"/>
            <a:ext cx="213481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333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June 4, 2015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3596" y="6245225"/>
            <a:ext cx="289681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333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Start-Up Packages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596" y="6245225"/>
            <a:ext cx="213481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333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DB73B6-2B24-4F4A-903B-55520D31A4C4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030589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dobe Garamond Pro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dobe Garamond Pro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dobe Garamond Pro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dobe Garamond Pro" pitchFamily="18" charset="0"/>
        </a:defRPr>
      </a:lvl5pPr>
      <a:lvl6pPr marL="435437" algn="ctr" rtl="0" fontAlgn="base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dobe Garamond Pro" pitchFamily="18" charset="0"/>
        </a:defRPr>
      </a:lvl6pPr>
      <a:lvl7pPr marL="870875" algn="ctr" rtl="0" fontAlgn="base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dobe Garamond Pro" pitchFamily="18" charset="0"/>
        </a:defRPr>
      </a:lvl7pPr>
      <a:lvl8pPr marL="1306312" algn="ctr" rtl="0" fontAlgn="base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dobe Garamond Pro" pitchFamily="18" charset="0"/>
        </a:defRPr>
      </a:lvl8pPr>
      <a:lvl9pPr marL="1741749" algn="ctr" rtl="0" fontAlgn="base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dobe Garamond Pro" pitchFamily="18" charset="0"/>
        </a:defRPr>
      </a:lvl9pPr>
    </p:titleStyle>
    <p:bodyStyle>
      <a:lvl1pPr marL="326578" indent="-326578" algn="l" rtl="0" eaLnBrk="0" fontAlgn="base" hangingPunct="0">
        <a:spcBef>
          <a:spcPct val="20000"/>
        </a:spcBef>
        <a:spcAft>
          <a:spcPct val="0"/>
        </a:spcAft>
        <a:buChar char="•"/>
        <a:defRPr sz="3048">
          <a:solidFill>
            <a:schemeClr val="tx1"/>
          </a:solidFill>
          <a:latin typeface="+mn-lt"/>
          <a:ea typeface="+mn-ea"/>
          <a:cs typeface="+mn-cs"/>
        </a:defRPr>
      </a:lvl1pPr>
      <a:lvl2pPr marL="707586" indent="-272148" algn="l" rtl="0" eaLnBrk="0" fontAlgn="base" hangingPunct="0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</a:defRPr>
      </a:lvl2pPr>
      <a:lvl3pPr marL="1088593" indent="-217719" algn="l" rtl="0" eaLnBrk="0" fontAlgn="base" hangingPunct="0">
        <a:spcBef>
          <a:spcPct val="20000"/>
        </a:spcBef>
        <a:spcAft>
          <a:spcPct val="0"/>
        </a:spcAft>
        <a:buChar char="•"/>
        <a:defRPr sz="2286">
          <a:solidFill>
            <a:schemeClr val="tx1"/>
          </a:solidFill>
          <a:latin typeface="+mn-lt"/>
        </a:defRPr>
      </a:lvl3pPr>
      <a:lvl4pPr marL="1524030" indent="-217719" algn="l" rtl="0" eaLnBrk="0" fontAlgn="base" hangingPunct="0">
        <a:spcBef>
          <a:spcPct val="20000"/>
        </a:spcBef>
        <a:spcAft>
          <a:spcPct val="0"/>
        </a:spcAft>
        <a:buChar char="–"/>
        <a:defRPr sz="1905">
          <a:solidFill>
            <a:schemeClr val="tx1"/>
          </a:solidFill>
          <a:latin typeface="+mn-lt"/>
        </a:defRPr>
      </a:lvl4pPr>
      <a:lvl5pPr marL="1959468" indent="-217719" algn="l" rtl="0" eaLnBrk="0" fontAlgn="base" hangingPunct="0">
        <a:spcBef>
          <a:spcPct val="20000"/>
        </a:spcBef>
        <a:spcAft>
          <a:spcPct val="0"/>
        </a:spcAft>
        <a:buChar char="»"/>
        <a:defRPr sz="1905">
          <a:solidFill>
            <a:schemeClr val="tx1"/>
          </a:solidFill>
          <a:latin typeface="+mn-lt"/>
        </a:defRPr>
      </a:lvl5pPr>
      <a:lvl6pPr marL="2394905" indent="-217719" algn="l" rtl="0" fontAlgn="base">
        <a:spcBef>
          <a:spcPct val="20000"/>
        </a:spcBef>
        <a:spcAft>
          <a:spcPct val="0"/>
        </a:spcAft>
        <a:buChar char="»"/>
        <a:defRPr sz="1905">
          <a:solidFill>
            <a:schemeClr val="tx1"/>
          </a:solidFill>
          <a:latin typeface="+mn-lt"/>
        </a:defRPr>
      </a:lvl6pPr>
      <a:lvl7pPr marL="2830342" indent="-217719" algn="l" rtl="0" fontAlgn="base">
        <a:spcBef>
          <a:spcPct val="20000"/>
        </a:spcBef>
        <a:spcAft>
          <a:spcPct val="0"/>
        </a:spcAft>
        <a:buChar char="»"/>
        <a:defRPr sz="1905">
          <a:solidFill>
            <a:schemeClr val="tx1"/>
          </a:solidFill>
          <a:latin typeface="+mn-lt"/>
        </a:defRPr>
      </a:lvl7pPr>
      <a:lvl8pPr marL="3265780" indent="-217719" algn="l" rtl="0" fontAlgn="base">
        <a:spcBef>
          <a:spcPct val="20000"/>
        </a:spcBef>
        <a:spcAft>
          <a:spcPct val="0"/>
        </a:spcAft>
        <a:buChar char="»"/>
        <a:defRPr sz="1905">
          <a:solidFill>
            <a:schemeClr val="tx1"/>
          </a:solidFill>
          <a:latin typeface="+mn-lt"/>
        </a:defRPr>
      </a:lvl8pPr>
      <a:lvl9pPr marL="3701217" indent="-217719" algn="l" rtl="0" fontAlgn="base">
        <a:spcBef>
          <a:spcPct val="20000"/>
        </a:spcBef>
        <a:spcAft>
          <a:spcPct val="0"/>
        </a:spcAft>
        <a:buChar char="»"/>
        <a:defRPr sz="190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70875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1pPr>
      <a:lvl2pPr marL="435437" algn="l" defTabSz="870875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2pPr>
      <a:lvl3pPr marL="870875" algn="l" defTabSz="870875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3pPr>
      <a:lvl4pPr marL="1306312" algn="l" defTabSz="870875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4pPr>
      <a:lvl5pPr marL="1741749" algn="l" defTabSz="870875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5pPr>
      <a:lvl6pPr marL="2177186" algn="l" defTabSz="870875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6pPr>
      <a:lvl7pPr marL="2612624" algn="l" defTabSz="870875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7pPr>
      <a:lvl8pPr marL="3048061" algn="l" defTabSz="870875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8pPr>
      <a:lvl9pPr marL="3483498" algn="l" defTabSz="870875" rtl="0" eaLnBrk="1" latinLnBrk="0" hangingPunct="1">
        <a:defRPr sz="17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C7ADC-FCE4-3643-8B65-92DDB2C67852}" type="datetimeFigureOut"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141C32-CCC0-4A1F-9CC7-5F0C2AC69BF2}" type="slidenum">
              <a:rPr lang="sv-SE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346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CA45A-37DB-44CD-B7A6-9442A0EC3743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141C32-CCC0-4A1F-9CC7-5F0C2AC69BF2}" type="slidenum">
              <a:rPr lang="sv-SE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2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7" r:id="rId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2141C32-CCC0-4A1F-9CC7-5F0C2AC69BF2}" type="slidenum">
              <a:rPr lang="sv-SE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6/14/2016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9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914947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  <p:sldLayoutId id="2147484028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147494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  <p:sldLayoutId id="2147484041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830068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236801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  <p:sldLayoutId id="2147484067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250044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  <p:sldLayoutId id="2147484080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740600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82" r:id="rId1"/>
    <p:sldLayoutId id="2147484083" r:id="rId2"/>
    <p:sldLayoutId id="2147484084" r:id="rId3"/>
    <p:sldLayoutId id="2147484085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  <p:sldLayoutId id="2147484092" r:id="rId11"/>
    <p:sldLayoutId id="2147484093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205141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95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  <p:sldLayoutId id="2147484106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924965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08" r:id="rId1"/>
    <p:sldLayoutId id="2147484109" r:id="rId2"/>
    <p:sldLayoutId id="2147484110" r:id="rId3"/>
    <p:sldLayoutId id="2147484111" r:id="rId4"/>
    <p:sldLayoutId id="2147484112" r:id="rId5"/>
    <p:sldLayoutId id="2147484113" r:id="rId6"/>
    <p:sldLayoutId id="2147484114" r:id="rId7"/>
    <p:sldLayoutId id="2147484115" r:id="rId8"/>
    <p:sldLayoutId id="2147484116" r:id="rId9"/>
    <p:sldLayoutId id="2147484117" r:id="rId10"/>
    <p:sldLayoutId id="2147484118" r:id="rId11"/>
    <p:sldLayoutId id="2147484119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p.washington.edu/ahr/resources/salary/retention-salary-adjustments/" TargetMode="External"/><Relationship Id="rId2" Type="http://schemas.openxmlformats.org/officeDocument/2006/relationships/hyperlink" Target="http://www.washington.edu/admin/acadpers/facultyadjustmentretention.html" TargetMode="External"/><Relationship Id="rId1" Type="http://schemas.openxmlformats.org/officeDocument/2006/relationships/slideLayout" Target="../slideLayouts/slideLayout170.xml"/><Relationship Id="rId4" Type="http://schemas.openxmlformats.org/officeDocument/2006/relationships/hyperlink" Target="http://www.washington.edu/admin/acadpers/faculty/adjustmentab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idehighered.com/advice/2012/09/21/administrators-advice-professors-about-seeking-and-using-counter-offers-essay" TargetMode="External"/><Relationship Id="rId1" Type="http://schemas.openxmlformats.org/officeDocument/2006/relationships/slideLayout" Target="../slideLayouts/slideLayout17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5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5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728662" y="1524000"/>
            <a:ext cx="7686675" cy="1470025"/>
          </a:xfrm>
        </p:spPr>
        <p:txBody>
          <a:bodyPr/>
          <a:lstStyle/>
          <a:p>
            <a:r>
              <a:rPr lang="en-US" sz="5000" dirty="0" smtClean="0"/>
              <a:t>Navigating </a:t>
            </a:r>
            <a:r>
              <a:rPr lang="en-US" sz="5000" smtClean="0"/>
              <a:t>Faculty Retention Strategies</a:t>
            </a:r>
            <a:endParaRPr lang="en-US" sz="5000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defRPr/>
            </a:pPr>
            <a:r>
              <a:rPr lang="en-US" dirty="0" smtClean="0">
                <a:solidFill>
                  <a:prstClr val="black"/>
                </a:solidFill>
              </a:rPr>
              <a:t>UW ADVANCE</a:t>
            </a:r>
          </a:p>
          <a:p>
            <a:pPr marL="342900" indent="-342900">
              <a:defRPr/>
            </a:pPr>
            <a:r>
              <a:rPr lang="en-US" dirty="0" smtClean="0">
                <a:solidFill>
                  <a:prstClr val="black"/>
                </a:solidFill>
              </a:rPr>
              <a:t>Spring Quarterly Leadership Workshop</a:t>
            </a:r>
          </a:p>
          <a:p>
            <a:pPr marL="342900" indent="-342900">
              <a:defRPr/>
            </a:pPr>
            <a:endParaRPr lang="en-US" sz="500" dirty="0">
              <a:solidFill>
                <a:prstClr val="black"/>
              </a:solidFill>
            </a:endParaRPr>
          </a:p>
          <a:p>
            <a:pPr marL="342900" indent="-342900"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June 8, 2016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2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3938587"/>
            <a:ext cx="8040688" cy="1362075"/>
          </a:xfrm>
        </p:spPr>
        <p:txBody>
          <a:bodyPr/>
          <a:lstStyle/>
          <a:p>
            <a:r>
              <a:rPr lang="en-US" dirty="0"/>
              <a:t>Judy </a:t>
            </a:r>
            <a:r>
              <a:rPr lang="en-US" dirty="0" smtClean="0"/>
              <a:t>Howard</a:t>
            </a:r>
            <a:br>
              <a:rPr lang="en-US" dirty="0" smtClean="0"/>
            </a:br>
            <a:r>
              <a:rPr lang="en-US" dirty="0" smtClean="0"/>
              <a:t>Division </a:t>
            </a:r>
            <a:r>
              <a:rPr lang="en-US" dirty="0"/>
              <a:t>Dean of Social Sciences, College of Arts &amp; Sciences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38400"/>
            <a:ext cx="7772400" cy="15001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78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28600"/>
            <a:ext cx="6172200" cy="857250"/>
          </a:xfrm>
        </p:spPr>
        <p:txBody>
          <a:bodyPr/>
          <a:lstStyle/>
          <a:p>
            <a:r>
              <a:rPr lang="en-US" dirty="0" smtClean="0"/>
              <a:t>UW Policies on Retention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28650" y="1295400"/>
            <a:ext cx="8058150" cy="4805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900" dirty="0" smtClean="0"/>
              <a:t>General Policies:       </a:t>
            </a:r>
            <a:r>
              <a:rPr lang="en-US" sz="1900" dirty="0">
                <a:hlinkClick r:id="rId2"/>
              </a:rPr>
              <a:t>http://www.washington.edu/admin/acadpers/facultyadjustmentretention.html</a:t>
            </a:r>
            <a:r>
              <a:rPr lang="en-US" sz="1900" dirty="0"/>
              <a:t> </a:t>
            </a:r>
          </a:p>
          <a:p>
            <a:pPr marL="0" indent="0">
              <a:buNone/>
            </a:pPr>
            <a:r>
              <a:rPr lang="en-US" sz="1900" dirty="0" smtClean="0"/>
              <a:t>  </a:t>
            </a:r>
          </a:p>
          <a:p>
            <a:pPr marL="0" indent="0">
              <a:buNone/>
            </a:pPr>
            <a:r>
              <a:rPr lang="en-US" sz="1900" dirty="0"/>
              <a:t>Key points:</a:t>
            </a:r>
          </a:p>
          <a:p>
            <a:pPr>
              <a:buFontTx/>
              <a:buChar char="-"/>
            </a:pPr>
            <a:r>
              <a:rPr lang="en-US" sz="1900" dirty="0"/>
              <a:t>pre-approved, if adjustment is a minimum of 5% and maximum of 10%</a:t>
            </a:r>
          </a:p>
          <a:p>
            <a:pPr marL="0" indent="0">
              <a:buNone/>
            </a:pPr>
            <a:r>
              <a:rPr lang="en-US" sz="1900" dirty="0"/>
              <a:t>       T</a:t>
            </a:r>
            <a:r>
              <a:rPr lang="en-US" sz="1900" dirty="0" smtClean="0"/>
              <a:t>he </a:t>
            </a:r>
            <a:r>
              <a:rPr lang="en-US" sz="1900" dirty="0"/>
              <a:t>Retention Salary Adjustment Form needs to be completed:</a:t>
            </a:r>
          </a:p>
          <a:p>
            <a:pPr marL="0" indent="0">
              <a:buNone/>
            </a:pPr>
            <a:r>
              <a:rPr lang="en-US" sz="1900" dirty="0"/>
              <a:t>       </a:t>
            </a:r>
            <a:r>
              <a:rPr lang="en-US" sz="1900" dirty="0">
                <a:hlinkClick r:id="rId3"/>
              </a:rPr>
              <a:t>http://ap.washington.edu/ahr/resources/salary/retention-salary-adjustments/</a:t>
            </a:r>
            <a:endParaRPr lang="en-US" sz="1900" dirty="0"/>
          </a:p>
          <a:p>
            <a:pPr>
              <a:buFontTx/>
              <a:buChar char="-"/>
            </a:pPr>
            <a:r>
              <a:rPr lang="en-US" sz="1900" dirty="0" smtClean="0"/>
              <a:t>If more than 10%, must secure prior approval from Cheryl Cameron; submit a letter with rationales as well as the Retention Salary Adjustment form</a:t>
            </a:r>
          </a:p>
          <a:p>
            <a:pPr>
              <a:buFontTx/>
              <a:buChar char="-"/>
            </a:pPr>
            <a:r>
              <a:rPr lang="en-US" sz="1900" dirty="0" smtClean="0"/>
              <a:t>Three-year window</a:t>
            </a:r>
          </a:p>
          <a:p>
            <a:pPr>
              <a:buFontTx/>
              <a:buChar char="-"/>
            </a:pPr>
            <a:r>
              <a:rPr lang="en-US" sz="1900" dirty="0" smtClean="0"/>
              <a:t>Not entering mandatory promotion period</a:t>
            </a:r>
          </a:p>
          <a:p>
            <a:pPr marL="0" indent="0">
              <a:buNone/>
            </a:pPr>
            <a:endParaRPr lang="en-US" sz="1900" dirty="0" smtClean="0"/>
          </a:p>
          <a:p>
            <a:pPr marL="0" indent="0">
              <a:buNone/>
            </a:pPr>
            <a:r>
              <a:rPr lang="en-US" sz="1900" dirty="0" smtClean="0"/>
              <a:t>A-B policies:</a:t>
            </a:r>
          </a:p>
          <a:p>
            <a:pPr marL="0" indent="0">
              <a:buNone/>
            </a:pPr>
            <a:r>
              <a:rPr lang="en-US" sz="1900" dirty="0">
                <a:hlinkClick r:id="rId4"/>
              </a:rPr>
              <a:t>http://www.washington.edu/admin/acadpers/faculty/adjustmentab.html</a:t>
            </a:r>
            <a:r>
              <a:rPr lang="en-US" sz="1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825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2401"/>
            <a:ext cx="7886700" cy="990600"/>
          </a:xfrm>
        </p:spPr>
        <p:txBody>
          <a:bodyPr>
            <a:normAutofit/>
          </a:bodyPr>
          <a:lstStyle/>
          <a:p>
            <a:r>
              <a:rPr lang="en-US" dirty="0"/>
              <a:t>Submit Retention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900"/>
              </a:spcAft>
            </a:pPr>
            <a:r>
              <a:rPr lang="en-US" sz="2500" dirty="0"/>
              <a:t>Chair’s letter with rationale</a:t>
            </a:r>
          </a:p>
          <a:p>
            <a:pPr>
              <a:spcAft>
                <a:spcPts val="900"/>
              </a:spcAft>
            </a:pPr>
            <a:r>
              <a:rPr lang="en-US" sz="2500" dirty="0"/>
              <a:t>CV</a:t>
            </a:r>
          </a:p>
          <a:p>
            <a:pPr>
              <a:spcAft>
                <a:spcPts val="900"/>
              </a:spcAft>
            </a:pPr>
            <a:r>
              <a:rPr lang="en-US" sz="2500" dirty="0"/>
              <a:t>Student Evaluations</a:t>
            </a:r>
          </a:p>
          <a:p>
            <a:pPr>
              <a:spcAft>
                <a:spcPts val="900"/>
              </a:spcAft>
            </a:pPr>
            <a:r>
              <a:rPr lang="en-US" sz="2500" dirty="0"/>
              <a:t>Peer Evaluations</a:t>
            </a:r>
          </a:p>
          <a:p>
            <a:pPr>
              <a:spcAft>
                <a:spcPts val="900"/>
              </a:spcAft>
            </a:pPr>
            <a:r>
              <a:rPr lang="en-US" sz="2500" dirty="0"/>
              <a:t>Offer Letter or Indication of Interest</a:t>
            </a:r>
          </a:p>
          <a:p>
            <a:pPr>
              <a:spcAft>
                <a:spcPts val="900"/>
              </a:spcAft>
            </a:pPr>
            <a:r>
              <a:rPr lang="en-US" sz="2500" dirty="0"/>
              <a:t>Supporting Letters (optional)</a:t>
            </a:r>
          </a:p>
        </p:txBody>
      </p:sp>
    </p:spTree>
    <p:extLst>
      <p:ext uri="{BB962C8B-B14F-4D97-AF65-F5344CB8AC3E}">
        <p14:creationId xmlns:p14="http://schemas.microsoft.com/office/powerpoint/2010/main" val="354191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2400"/>
            <a:ext cx="7886700" cy="1004889"/>
          </a:xfrm>
        </p:spPr>
        <p:txBody>
          <a:bodyPr/>
          <a:lstStyle/>
          <a:p>
            <a:r>
              <a:rPr lang="en-US" dirty="0" smtClean="0"/>
              <a:t>Negotiating Counter Offer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6339"/>
            <a:ext cx="7772400" cy="3429000"/>
          </a:xfrm>
        </p:spPr>
        <p:txBody>
          <a:bodyPr>
            <a:noAutofit/>
          </a:bodyPr>
          <a:lstStyle/>
          <a:p>
            <a:pPr>
              <a:spcAft>
                <a:spcPts val="900"/>
              </a:spcAft>
            </a:pPr>
            <a:r>
              <a:rPr lang="en-US" sz="2300" dirty="0"/>
              <a:t>Salary (is salary badly compressed?)</a:t>
            </a:r>
          </a:p>
          <a:p>
            <a:pPr>
              <a:spcAft>
                <a:spcPts val="900"/>
              </a:spcAft>
            </a:pPr>
            <a:r>
              <a:rPr lang="en-US" sz="2300" dirty="0"/>
              <a:t>Summer salary</a:t>
            </a:r>
          </a:p>
          <a:p>
            <a:pPr>
              <a:spcAft>
                <a:spcPts val="900"/>
              </a:spcAft>
            </a:pPr>
            <a:r>
              <a:rPr lang="en-US" sz="2300" dirty="0"/>
              <a:t>Research Support</a:t>
            </a:r>
          </a:p>
          <a:p>
            <a:pPr>
              <a:spcAft>
                <a:spcPts val="900"/>
              </a:spcAft>
            </a:pPr>
            <a:r>
              <a:rPr lang="en-US" sz="2300" dirty="0"/>
              <a:t>Partner Accommodations</a:t>
            </a:r>
          </a:p>
          <a:p>
            <a:pPr>
              <a:spcAft>
                <a:spcPts val="900"/>
              </a:spcAft>
            </a:pPr>
            <a:r>
              <a:rPr lang="en-US" sz="2300" dirty="0"/>
              <a:t>Sabbatical priority</a:t>
            </a:r>
          </a:p>
          <a:p>
            <a:pPr>
              <a:spcAft>
                <a:spcPts val="900"/>
              </a:spcAft>
            </a:pPr>
            <a:r>
              <a:rPr lang="en-US" sz="2300" dirty="0"/>
              <a:t>Possible changes in location of faculty line or reconfiguration of joint appointment</a:t>
            </a:r>
          </a:p>
          <a:p>
            <a:pPr>
              <a:spcAft>
                <a:spcPts val="900"/>
              </a:spcAft>
            </a:pPr>
            <a:r>
              <a:rPr lang="en-US" sz="2300" dirty="0"/>
              <a:t>Space/lab considerations</a:t>
            </a:r>
          </a:p>
          <a:p>
            <a:pPr>
              <a:spcAft>
                <a:spcPts val="900"/>
              </a:spcAft>
            </a:pPr>
            <a:r>
              <a:rPr lang="en-US" sz="2300" dirty="0"/>
              <a:t>Useful IHE article on retentions: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http://www.insidehighered.com/advice/2012/09/21/administrators-advice-professors-about-seeking-and-using-counter-offers-essay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959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George </a:t>
            </a:r>
            <a:r>
              <a:rPr lang="en-US" dirty="0" smtClean="0"/>
              <a:t>Lovell </a:t>
            </a:r>
            <a:br>
              <a:rPr lang="en-US" dirty="0" smtClean="0"/>
            </a:br>
            <a:r>
              <a:rPr lang="en-US" dirty="0" smtClean="0"/>
              <a:t>Chair</a:t>
            </a:r>
            <a:r>
              <a:rPr lang="en-US" dirty="0"/>
              <a:t>, Political Science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08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Retention Cases:</a:t>
            </a:r>
            <a:br>
              <a:rPr lang="en-US" dirty="0" smtClean="0"/>
            </a:br>
            <a:r>
              <a:rPr lang="en-US" dirty="0" smtClean="0"/>
              <a:t>A Chair’s Perspective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George Lovell, Political Science</a:t>
            </a:r>
          </a:p>
          <a:p>
            <a:r>
              <a:rPr lang="en-US" dirty="0" smtClean="0"/>
              <a:t>glovell@uw.edu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769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First Steps After the Knock on the Door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Lesson I Have Learned</a:t>
            </a:r>
            <a:r>
              <a:rPr lang="en-US" dirty="0" smtClean="0"/>
              <a:t>:  </a:t>
            </a:r>
            <a:r>
              <a:rPr lang="en-US" b="1" dirty="0" smtClean="0"/>
              <a:t>Every Retention Case is Different</a:t>
            </a:r>
          </a:p>
          <a:p>
            <a:pPr lvl="1"/>
            <a:r>
              <a:rPr lang="en-US" dirty="0" smtClean="0"/>
              <a:t>Serial Retention and Reluctant </a:t>
            </a:r>
            <a:r>
              <a:rPr lang="en-US" dirty="0"/>
              <a:t>Retention </a:t>
            </a:r>
            <a:r>
              <a:rPr lang="en-US" dirty="0" smtClean="0"/>
              <a:t>Cases  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Grand Strategist vs. The Recently </a:t>
            </a:r>
            <a:r>
              <a:rPr lang="en-US" dirty="0" smtClean="0"/>
              <a:t>Enlightened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To Retain or Not Retain?</a:t>
            </a:r>
            <a:endParaRPr lang="en-US" dirty="0"/>
          </a:p>
          <a:p>
            <a:pPr lvl="1"/>
            <a:r>
              <a:rPr lang="en-US" dirty="0" smtClean="0"/>
              <a:t>Follow </a:t>
            </a:r>
            <a:r>
              <a:rPr lang="en-US" dirty="0"/>
              <a:t>Your Department </a:t>
            </a:r>
            <a:r>
              <a:rPr lang="en-US" dirty="0" smtClean="0"/>
              <a:t>Policy/Process</a:t>
            </a:r>
          </a:p>
          <a:p>
            <a:pPr lvl="1"/>
            <a:r>
              <a:rPr lang="en-US" dirty="0" smtClean="0"/>
              <a:t>Focus </a:t>
            </a:r>
            <a:r>
              <a:rPr lang="en-US" dirty="0"/>
              <a:t>on Department Interests, not Personal </a:t>
            </a:r>
            <a:r>
              <a:rPr lang="en-US" dirty="0" smtClean="0"/>
              <a:t>Reaction </a:t>
            </a:r>
          </a:p>
          <a:p>
            <a:pPr lvl="1"/>
            <a:r>
              <a:rPr lang="en-US" dirty="0" smtClean="0"/>
              <a:t>Preemptive Offer May Get You a Discount, but there should be a reason for doing preemptive offer. </a:t>
            </a:r>
          </a:p>
          <a:p>
            <a:r>
              <a:rPr lang="en-US" b="1" dirty="0" smtClean="0"/>
              <a:t>When Retention Pursued:  Work First to Build Trust</a:t>
            </a:r>
          </a:p>
          <a:p>
            <a:pPr lvl="1"/>
            <a:r>
              <a:rPr lang="en-US" dirty="0" smtClean="0"/>
              <a:t>Explain </a:t>
            </a:r>
            <a:r>
              <a:rPr lang="en-US" dirty="0"/>
              <a:t>Process</a:t>
            </a:r>
          </a:p>
          <a:p>
            <a:pPr lvl="1"/>
            <a:r>
              <a:rPr lang="en-US" dirty="0" smtClean="0"/>
              <a:t>Establish </a:t>
            </a:r>
            <a:r>
              <a:rPr lang="en-US" dirty="0"/>
              <a:t>Communication Protocols</a:t>
            </a:r>
          </a:p>
          <a:p>
            <a:pPr lvl="1"/>
            <a:r>
              <a:rPr lang="en-US" dirty="0" smtClean="0"/>
              <a:t>Set </a:t>
            </a:r>
            <a:r>
              <a:rPr lang="en-US" dirty="0"/>
              <a:t>Realistic (i.e., low) </a:t>
            </a:r>
            <a:r>
              <a:rPr lang="en-US" dirty="0" smtClean="0"/>
              <a:t>expectations. </a:t>
            </a:r>
            <a:endParaRPr lang="en-US" b="1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39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the Offer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b="1" dirty="0"/>
              <a:t>Key </a:t>
            </a:r>
            <a:r>
              <a:rPr lang="en-US" b="1" dirty="0" smtClean="0"/>
              <a:t>Goal To Aim For:  Everyone is Happy When it is Over </a:t>
            </a:r>
            <a:endParaRPr lang="en-US" b="1" dirty="0"/>
          </a:p>
          <a:p>
            <a:pPr algn="just"/>
            <a:r>
              <a:rPr lang="en-US" dirty="0"/>
              <a:t>Beware of </a:t>
            </a:r>
            <a:r>
              <a:rPr lang="en-US" dirty="0" smtClean="0"/>
              <a:t>Resentment</a:t>
            </a:r>
            <a:r>
              <a:rPr lang="en-US" dirty="0"/>
              <a:t>- </a:t>
            </a:r>
            <a:r>
              <a:rPr lang="en-US" dirty="0" smtClean="0"/>
              <a:t>Retentions </a:t>
            </a:r>
            <a:r>
              <a:rPr lang="en-US" dirty="0"/>
              <a:t>can unearth it and make it worse.</a:t>
            </a:r>
          </a:p>
          <a:p>
            <a:pPr lvl="1"/>
            <a:r>
              <a:rPr lang="en-US" dirty="0"/>
              <a:t>“Leaving Money on the Table”</a:t>
            </a:r>
          </a:p>
          <a:p>
            <a:r>
              <a:rPr lang="en-US" dirty="0" smtClean="0"/>
              <a:t>Find </a:t>
            </a:r>
            <a:r>
              <a:rPr lang="en-US" dirty="0"/>
              <a:t>out what the colleague </a:t>
            </a:r>
            <a:r>
              <a:rPr lang="en-US" dirty="0" smtClean="0"/>
              <a:t>wants  . . . </a:t>
            </a:r>
          </a:p>
          <a:p>
            <a:r>
              <a:rPr lang="en-US" dirty="0" smtClean="0"/>
              <a:t>. . . </a:t>
            </a:r>
            <a:r>
              <a:rPr lang="en-US" dirty="0"/>
              <a:t>a</a:t>
            </a:r>
            <a:r>
              <a:rPr lang="en-US" dirty="0" smtClean="0"/>
              <a:t>nd </a:t>
            </a:r>
            <a:r>
              <a:rPr lang="en-US" dirty="0"/>
              <a:t>what is most important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Salary, Extras, Promotion, Respect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Emotion/Feelings Matter Even More than Expected</a:t>
            </a:r>
          </a:p>
          <a:p>
            <a:r>
              <a:rPr lang="en-US" sz="2400" dirty="0"/>
              <a:t>Partner with </a:t>
            </a:r>
            <a:r>
              <a:rPr lang="en-US" sz="2400" dirty="0" smtClean="0"/>
              <a:t>Dean-  Early.</a:t>
            </a:r>
            <a:r>
              <a:rPr lang="en-US" sz="2400" dirty="0"/>
              <a:t>		</a:t>
            </a:r>
          </a:p>
          <a:p>
            <a:pPr lvl="1"/>
            <a:r>
              <a:rPr lang="en-US" dirty="0"/>
              <a:t>Know what Dean </a:t>
            </a:r>
            <a:r>
              <a:rPr lang="en-US" dirty="0" smtClean="0"/>
              <a:t>expects Department to Contribute.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57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and Endgame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Sell UW, don’t Trash Other </a:t>
            </a:r>
            <a:r>
              <a:rPr lang="en-US" dirty="0" smtClean="0"/>
              <a:t>School</a:t>
            </a:r>
          </a:p>
          <a:p>
            <a:r>
              <a:rPr lang="en-US" dirty="0" smtClean="0"/>
              <a:t>Expressing Doubts About The Sincerity of the Threat to Leave Can Easily Backfire.</a:t>
            </a:r>
            <a:endParaRPr lang="en-US" dirty="0"/>
          </a:p>
          <a:p>
            <a:r>
              <a:rPr lang="en-US" dirty="0" smtClean="0"/>
              <a:t>Be Patient:  Don’t </a:t>
            </a:r>
            <a:r>
              <a:rPr lang="en-US" dirty="0"/>
              <a:t>Expect a Clean Negotiation</a:t>
            </a:r>
          </a:p>
          <a:p>
            <a:r>
              <a:rPr lang="en-US" dirty="0" smtClean="0"/>
              <a:t>Get </a:t>
            </a:r>
            <a:r>
              <a:rPr lang="en-US" dirty="0"/>
              <a:t>Help from </a:t>
            </a:r>
            <a:r>
              <a:rPr lang="en-US" dirty="0" smtClean="0"/>
              <a:t>Select Colleagues</a:t>
            </a:r>
            <a:r>
              <a:rPr lang="en-US" dirty="0"/>
              <a:t>: </a:t>
            </a:r>
            <a:r>
              <a:rPr lang="en-US" dirty="0" smtClean="0"/>
              <a:t>Show Love, Share Messaging</a:t>
            </a:r>
          </a:p>
          <a:p>
            <a:r>
              <a:rPr lang="en-US" dirty="0"/>
              <a:t>Keep Small Audience for </a:t>
            </a:r>
            <a:r>
              <a:rPr lang="en-US" dirty="0" smtClean="0"/>
              <a:t>the Details </a:t>
            </a:r>
            <a:r>
              <a:rPr lang="en-US" dirty="0"/>
              <a:t>of </a:t>
            </a:r>
            <a:r>
              <a:rPr lang="en-US" dirty="0" smtClean="0"/>
              <a:t>the Offer</a:t>
            </a:r>
          </a:p>
          <a:p>
            <a:r>
              <a:rPr lang="en-US" dirty="0" smtClean="0"/>
              <a:t>Accept that you Can’t Win them All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dirty="0"/>
              <a:t>Final </a:t>
            </a:r>
            <a:r>
              <a:rPr lang="en-US" b="1" dirty="0" smtClean="0"/>
              <a:t>Thought:  How Much Should </a:t>
            </a:r>
            <a:r>
              <a:rPr lang="en-US" b="1" dirty="0"/>
              <a:t>I </a:t>
            </a:r>
            <a:r>
              <a:rPr lang="en-US" b="1" dirty="0" smtClean="0"/>
              <a:t>Care </a:t>
            </a:r>
            <a:r>
              <a:rPr lang="en-US" b="1" dirty="0"/>
              <a:t>About Equity</a:t>
            </a:r>
            <a:r>
              <a:rPr lang="en-US" b="1" dirty="0" smtClean="0"/>
              <a:t>?</a:t>
            </a:r>
          </a:p>
          <a:p>
            <a:r>
              <a:rPr lang="en-US" dirty="0" smtClean="0"/>
              <a:t>Remember that our Salary System is Not Likely to Produce a Fair and Rational Salary Distribution Pattern.</a:t>
            </a:r>
          </a:p>
          <a:p>
            <a:r>
              <a:rPr lang="en-US" dirty="0" smtClean="0"/>
              <a:t>A Rising Tide Can Sometimes Lift Other Boats- For Better or Worse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01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Activity</a:t>
            </a:r>
            <a:endParaRPr lang="en-US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666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smtClean="0"/>
              <a:t>10:00 – 10:10 	Welcome and Introductions</a:t>
            </a:r>
          </a:p>
          <a:p>
            <a:pPr marL="0" lvl="0" indent="0">
              <a:buNone/>
            </a:pPr>
            <a:r>
              <a:rPr lang="en-US" dirty="0" smtClean="0"/>
              <a:t>10:10 </a:t>
            </a:r>
            <a:r>
              <a:rPr lang="en-US" dirty="0"/>
              <a:t>– </a:t>
            </a:r>
            <a:r>
              <a:rPr lang="en-US" dirty="0" smtClean="0"/>
              <a:t>11:10	Panel	</a:t>
            </a:r>
            <a:r>
              <a:rPr lang="en-US" dirty="0"/>
              <a:t> </a:t>
            </a:r>
            <a:r>
              <a:rPr lang="en-US" dirty="0" smtClean="0"/>
              <a:t>and Q&amp;A</a:t>
            </a:r>
          </a:p>
          <a:p>
            <a:pPr marL="0" lvl="0" indent="0">
              <a:buNone/>
            </a:pPr>
            <a:r>
              <a:rPr lang="en-US" dirty="0" smtClean="0"/>
              <a:t>11:10 – 11:45	Small Group Activity</a:t>
            </a:r>
          </a:p>
          <a:p>
            <a:pPr marL="0" lvl="0" indent="0">
              <a:buNone/>
            </a:pPr>
            <a:r>
              <a:rPr lang="en-US" dirty="0" smtClean="0"/>
              <a:t>11:45 – 11:50	Wrap-up and Evaluations</a:t>
            </a:r>
          </a:p>
          <a:p>
            <a:pPr marL="0" lvl="0" indent="0">
              <a:buNone/>
            </a:pPr>
            <a:r>
              <a:rPr lang="en-US" dirty="0" smtClean="0"/>
              <a:t>11:50 – 12:30	Networking Lunch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095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Small Group Discussion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You are anticipating a faculty retention situation in your department. </a:t>
            </a:r>
          </a:p>
          <a:p>
            <a:pPr lvl="1"/>
            <a:r>
              <a:rPr lang="en-US" dirty="0" smtClean="0"/>
              <a:t>What are some possible options you could offer the faculty member that require no new resources?</a:t>
            </a:r>
          </a:p>
          <a:p>
            <a:pPr lvl="1"/>
            <a:r>
              <a:rPr lang="en-US" dirty="0" smtClean="0"/>
              <a:t>What are some possible options that would require a little bit of resources (&lt;$25,000)? </a:t>
            </a:r>
          </a:p>
          <a:p>
            <a:pPr lvl="1"/>
            <a:r>
              <a:rPr lang="en-US" dirty="0" smtClean="0"/>
              <a:t>What is your unit’s retention policy?</a:t>
            </a:r>
          </a:p>
          <a:p>
            <a:pPr lvl="1"/>
            <a:r>
              <a:rPr lang="en-US" dirty="0" smtClean="0"/>
              <a:t>What could be done to </a:t>
            </a:r>
            <a:r>
              <a:rPr lang="en-US" smtClean="0"/>
              <a:t>preempt </a:t>
            </a:r>
            <a:r>
              <a:rPr lang="en-US" smtClean="0"/>
              <a:t>your faculty </a:t>
            </a:r>
            <a:r>
              <a:rPr lang="en-US" dirty="0" smtClean="0"/>
              <a:t>from interviewing at other institutions?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496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/>
          <a:lstStyle/>
          <a:p>
            <a:r>
              <a:rPr lang="en-US" sz="3600" dirty="0" smtClean="0"/>
              <a:t>Questions for a retention offer candidate (preemptive or reactive)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 smtClean="0"/>
              <a:t>What do we need to do to make this a good place for you?</a:t>
            </a:r>
          </a:p>
          <a:p>
            <a:r>
              <a:rPr lang="en-US" dirty="0" smtClean="0"/>
              <a:t>What can we do for you with no new resources?</a:t>
            </a:r>
          </a:p>
          <a:p>
            <a:r>
              <a:rPr lang="en-US" dirty="0" smtClean="0"/>
              <a:t>What can we do with a little bit of resources (less than $25,000)?</a:t>
            </a:r>
          </a:p>
        </p:txBody>
      </p:sp>
    </p:spTree>
    <p:extLst>
      <p:ext uri="{BB962C8B-B14F-4D97-AF65-F5344CB8AC3E}">
        <p14:creationId xmlns:p14="http://schemas.microsoft.com/office/powerpoint/2010/main" val="17838343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evaluations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47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Networking lunch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016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&amp; Introductions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05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Panelists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François Baneyx, Chair, Chemical Engineering </a:t>
            </a:r>
          </a:p>
          <a:p>
            <a:pPr lvl="0"/>
            <a:r>
              <a:rPr lang="en-US" dirty="0"/>
              <a:t>Judy Howard, Division Dean of Social Sciences, College of Arts &amp; Sciences </a:t>
            </a:r>
          </a:p>
          <a:p>
            <a:pPr lvl="0"/>
            <a:r>
              <a:rPr lang="en-US" dirty="0"/>
              <a:t>George Lovell, Chair, Political Science </a:t>
            </a:r>
          </a:p>
          <a:p>
            <a:pPr eaLnBrk="0" hangingPunct="0">
              <a:spcBef>
                <a:spcPct val="0"/>
              </a:spcBef>
            </a:pPr>
            <a:endParaRPr lang="en-US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980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4419600"/>
            <a:ext cx="8191500" cy="685800"/>
          </a:xfrm>
        </p:spPr>
        <p:txBody>
          <a:bodyPr/>
          <a:lstStyle/>
          <a:p>
            <a:r>
              <a:rPr lang="en-US" sz="4400" dirty="0" smtClean="0"/>
              <a:t>PANEL and Q&amp;A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514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François </a:t>
            </a:r>
            <a:r>
              <a:rPr lang="en-US" dirty="0" smtClean="0"/>
              <a:t>Baneyx</a:t>
            </a:r>
            <a:br>
              <a:rPr lang="en-US" dirty="0" smtClean="0"/>
            </a:br>
            <a:r>
              <a:rPr lang="en-US" dirty="0" smtClean="0"/>
              <a:t>Chair</a:t>
            </a:r>
            <a:r>
              <a:rPr lang="en-US" dirty="0"/>
              <a:t>, Chemical Engineering </a:t>
            </a:r>
            <a:br>
              <a:rPr lang="en-US" dirty="0"/>
            </a:br>
            <a:r>
              <a:rPr lang="en-US" sz="3600" dirty="0">
                <a:solidFill>
                  <a:srgbClr val="000000"/>
                </a:solidFill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769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045590" y="5821210"/>
            <a:ext cx="3132389" cy="856799"/>
            <a:chOff x="4045590" y="5821210"/>
            <a:chExt cx="3132389" cy="856799"/>
          </a:xfrm>
        </p:grpSpPr>
        <p:sp>
          <p:nvSpPr>
            <p:cNvPr id="51" name="TextBox 50"/>
            <p:cNvSpPr txBox="1"/>
            <p:nvPr/>
          </p:nvSpPr>
          <p:spPr>
            <a:xfrm>
              <a:off x="5584875" y="6184188"/>
              <a:ext cx="15931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chemeClr val="accent1"/>
                  </a:solidFill>
                </a:rPr>
                <a:t>Paradise found</a:t>
              </a:r>
            </a:p>
          </p:txBody>
        </p:sp>
        <p:sp>
          <p:nvSpPr>
            <p:cNvPr id="53" name="Rectangle 52"/>
            <p:cNvSpPr/>
            <p:nvPr/>
          </p:nvSpPr>
          <p:spPr>
            <a:xfrm rot="16200000">
              <a:off x="4320133" y="5546667"/>
              <a:ext cx="856799" cy="1405885"/>
            </a:xfrm>
            <a:prstGeom prst="rect">
              <a:avLst/>
            </a:prstGeom>
            <a:gradFill>
              <a:gsLst>
                <a:gs pos="100000">
                  <a:srgbClr val="FFFF00"/>
                </a:gs>
                <a:gs pos="49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045585" y="1125834"/>
            <a:ext cx="3345531" cy="369332"/>
            <a:chOff x="4045585" y="1125834"/>
            <a:chExt cx="3345531" cy="369332"/>
          </a:xfrm>
        </p:grpSpPr>
        <p:sp>
          <p:nvSpPr>
            <p:cNvPr id="42" name="TextBox 41"/>
            <p:cNvSpPr txBox="1"/>
            <p:nvPr/>
          </p:nvSpPr>
          <p:spPr>
            <a:xfrm>
              <a:off x="5584875" y="1125834"/>
              <a:ext cx="18062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E46C0A"/>
                  </a:solidFill>
                </a:rPr>
                <a:t>Apex of poaching</a:t>
              </a:r>
            </a:p>
          </p:txBody>
        </p:sp>
        <p:sp>
          <p:nvSpPr>
            <p:cNvPr id="55" name="Rectangle 54"/>
            <p:cNvSpPr/>
            <p:nvPr/>
          </p:nvSpPr>
          <p:spPr>
            <a:xfrm rot="5400000">
              <a:off x="4606056" y="634116"/>
              <a:ext cx="284943" cy="1405885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045585" y="2257913"/>
            <a:ext cx="3923739" cy="1876457"/>
            <a:chOff x="4045585" y="2257913"/>
            <a:chExt cx="3923739" cy="1876457"/>
          </a:xfrm>
        </p:grpSpPr>
        <p:sp>
          <p:nvSpPr>
            <p:cNvPr id="45" name="TextBox 44"/>
            <p:cNvSpPr txBox="1"/>
            <p:nvPr/>
          </p:nvSpPr>
          <p:spPr>
            <a:xfrm>
              <a:off x="5584875" y="3485192"/>
              <a:ext cx="23844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Valley of discontent</a:t>
              </a:r>
            </a:p>
            <a:p>
              <a:r>
                <a:rPr lang="en-US"/>
                <a:t>Trough of mid-life crisis</a:t>
              </a:r>
            </a:p>
          </p:txBody>
        </p:sp>
        <p:sp>
          <p:nvSpPr>
            <p:cNvPr id="58" name="Rectangle 57"/>
            <p:cNvSpPr/>
            <p:nvPr/>
          </p:nvSpPr>
          <p:spPr>
            <a:xfrm rot="5400000">
              <a:off x="3810299" y="2493199"/>
              <a:ext cx="1876457" cy="1405885"/>
            </a:xfrm>
            <a:prstGeom prst="rect">
              <a:avLst/>
            </a:prstGeom>
            <a:gradFill>
              <a:gsLst>
                <a:gs pos="100000">
                  <a:srgbClr val="FFFF00"/>
                </a:gs>
                <a:gs pos="77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045585" y="4134368"/>
            <a:ext cx="3032006" cy="1306570"/>
            <a:chOff x="4045585" y="4134368"/>
            <a:chExt cx="3032006" cy="1306570"/>
          </a:xfrm>
        </p:grpSpPr>
        <p:sp>
          <p:nvSpPr>
            <p:cNvPr id="48" name="TextBox 47"/>
            <p:cNvSpPr txBox="1"/>
            <p:nvPr/>
          </p:nvSpPr>
          <p:spPr>
            <a:xfrm>
              <a:off x="5584875" y="425707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E46C0A"/>
                  </a:solidFill>
                </a:rPr>
                <a:t>Active lookitis</a:t>
              </a:r>
            </a:p>
          </p:txBody>
        </p:sp>
        <p:sp>
          <p:nvSpPr>
            <p:cNvPr id="59" name="Rectangle 58"/>
            <p:cNvSpPr/>
            <p:nvPr/>
          </p:nvSpPr>
          <p:spPr>
            <a:xfrm rot="5400000">
              <a:off x="4672084" y="3507874"/>
              <a:ext cx="152897" cy="1405885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 rot="5400000">
              <a:off x="4564358" y="3768494"/>
              <a:ext cx="368339" cy="1405885"/>
            </a:xfrm>
            <a:prstGeom prst="rect">
              <a:avLst/>
            </a:prstGeom>
            <a:gradFill>
              <a:gsLst>
                <a:gs pos="100000">
                  <a:srgbClr val="FFFF00"/>
                </a:gs>
                <a:gs pos="49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 rot="5400000">
              <a:off x="4623431" y="4077760"/>
              <a:ext cx="250194" cy="1405885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 rot="5400000">
              <a:off x="4480958" y="4470426"/>
              <a:ext cx="535139" cy="1405885"/>
            </a:xfrm>
            <a:prstGeom prst="rect">
              <a:avLst/>
            </a:prstGeom>
            <a:gradFill>
              <a:gsLst>
                <a:gs pos="100000">
                  <a:srgbClr val="FFFF00"/>
                </a:gs>
                <a:gs pos="49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045585" y="5434732"/>
            <a:ext cx="4724777" cy="415679"/>
            <a:chOff x="4045585" y="5434732"/>
            <a:chExt cx="4724777" cy="415679"/>
          </a:xfrm>
        </p:grpSpPr>
        <p:sp>
          <p:nvSpPr>
            <p:cNvPr id="49" name="TextBox 48"/>
            <p:cNvSpPr txBox="1"/>
            <p:nvPr/>
          </p:nvSpPr>
          <p:spPr>
            <a:xfrm>
              <a:off x="5584875" y="5434732"/>
              <a:ext cx="31854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E46C0A"/>
                  </a:solidFill>
                </a:rPr>
                <a:t>Lure of administration / Centers</a:t>
              </a:r>
            </a:p>
          </p:txBody>
        </p:sp>
        <p:sp>
          <p:nvSpPr>
            <p:cNvPr id="52" name="Rectangle 51"/>
            <p:cNvSpPr/>
            <p:nvPr/>
          </p:nvSpPr>
          <p:spPr>
            <a:xfrm rot="5400000">
              <a:off x="4602582" y="4909511"/>
              <a:ext cx="291892" cy="1405885"/>
            </a:xfrm>
            <a:prstGeom prst="rect">
              <a:avLst/>
            </a:prstGeom>
            <a:gradFill>
              <a:gsLst>
                <a:gs pos="37000">
                  <a:srgbClr val="FFFF00"/>
                </a:gs>
                <a:gs pos="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 rot="5400000">
              <a:off x="4706829" y="4779695"/>
              <a:ext cx="83398" cy="1405885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 rot="5400000">
              <a:off x="4706829" y="4916461"/>
              <a:ext cx="83398" cy="1405885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 rot="5400000">
              <a:off x="4706829" y="5105769"/>
              <a:ext cx="83398" cy="1405885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045585" y="1912879"/>
            <a:ext cx="3878392" cy="369332"/>
            <a:chOff x="4045585" y="1912879"/>
            <a:chExt cx="3878392" cy="369332"/>
          </a:xfrm>
        </p:grpSpPr>
        <p:sp>
          <p:nvSpPr>
            <p:cNvPr id="57" name="Rectangle 56"/>
            <p:cNvSpPr/>
            <p:nvPr/>
          </p:nvSpPr>
          <p:spPr>
            <a:xfrm rot="5400000">
              <a:off x="4606056" y="1412498"/>
              <a:ext cx="284943" cy="1405885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584875" y="1912879"/>
              <a:ext cx="2339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E46C0A"/>
                  </a:solidFill>
                </a:rPr>
                <a:t>Summit of restlessness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 rot="16200000">
            <a:off x="-2032636" y="2981623"/>
            <a:ext cx="5852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/>
              <a:t>RETENTION RISK TIMELINE</a:t>
            </a:r>
            <a:endParaRPr lang="en-US" sz="4000"/>
          </a:p>
        </p:txBody>
      </p:sp>
      <p:grpSp>
        <p:nvGrpSpPr>
          <p:cNvPr id="7" name="Group 6"/>
          <p:cNvGrpSpPr/>
          <p:nvPr/>
        </p:nvGrpSpPr>
        <p:grpSpPr>
          <a:xfrm>
            <a:off x="2317839" y="277209"/>
            <a:ext cx="5329131" cy="1239294"/>
            <a:chOff x="2317839" y="277209"/>
            <a:chExt cx="5329131" cy="1239294"/>
          </a:xfrm>
        </p:grpSpPr>
        <p:sp>
          <p:nvSpPr>
            <p:cNvPr id="38" name="TextBox 37"/>
            <p:cNvSpPr txBox="1"/>
            <p:nvPr/>
          </p:nvSpPr>
          <p:spPr>
            <a:xfrm>
              <a:off x="5584875" y="833761"/>
              <a:ext cx="20620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Peak of productivity</a:t>
              </a:r>
            </a:p>
          </p:txBody>
        </p:sp>
        <p:sp>
          <p:nvSpPr>
            <p:cNvPr id="54" name="Rectangle 53"/>
            <p:cNvSpPr/>
            <p:nvPr/>
          </p:nvSpPr>
          <p:spPr>
            <a:xfrm rot="5400000">
              <a:off x="4289839" y="32955"/>
              <a:ext cx="917378" cy="1405885"/>
            </a:xfrm>
            <a:prstGeom prst="rect">
              <a:avLst/>
            </a:prstGeom>
            <a:gradFill>
              <a:gsLst>
                <a:gs pos="100000">
                  <a:srgbClr val="FFFF00"/>
                </a:gs>
                <a:gs pos="49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317839" y="1054838"/>
              <a:ext cx="10009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5 years </a:t>
              </a:r>
              <a:r>
                <a:rPr lang="en-US" sz="2400" b="1"/>
                <a:t>-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317839" y="15339"/>
            <a:ext cx="4762307" cy="6662670"/>
            <a:chOff x="2317839" y="15339"/>
            <a:chExt cx="4762307" cy="6662670"/>
          </a:xfrm>
        </p:grpSpPr>
        <p:sp>
          <p:nvSpPr>
            <p:cNvPr id="37" name="TextBox 36"/>
            <p:cNvSpPr txBox="1"/>
            <p:nvPr/>
          </p:nvSpPr>
          <p:spPr>
            <a:xfrm>
              <a:off x="5584875" y="167571"/>
              <a:ext cx="1495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558ED5"/>
                  </a:solidFill>
                </a:rPr>
                <a:t>New hire bliss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 rot="16200000">
              <a:off x="3148803" y="670202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>
                  <a:solidFill>
                    <a:schemeClr val="accent1"/>
                  </a:solidFill>
                </a:rPr>
                <a:t>Ass’t Prof.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3202030" y="277208"/>
              <a:ext cx="0" cy="640080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2317839" y="15339"/>
              <a:ext cx="10009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0 years </a:t>
              </a:r>
              <a:r>
                <a:rPr lang="en-US" sz="2400" b="1"/>
                <a:t>-</a:t>
              </a:r>
            </a:p>
          </p:txBody>
        </p:sp>
        <p:sp>
          <p:nvSpPr>
            <p:cNvPr id="71" name="Rectangle 70"/>
            <p:cNvSpPr/>
            <p:nvPr/>
          </p:nvSpPr>
          <p:spPr>
            <a:xfrm rot="5400000">
              <a:off x="4470251" y="-147457"/>
              <a:ext cx="556551" cy="1405885"/>
            </a:xfrm>
            <a:prstGeom prst="rect">
              <a:avLst/>
            </a:prstGeom>
            <a:gradFill>
              <a:gsLst>
                <a:gs pos="100000">
                  <a:schemeClr val="bg1"/>
                </a:gs>
                <a:gs pos="99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284739" y="1387759"/>
            <a:ext cx="3613316" cy="894452"/>
            <a:chOff x="3284739" y="1387759"/>
            <a:chExt cx="3613316" cy="894452"/>
          </a:xfrm>
        </p:grpSpPr>
        <p:sp>
          <p:nvSpPr>
            <p:cNvPr id="68" name="TextBox 67"/>
            <p:cNvSpPr txBox="1"/>
            <p:nvPr/>
          </p:nvSpPr>
          <p:spPr>
            <a:xfrm rot="16200000">
              <a:off x="3203056" y="1492642"/>
              <a:ext cx="8712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>
                  <a:solidFill>
                    <a:srgbClr val="8064A2"/>
                  </a:solidFill>
                </a:rPr>
                <a:t>Assoc.</a:t>
              </a:r>
            </a:p>
            <a:p>
              <a:r>
                <a:rPr lang="en-US" sz="2000" b="1">
                  <a:solidFill>
                    <a:srgbClr val="8064A2"/>
                  </a:solidFill>
                </a:rPr>
                <a:t> Prof.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045582" y="1387759"/>
              <a:ext cx="2852473" cy="369333"/>
              <a:chOff x="4045582" y="1387759"/>
              <a:chExt cx="2852473" cy="369333"/>
            </a:xfrm>
          </p:grpSpPr>
          <p:sp>
            <p:nvSpPr>
              <p:cNvPr id="40" name="TextBox 39"/>
              <p:cNvSpPr txBox="1"/>
              <p:nvPr/>
            </p:nvSpPr>
            <p:spPr>
              <a:xfrm>
                <a:off x="5584875" y="1387759"/>
                <a:ext cx="13131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Tenure bliss</a:t>
                </a:r>
              </a:p>
            </p:txBody>
          </p:sp>
          <p:sp>
            <p:nvSpPr>
              <p:cNvPr id="72" name="Rectangle 71"/>
              <p:cNvSpPr/>
              <p:nvPr/>
            </p:nvSpPr>
            <p:spPr>
              <a:xfrm rot="5400000">
                <a:off x="4609387" y="915011"/>
                <a:ext cx="278276" cy="1405885"/>
              </a:xfrm>
              <a:prstGeom prst="rect">
                <a:avLst/>
              </a:prstGeom>
              <a:gradFill>
                <a:gsLst>
                  <a:gs pos="100000">
                    <a:schemeClr val="bg1"/>
                  </a:gs>
                  <a:gs pos="99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0" scaled="0"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" name="Group 13"/>
          <p:cNvGrpSpPr/>
          <p:nvPr/>
        </p:nvGrpSpPr>
        <p:grpSpPr>
          <a:xfrm>
            <a:off x="2204439" y="1479530"/>
            <a:ext cx="5526614" cy="917694"/>
            <a:chOff x="2204439" y="1479530"/>
            <a:chExt cx="5526614" cy="917694"/>
          </a:xfrm>
        </p:grpSpPr>
        <p:sp>
          <p:nvSpPr>
            <p:cNvPr id="56" name="Rectangle 55"/>
            <p:cNvSpPr/>
            <p:nvPr/>
          </p:nvSpPr>
          <p:spPr>
            <a:xfrm rot="5400000">
              <a:off x="4501808" y="1023307"/>
              <a:ext cx="493439" cy="1405885"/>
            </a:xfrm>
            <a:prstGeom prst="rect">
              <a:avLst/>
            </a:prstGeom>
            <a:gradFill>
              <a:gsLst>
                <a:gs pos="100000">
                  <a:srgbClr val="FFFF00"/>
                </a:gs>
                <a:gs pos="49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204439" y="1631435"/>
              <a:ext cx="5526614" cy="765789"/>
              <a:chOff x="2204439" y="1631435"/>
              <a:chExt cx="5526614" cy="765789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5584875" y="1631435"/>
                <a:ext cx="21461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/>
                  <a:t>Zenith of recognition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2204439" y="1935559"/>
                <a:ext cx="11179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/>
                  <a:t>10 years </a:t>
                </a:r>
                <a:r>
                  <a:rPr lang="en-US" sz="2400" b="1"/>
                  <a:t>-</a:t>
                </a: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3592515" y="2257228"/>
            <a:ext cx="3638965" cy="1495552"/>
            <a:chOff x="3592515" y="2257228"/>
            <a:chExt cx="3638965" cy="1495552"/>
          </a:xfrm>
        </p:grpSpPr>
        <p:sp>
          <p:nvSpPr>
            <p:cNvPr id="43" name="TextBox 42"/>
            <p:cNvSpPr txBox="1"/>
            <p:nvPr/>
          </p:nvSpPr>
          <p:spPr>
            <a:xfrm>
              <a:off x="5584875" y="2257228"/>
              <a:ext cx="16466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558ED5"/>
                  </a:solidFill>
                </a:rPr>
                <a:t>Promotion bliss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 rot="16200000">
              <a:off x="3096806" y="2856960"/>
              <a:ext cx="13915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solidFill>
                    <a:srgbClr val="FF6600"/>
                  </a:solidFill>
                </a:rPr>
                <a:t>Full Prof.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rot="5400000">
              <a:off x="4000755" y="2302062"/>
              <a:ext cx="1495550" cy="1405885"/>
            </a:xfrm>
            <a:prstGeom prst="rect">
              <a:avLst/>
            </a:prstGeom>
            <a:gradFill>
              <a:gsLst>
                <a:gs pos="100000">
                  <a:schemeClr val="bg1"/>
                </a:gs>
                <a:gs pos="99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200949" y="2864174"/>
            <a:ext cx="4985484" cy="830997"/>
            <a:chOff x="2200949" y="2864174"/>
            <a:chExt cx="4985484" cy="830997"/>
          </a:xfrm>
        </p:grpSpPr>
        <p:sp>
          <p:nvSpPr>
            <p:cNvPr id="44" name="TextBox 43"/>
            <p:cNvSpPr txBox="1"/>
            <p:nvPr/>
          </p:nvSpPr>
          <p:spPr>
            <a:xfrm>
              <a:off x="5584875" y="2864174"/>
              <a:ext cx="1601558" cy="369332"/>
            </a:xfrm>
            <a:prstGeom prst="rect">
              <a:avLst/>
            </a:prstGeom>
            <a:solidFill>
              <a:schemeClr val="bg2"/>
            </a:solidFill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rtlCol="0">
              <a:spAutoFit/>
            </a:bodyPr>
            <a:lstStyle/>
            <a:p>
              <a:r>
                <a:rPr lang="en-US"/>
                <a:t>High school lull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200949" y="3233506"/>
              <a:ext cx="11179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15 years </a:t>
              </a:r>
              <a:r>
                <a:rPr lang="en-US" sz="2400" b="1"/>
                <a:t>-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183535" y="5127597"/>
            <a:ext cx="5612552" cy="674510"/>
            <a:chOff x="2183535" y="5127597"/>
            <a:chExt cx="5612552" cy="674510"/>
          </a:xfrm>
        </p:grpSpPr>
        <p:sp>
          <p:nvSpPr>
            <p:cNvPr id="50" name="TextBox 49"/>
            <p:cNvSpPr txBox="1"/>
            <p:nvPr/>
          </p:nvSpPr>
          <p:spPr>
            <a:xfrm>
              <a:off x="5584875" y="5127597"/>
              <a:ext cx="22112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Pit of existential crisis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183535" y="5340442"/>
              <a:ext cx="11179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20 years </a:t>
              </a:r>
              <a:r>
                <a:rPr lang="en-US" sz="2400" b="1"/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903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4480" y="926402"/>
            <a:ext cx="7396075" cy="5570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• It will always be your best faculty</a:t>
            </a:r>
          </a:p>
          <a:p>
            <a:r>
              <a:rPr lang="en-US" sz="2800"/>
              <a:t>	</a:t>
            </a:r>
            <a:r>
              <a:rPr lang="en-US" sz="2400"/>
              <a:t>- Find out what is enticing about the new opportunity</a:t>
            </a:r>
          </a:p>
          <a:p>
            <a:r>
              <a:rPr lang="en-US" sz="2000"/>
              <a:t>		- Better department/students</a:t>
            </a:r>
          </a:p>
          <a:p>
            <a:r>
              <a:rPr lang="en-US" sz="2000"/>
              <a:t>		- Leadership opportunities</a:t>
            </a:r>
          </a:p>
          <a:p>
            <a:r>
              <a:rPr lang="en-US" sz="2000"/>
              <a:t>		- Geography / family / personal issues</a:t>
            </a:r>
          </a:p>
          <a:p>
            <a:r>
              <a:rPr lang="en-US" sz="2000"/>
              <a:t>		- Work-life balance</a:t>
            </a:r>
          </a:p>
          <a:p>
            <a:r>
              <a:rPr lang="en-US" sz="2000"/>
              <a:t>		- Better pay</a:t>
            </a:r>
          </a:p>
          <a:p>
            <a:r>
              <a:rPr lang="en-US" sz="2800"/>
              <a:t>• It will always come as a surprise</a:t>
            </a:r>
          </a:p>
          <a:p>
            <a:r>
              <a:rPr lang="en-US" sz="2400"/>
              <a:t>	- Pay attention to precursor signs</a:t>
            </a:r>
          </a:p>
          <a:p>
            <a:r>
              <a:rPr lang="en-US" sz="2400"/>
              <a:t>	- Talk to your faculty</a:t>
            </a:r>
          </a:p>
          <a:p>
            <a:r>
              <a:rPr lang="en-US" sz="2800"/>
              <a:t>• You will never have the resources</a:t>
            </a:r>
          </a:p>
          <a:p>
            <a:r>
              <a:rPr lang="en-US" sz="2400"/>
              <a:t>	- Find out if they have already made up their mind</a:t>
            </a:r>
          </a:p>
          <a:p>
            <a:r>
              <a:rPr lang="en-US" sz="2400"/>
              <a:t>	- Give them your best offer</a:t>
            </a:r>
          </a:p>
          <a:p>
            <a:r>
              <a:rPr lang="en-US" sz="2400"/>
              <a:t>	- Ask for help (Schools/Colleges, other departments…)</a:t>
            </a:r>
          </a:p>
          <a:p>
            <a:r>
              <a:rPr lang="en-US" sz="2400"/>
              <a:t>	- Be creative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36277" y="215862"/>
            <a:ext cx="40714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/>
              <a:t>RETENTION FACTS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7143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98674" y="1122326"/>
            <a:ext cx="8422498" cy="5201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• Keep your faculty happy and show them that you care</a:t>
            </a:r>
          </a:p>
          <a:p>
            <a:pPr>
              <a:lnSpc>
                <a:spcPct val="150000"/>
              </a:lnSpc>
            </a:pPr>
            <a:r>
              <a:rPr lang="en-US" sz="2400"/>
              <a:t>	- Talk to them</a:t>
            </a:r>
          </a:p>
          <a:p>
            <a:pPr>
              <a:lnSpc>
                <a:spcPct val="150000"/>
              </a:lnSpc>
            </a:pPr>
            <a:r>
              <a:rPr lang="en-US" sz="2400"/>
              <a:t>	- Recognize and publicize their achievements</a:t>
            </a:r>
          </a:p>
          <a:p>
            <a:pPr>
              <a:lnSpc>
                <a:spcPct val="150000"/>
              </a:lnSpc>
            </a:pPr>
            <a:r>
              <a:rPr lang="en-US" sz="2400"/>
              <a:t>	- Find out what they need (space, equipment, matching funds, </a:t>
            </a:r>
          </a:p>
          <a:p>
            <a:pPr>
              <a:lnSpc>
                <a:spcPct val="150000"/>
              </a:lnSpc>
            </a:pPr>
            <a:r>
              <a:rPr lang="en-US" sz="2400"/>
              <a:t>		awards nominations, limited opportunities …) </a:t>
            </a:r>
          </a:p>
          <a:p>
            <a:pPr>
              <a:lnSpc>
                <a:spcPct val="150000"/>
              </a:lnSpc>
            </a:pPr>
            <a:r>
              <a:rPr lang="en-US" sz="2400"/>
              <a:t>	- Help them grow</a:t>
            </a:r>
          </a:p>
          <a:p>
            <a:pPr>
              <a:lnSpc>
                <a:spcPct val="150000"/>
              </a:lnSpc>
            </a:pPr>
            <a:r>
              <a:rPr lang="en-US" sz="2000"/>
              <a:t>		 - Leadership opportunities </a:t>
            </a:r>
          </a:p>
          <a:p>
            <a:pPr>
              <a:lnSpc>
                <a:spcPct val="150000"/>
              </a:lnSpc>
            </a:pPr>
            <a:r>
              <a:rPr lang="en-US" sz="2000"/>
              <a:t>		 - Strategic planning</a:t>
            </a:r>
          </a:p>
          <a:p>
            <a:pPr>
              <a:lnSpc>
                <a:spcPct val="150000"/>
              </a:lnSpc>
            </a:pPr>
            <a:r>
              <a:rPr lang="en-US" sz="2000"/>
              <a:t>		 - High level committees, etc </a:t>
            </a:r>
          </a:p>
          <a:p>
            <a:pPr>
              <a:lnSpc>
                <a:spcPct val="150000"/>
              </a:lnSpc>
            </a:pPr>
            <a:r>
              <a:rPr lang="en-US" sz="2400"/>
              <a:t>	- A small investment now can make a big difference later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299460" y="215862"/>
            <a:ext cx="65450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/>
              <a:t>AVOIDING RETENTION ISSUES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188123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4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ADVANCE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6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2_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dobe Garamond Pro"/>
        <a:ea typeface=""/>
        <a:cs typeface=""/>
      </a:majorFont>
      <a:minorFont>
        <a:latin typeface="Adobe Garamon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pptB054.t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8.xml><?xml version="1.0" encoding="utf-8"?>
<a:theme xmlns:a="http://schemas.openxmlformats.org/drawingml/2006/main" name="pptE8F9.tm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9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5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6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7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8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9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0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1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2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6468</TotalTime>
  <Words>705</Words>
  <Application>Microsoft Office PowerPoint</Application>
  <PresentationFormat>On-screen Show (4:3)</PresentationFormat>
  <Paragraphs>157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19</vt:i4>
      </vt:variant>
      <vt:variant>
        <vt:lpstr>Slide Titles</vt:lpstr>
      </vt:variant>
      <vt:variant>
        <vt:i4>23</vt:i4>
      </vt:variant>
    </vt:vector>
  </HeadingPairs>
  <TitlesOfParts>
    <vt:vector size="51" baseType="lpstr">
      <vt:lpstr>Adobe Garamond Pro</vt:lpstr>
      <vt:lpstr>Arial</vt:lpstr>
      <vt:lpstr>Calibri</vt:lpstr>
      <vt:lpstr>Calibri Light</vt:lpstr>
      <vt:lpstr>Cambria</vt:lpstr>
      <vt:lpstr>HelveticaNeue BlackCond</vt:lpstr>
      <vt:lpstr>Times</vt:lpstr>
      <vt:lpstr>Times New Roman</vt:lpstr>
      <vt:lpstr>Wingdings</vt:lpstr>
      <vt:lpstr>AAAS template 2</vt:lpstr>
      <vt:lpstr>25_AAAS template 2</vt:lpstr>
      <vt:lpstr>26_AAAS template 2</vt:lpstr>
      <vt:lpstr>27_AAAS template 2</vt:lpstr>
      <vt:lpstr>28_AAAS template 2</vt:lpstr>
      <vt:lpstr>29_AAAS template 2</vt:lpstr>
      <vt:lpstr>30_AAAS template 2</vt:lpstr>
      <vt:lpstr>31_AAAS template 2</vt:lpstr>
      <vt:lpstr>32_AAAS template 2</vt:lpstr>
      <vt:lpstr>4_AAAS template 2</vt:lpstr>
      <vt:lpstr>Custom Design</vt:lpstr>
      <vt:lpstr>ADVANCE-template</vt:lpstr>
      <vt:lpstr>6_AAAS template 2</vt:lpstr>
      <vt:lpstr>1_Custom Design</vt:lpstr>
      <vt:lpstr>2_Custom Design</vt:lpstr>
      <vt:lpstr>Default Design</vt:lpstr>
      <vt:lpstr>pptB054.tmp</vt:lpstr>
      <vt:lpstr>pptE8F9.tmp</vt:lpstr>
      <vt:lpstr>Adjacency</vt:lpstr>
      <vt:lpstr>Navigating Faculty Retention Strategies</vt:lpstr>
      <vt:lpstr>AGENDA</vt:lpstr>
      <vt:lpstr>welcome &amp; Introductions</vt:lpstr>
      <vt:lpstr>Panelists</vt:lpstr>
      <vt:lpstr>PANEL and Q&amp;A  </vt:lpstr>
      <vt:lpstr>François Baneyx Chair, Chemical Engineering   </vt:lpstr>
      <vt:lpstr>PowerPoint Presentation</vt:lpstr>
      <vt:lpstr>PowerPoint Presentation</vt:lpstr>
      <vt:lpstr>PowerPoint Presentation</vt:lpstr>
      <vt:lpstr>Judy Howard Division Dean of Social Sciences, College of Arts &amp; Sciences </vt:lpstr>
      <vt:lpstr>UW Policies on Retention</vt:lpstr>
      <vt:lpstr>Submit Retention Package</vt:lpstr>
      <vt:lpstr>Negotiating Counter Offer</vt:lpstr>
      <vt:lpstr>George Lovell  Chair, Political Science </vt:lpstr>
      <vt:lpstr>Retention Cases: A Chair’s Perspective</vt:lpstr>
      <vt:lpstr>First Steps After the Knock on the Door</vt:lpstr>
      <vt:lpstr>Building the Offer</vt:lpstr>
      <vt:lpstr>Strategies and Endgame</vt:lpstr>
      <vt:lpstr>Small Group Activity</vt:lpstr>
      <vt:lpstr>Small Group Discussion</vt:lpstr>
      <vt:lpstr>Questions for a retention offer candidate (preemptive or reactive)</vt:lpstr>
      <vt:lpstr>Conclusion and evaluations</vt:lpstr>
      <vt:lpstr>Networking lunch </vt:lpstr>
    </vt:vector>
  </TitlesOfParts>
  <Company>Lenovo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 User</dc:creator>
  <cp:lastModifiedBy>DSA Student</cp:lastModifiedBy>
  <cp:revision>230</cp:revision>
  <cp:lastPrinted>2016-06-06T21:51:59Z</cp:lastPrinted>
  <dcterms:created xsi:type="dcterms:W3CDTF">2012-10-30T13:25:58Z</dcterms:created>
  <dcterms:modified xsi:type="dcterms:W3CDTF">2016-06-14T17:23:18Z</dcterms:modified>
</cp:coreProperties>
</file>