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3" r:id="rId6"/>
    <p:sldMasterId id="2147483663" r:id="rId7"/>
    <p:sldMasterId id="2147483675" r:id="rId8"/>
    <p:sldMasterId id="2147483680" r:id="rId9"/>
    <p:sldMasterId id="2147483685"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Lst>
  <p:sldSz cy="6858000" cx="9144000"/>
  <p:notesSz cx="7315200" cy="9601200"/>
  <p:embeddedFontLst>
    <p:embeddedFont>
      <p:font typeface="Encode Sans"/>
      <p:regular r:id="rId55"/>
      <p:bold r:id="rId56"/>
    </p:embeddedFont>
    <p:embeddedFont>
      <p:font typeface="Encode Sans Black"/>
      <p:bold r:id="rId57"/>
    </p:embeddedFont>
    <p:embeddedFont>
      <p:font typeface="Open Sans Light"/>
      <p:regular r:id="rId58"/>
      <p:bold r:id="rId59"/>
      <p:italic r:id="rId60"/>
      <p:boldItalic r:id="rId61"/>
    </p:embeddedFont>
    <p:embeddedFont>
      <p:font typeface="Open Sans"/>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88">
          <p15:clr>
            <a:srgbClr val="A4A3A4"/>
          </p15:clr>
        </p15:guide>
        <p15:guide id="2" pos="480">
          <p15:clr>
            <a:srgbClr val="A4A3A4"/>
          </p15:clr>
        </p15:guide>
      </p15:sldGuideLst>
    </p:ext>
    <p:ext uri="http://customooxmlschemas.google.com/">
      <go:slidesCustomData xmlns:go="http://customooxmlschemas.google.com/" r:id="rId66" roundtripDataSignature="AMtx7mgl96kODxi1i2C67Zhwg761AHuW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A5CF78C-C373-4302-A772-D0D73EFBB708}">
  <a:tblStyle styleId="{4A5CF78C-C373-4302-A772-D0D73EFBB70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88" orient="horz"/>
        <p:guide pos="4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font" Target="fonts/OpenSans-regular.fntdata"/><Relationship Id="rId61" Type="http://schemas.openxmlformats.org/officeDocument/2006/relationships/font" Target="fonts/OpenSansLight-boldItalic.fntdata"/><Relationship Id="rId20" Type="http://schemas.openxmlformats.org/officeDocument/2006/relationships/slide" Target="slides/slide9.xml"/><Relationship Id="rId64" Type="http://schemas.openxmlformats.org/officeDocument/2006/relationships/font" Target="fonts/OpenSans-italic.fntdata"/><Relationship Id="rId63" Type="http://schemas.openxmlformats.org/officeDocument/2006/relationships/font" Target="fonts/OpenSans-bold.fntdata"/><Relationship Id="rId22" Type="http://schemas.openxmlformats.org/officeDocument/2006/relationships/slide" Target="slides/slide11.xml"/><Relationship Id="rId66" Type="http://customschemas.google.com/relationships/presentationmetadata" Target="metadata"/><Relationship Id="rId21" Type="http://schemas.openxmlformats.org/officeDocument/2006/relationships/slide" Target="slides/slide10.xml"/><Relationship Id="rId65" Type="http://schemas.openxmlformats.org/officeDocument/2006/relationships/font" Target="fonts/OpenSans-boldItalic.fntdata"/><Relationship Id="rId24" Type="http://schemas.openxmlformats.org/officeDocument/2006/relationships/slide" Target="slides/slide13.xml"/><Relationship Id="rId23" Type="http://schemas.openxmlformats.org/officeDocument/2006/relationships/slide" Target="slides/slide12.xml"/><Relationship Id="rId60" Type="http://schemas.openxmlformats.org/officeDocument/2006/relationships/font" Target="fonts/OpenSansLight-italic.fntdata"/><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11" Type="http://schemas.openxmlformats.org/officeDocument/2006/relationships/notesMaster" Target="notesMasters/notesMaster1.xml"/><Relationship Id="rId55" Type="http://schemas.openxmlformats.org/officeDocument/2006/relationships/font" Target="fonts/EncodeSans-regular.fntdata"/><Relationship Id="rId10" Type="http://schemas.openxmlformats.org/officeDocument/2006/relationships/slideMaster" Target="slideMasters/slideMaster6.xml"/><Relationship Id="rId54" Type="http://schemas.openxmlformats.org/officeDocument/2006/relationships/slide" Target="slides/slide43.xml"/><Relationship Id="rId13" Type="http://schemas.openxmlformats.org/officeDocument/2006/relationships/slide" Target="slides/slide2.xml"/><Relationship Id="rId57" Type="http://schemas.openxmlformats.org/officeDocument/2006/relationships/font" Target="fonts/EncodeSansBlack-bold.fntdata"/><Relationship Id="rId12" Type="http://schemas.openxmlformats.org/officeDocument/2006/relationships/slide" Target="slides/slide1.xml"/><Relationship Id="rId56" Type="http://schemas.openxmlformats.org/officeDocument/2006/relationships/font" Target="fonts/EncodeSans-bold.fntdata"/><Relationship Id="rId15" Type="http://schemas.openxmlformats.org/officeDocument/2006/relationships/slide" Target="slides/slide4.xml"/><Relationship Id="rId59" Type="http://schemas.openxmlformats.org/officeDocument/2006/relationships/font" Target="fonts/OpenSansLight-bold.fntdata"/><Relationship Id="rId14" Type="http://schemas.openxmlformats.org/officeDocument/2006/relationships/slide" Target="slides/slide3.xml"/><Relationship Id="rId58" Type="http://schemas.openxmlformats.org/officeDocument/2006/relationships/font" Target="fonts/OpenSansLight-regular.fntdata"/><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1727"/>
          </a:xfrm>
          <a:prstGeom prst="rect">
            <a:avLst/>
          </a:prstGeom>
          <a:noFill/>
          <a:ln>
            <a:noFill/>
          </a:ln>
        </p:spPr>
        <p:txBody>
          <a:bodyPr anchorCtr="0" anchor="t" bIns="47425" lIns="94850" spcFirstLastPara="1" rIns="94850" wrap="square" tIns="474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3587" y="0"/>
            <a:ext cx="3169920" cy="481727"/>
          </a:xfrm>
          <a:prstGeom prst="rect">
            <a:avLst/>
          </a:prstGeom>
          <a:noFill/>
          <a:ln>
            <a:noFill/>
          </a:ln>
        </p:spPr>
        <p:txBody>
          <a:bodyPr anchorCtr="0" anchor="t" bIns="47425" lIns="94850" spcFirstLastPara="1" rIns="94850" wrap="square" tIns="47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6"/>
            <a:ext cx="3169920" cy="481726"/>
          </a:xfrm>
          <a:prstGeom prst="rect">
            <a:avLst/>
          </a:prstGeom>
          <a:noFill/>
          <a:ln>
            <a:noFill/>
          </a:ln>
        </p:spPr>
        <p:txBody>
          <a:bodyPr anchorCtr="0" anchor="b" bIns="47425" lIns="94850" spcFirstLastPara="1" rIns="94850" wrap="square" tIns="474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36" name="Google Shape;236;p1: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0: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0: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i="1">
              <a:solidFill>
                <a:srgbClr val="FF0000"/>
              </a:solidFill>
              <a:highlight>
                <a:srgbClr val="FFFF00"/>
              </a:highlight>
            </a:endParaRPr>
          </a:p>
        </p:txBody>
      </p:sp>
      <p:sp>
        <p:nvSpPr>
          <p:cNvPr id="294" name="Google Shape;294;p10: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1: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1: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301" name="Google Shape;301;p11: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2: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2: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308" name="Google Shape;308;p12: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3: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314" name="Google Shape;314;p13: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4: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4: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b="0" u="sng"/>
          </a:p>
        </p:txBody>
      </p:sp>
      <p:sp>
        <p:nvSpPr>
          <p:cNvPr id="322" name="Google Shape;322;p14: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5: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15: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b="1"/>
          </a:p>
        </p:txBody>
      </p:sp>
      <p:sp>
        <p:nvSpPr>
          <p:cNvPr id="329" name="Google Shape;329;p15: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6: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336" name="Google Shape;336;p16: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7: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343" name="Google Shape;343;p17: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8: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18: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351" name="Google Shape;351;p18: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9: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357" name="Google Shape;357;p19: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42" name="Google Shape;242;p2: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0: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0: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rPr lang="en-US"/>
              <a:t>Let people share their responses here.</a:t>
            </a:r>
            <a:endParaRPr/>
          </a:p>
        </p:txBody>
      </p:sp>
      <p:sp>
        <p:nvSpPr>
          <p:cNvPr id="363" name="Google Shape;363;p20: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1: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21: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371" name="Google Shape;371;p21: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2: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2: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95250" lvl="0" marL="171450" rtl="0" algn="l">
              <a:spcBef>
                <a:spcPts val="0"/>
              </a:spcBef>
              <a:spcAft>
                <a:spcPts val="0"/>
              </a:spcAft>
              <a:buClr>
                <a:schemeClr val="dk1"/>
              </a:buClr>
              <a:buSzPts val="1200"/>
              <a:buFont typeface="Arial"/>
              <a:buNone/>
            </a:pPr>
            <a:r>
              <a:t/>
            </a:r>
            <a:endParaRPr/>
          </a:p>
        </p:txBody>
      </p:sp>
      <p:sp>
        <p:nvSpPr>
          <p:cNvPr id="380" name="Google Shape;380;p22: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3: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3: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b="0"/>
          </a:p>
        </p:txBody>
      </p:sp>
      <p:sp>
        <p:nvSpPr>
          <p:cNvPr id="387" name="Google Shape;387;p23: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4: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4: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396" name="Google Shape;396;p24: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5: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p25: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05" name="Google Shape;405;p25: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6: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14" name="Google Shape;414;p26: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7: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27: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Clr>
                <a:schemeClr val="dk1"/>
              </a:buClr>
              <a:buSzPts val="1200"/>
              <a:buFont typeface="Calibri"/>
              <a:buNone/>
            </a:pPr>
            <a:r>
              <a:t/>
            </a:r>
            <a:endParaRPr u="sng"/>
          </a:p>
        </p:txBody>
      </p:sp>
      <p:sp>
        <p:nvSpPr>
          <p:cNvPr id="422" name="Google Shape;422;p27: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8: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8: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32" name="Google Shape;432;p28: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9: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39" name="Google Shape;439;p29: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48" name="Google Shape;248;p3: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0: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30: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i="0"/>
          </a:p>
        </p:txBody>
      </p:sp>
      <p:sp>
        <p:nvSpPr>
          <p:cNvPr id="447" name="Google Shape;447;p30: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1: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56" name="Google Shape;456;p31: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2: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63" name="Google Shape;463;p32: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3: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33: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b="0" u="sng"/>
          </a:p>
        </p:txBody>
      </p:sp>
      <p:sp>
        <p:nvSpPr>
          <p:cNvPr id="471" name="Google Shape;471;p33: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4: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80" name="Google Shape;480;p34: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5: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88" name="Google Shape;488;p35: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6: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495" name="Google Shape;495;p36: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7: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02" name="Google Shape;502;p37: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38: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38: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b="0" i="0" u="none"/>
          </a:p>
        </p:txBody>
      </p:sp>
      <p:sp>
        <p:nvSpPr>
          <p:cNvPr id="510" name="Google Shape;510;p38: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9: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18" name="Google Shape;518;p39: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4: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57" name="Google Shape;257;p4: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40: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27" name="Google Shape;527;p40: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41: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34" name="Google Shape;534;p41: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42: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40" name="Google Shape;540;p42: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3: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43: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546" name="Google Shape;546;p43: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5: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63" name="Google Shape;263;p5: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6: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6: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69" name="Google Shape;269;p6: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7: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7:notes"/>
          <p:cNvSpPr txBox="1"/>
          <p:nvPr>
            <p:ph idx="1" type="body"/>
          </p:nvPr>
        </p:nvSpPr>
        <p:spPr>
          <a:xfrm>
            <a:off x="731520" y="4620577"/>
            <a:ext cx="5852160" cy="3780473"/>
          </a:xfrm>
          <a:prstGeom prst="rect">
            <a:avLst/>
          </a:prstGeom>
          <a:noFill/>
          <a:ln>
            <a:noFill/>
          </a:ln>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76" name="Google Shape;276;p7:notes"/>
          <p:cNvSpPr txBox="1"/>
          <p:nvPr>
            <p:ph idx="12" type="sldNum"/>
          </p:nvPr>
        </p:nvSpPr>
        <p:spPr>
          <a:xfrm>
            <a:off x="4143587" y="9119476"/>
            <a:ext cx="3169920" cy="481726"/>
          </a:xfrm>
          <a:prstGeom prst="rect">
            <a:avLst/>
          </a:prstGeom>
          <a:noFill/>
          <a:ln>
            <a:noFill/>
          </a:ln>
        </p:spPr>
        <p:txBody>
          <a:bodyPr anchorCtr="0" anchor="b" bIns="47425" lIns="94850" spcFirstLastPara="1" rIns="94850" wrap="square" tIns="47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8: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82" name="Google Shape;282;p8: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9:notes"/>
          <p:cNvSpPr txBox="1"/>
          <p:nvPr>
            <p:ph idx="1" type="body"/>
          </p:nvPr>
        </p:nvSpPr>
        <p:spPr>
          <a:xfrm>
            <a:off x="731520" y="4620577"/>
            <a:ext cx="5852160" cy="3780473"/>
          </a:xfrm>
          <a:prstGeom prst="rect">
            <a:avLst/>
          </a:prstGeom>
        </p:spPr>
        <p:txBody>
          <a:bodyPr anchorCtr="0" anchor="t" bIns="47425" lIns="94850" spcFirstLastPara="1" rIns="94850" wrap="square" tIns="47425">
            <a:noAutofit/>
          </a:bodyPr>
          <a:lstStyle/>
          <a:p>
            <a:pPr indent="0" lvl="0" marL="0" rtl="0" algn="l">
              <a:spcBef>
                <a:spcPts val="0"/>
              </a:spcBef>
              <a:spcAft>
                <a:spcPts val="0"/>
              </a:spcAft>
              <a:buNone/>
            </a:pPr>
            <a:r>
              <a:t/>
            </a:r>
            <a:endParaRPr/>
          </a:p>
        </p:txBody>
      </p:sp>
      <p:sp>
        <p:nvSpPr>
          <p:cNvPr id="288" name="Google Shape;288;p9:notes"/>
          <p:cNvSpPr/>
          <p:nvPr>
            <p:ph idx="2" type="sldImg"/>
          </p:nvPr>
        </p:nvSpPr>
        <p:spPr>
          <a:xfrm>
            <a:off x="1497013" y="1200150"/>
            <a:ext cx="4321175" cy="3240088"/>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gi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gi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g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 Id="rId3"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 Id="rId3"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 Id="rId3"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 Id="rId3"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10.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gif"/></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4B2E83"/>
        </a:solidFill>
      </p:bgPr>
    </p:bg>
    <p:spTree>
      <p:nvGrpSpPr>
        <p:cNvPr id="10" name="Shape 10"/>
        <p:cNvGrpSpPr/>
        <p:nvPr/>
      </p:nvGrpSpPr>
      <p:grpSpPr>
        <a:xfrm>
          <a:off x="0" y="0"/>
          <a:ext cx="0" cy="0"/>
          <a:chOff x="0" y="0"/>
          <a:chExt cx="0" cy="0"/>
        </a:xfrm>
      </p:grpSpPr>
      <p:pic>
        <p:nvPicPr>
          <p:cNvPr descr="UW_W Logo_White.png" id="11" name="Google Shape;11;p45"/>
          <p:cNvPicPr preferRelativeResize="0"/>
          <p:nvPr/>
        </p:nvPicPr>
        <p:blipFill rotWithShape="1">
          <a:blip r:embed="rId2">
            <a:alphaModFix/>
          </a:blip>
          <a:srcRect b="0" l="0" r="0" t="0"/>
          <a:stretch/>
        </p:blipFill>
        <p:spPr>
          <a:xfrm>
            <a:off x="7445815" y="5945854"/>
            <a:ext cx="1371600" cy="923544"/>
          </a:xfrm>
          <a:prstGeom prst="rect">
            <a:avLst/>
          </a:prstGeom>
          <a:noFill/>
          <a:ln>
            <a:noFill/>
          </a:ln>
        </p:spPr>
      </p:pic>
      <p:pic>
        <p:nvPicPr>
          <p:cNvPr descr="Bar_RtAngle_7502_RGB.png" id="12" name="Google Shape;12;p45"/>
          <p:cNvPicPr preferRelativeResize="0"/>
          <p:nvPr/>
        </p:nvPicPr>
        <p:blipFill rotWithShape="1">
          <a:blip r:embed="rId3">
            <a:alphaModFix/>
          </a:blip>
          <a:srcRect b="0" l="0" r="0" t="0"/>
          <a:stretch/>
        </p:blipFill>
        <p:spPr>
          <a:xfrm>
            <a:off x="813587" y="4006085"/>
            <a:ext cx="2284303" cy="112770"/>
          </a:xfrm>
          <a:prstGeom prst="rect">
            <a:avLst/>
          </a:prstGeom>
          <a:noFill/>
          <a:ln>
            <a:noFill/>
          </a:ln>
        </p:spPr>
      </p:pic>
      <p:sp>
        <p:nvSpPr>
          <p:cNvPr id="13" name="Google Shape;13;p45"/>
          <p:cNvSpPr txBox="1"/>
          <p:nvPr>
            <p:ph type="title"/>
          </p:nvPr>
        </p:nvSpPr>
        <p:spPr>
          <a:xfrm>
            <a:off x="671757" y="1179824"/>
            <a:ext cx="6972300" cy="2641756"/>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lt2"/>
              </a:buClr>
              <a:buSzPts val="5000"/>
              <a:buFont typeface="Encode Sans Black"/>
              <a:buNone/>
              <a:defRPr b="1" i="0" sz="5000" u="none" cap="none" strike="noStrike">
                <a:solidFill>
                  <a:schemeClr val="lt2"/>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4" name="Google Shape;14;p45"/>
          <p:cNvPicPr preferRelativeResize="0"/>
          <p:nvPr/>
        </p:nvPicPr>
        <p:blipFill rotWithShape="1">
          <a:blip r:embed="rId4">
            <a:alphaModFix/>
          </a:blip>
          <a:srcRect b="0" l="0" r="0" t="0"/>
          <a:stretch/>
        </p:blipFill>
        <p:spPr>
          <a:xfrm>
            <a:off x="326585" y="6194265"/>
            <a:ext cx="5013968" cy="42672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Header + Content">
  <p:cSld name="2_Header + Content">
    <p:spTree>
      <p:nvGrpSpPr>
        <p:cNvPr id="60" name="Shape 60"/>
        <p:cNvGrpSpPr/>
        <p:nvPr/>
      </p:nvGrpSpPr>
      <p:grpSpPr>
        <a:xfrm>
          <a:off x="0" y="0"/>
          <a:ext cx="0" cy="0"/>
          <a:chOff x="0" y="0"/>
          <a:chExt cx="0" cy="0"/>
        </a:xfrm>
      </p:grpSpPr>
      <p:sp>
        <p:nvSpPr>
          <p:cNvPr id="61" name="Google Shape;61;p66"/>
          <p:cNvSpPr txBox="1"/>
          <p:nvPr>
            <p:ph idx="1" type="body"/>
          </p:nvPr>
        </p:nvSpPr>
        <p:spPr>
          <a:xfrm>
            <a:off x="659305" y="1736725"/>
            <a:ext cx="8196210" cy="4015497"/>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Bar_RtAngle_7502_RGB.png" id="62" name="Google Shape;62;p66"/>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63" name="Google Shape;63;p66"/>
          <p:cNvSpPr txBox="1"/>
          <p:nvPr>
            <p:ph type="title"/>
          </p:nvPr>
        </p:nvSpPr>
        <p:spPr>
          <a:xfrm>
            <a:off x="671756" y="371511"/>
            <a:ext cx="8183759" cy="99199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3000"/>
              <a:buFont typeface="Encode Sans Black"/>
              <a:buNone/>
              <a:defRPr b="1" i="0" sz="3000" u="none" cap="none" strike="noStrik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64" name="Google Shape;64;p66"/>
          <p:cNvPicPr preferRelativeResize="0"/>
          <p:nvPr/>
        </p:nvPicPr>
        <p:blipFill rotWithShape="1">
          <a:blip r:embed="rId3">
            <a:alphaModFix/>
          </a:blip>
          <a:srcRect b="25290" l="0" r="0" t="0"/>
          <a:stretch/>
        </p:blipFill>
        <p:spPr>
          <a:xfrm>
            <a:off x="6838752" y="6272522"/>
            <a:ext cx="2017667" cy="430124"/>
          </a:xfrm>
          <a:prstGeom prst="rect">
            <a:avLst/>
          </a:prstGeom>
          <a:noFill/>
          <a:ln>
            <a:noFill/>
          </a:ln>
        </p:spPr>
      </p:pic>
      <p:sp>
        <p:nvSpPr>
          <p:cNvPr id="65" name="Google Shape;65;p66"/>
          <p:cNvSpPr txBox="1"/>
          <p:nvPr/>
        </p:nvSpPr>
        <p:spPr>
          <a:xfrm>
            <a:off x="671756" y="6272522"/>
            <a:ext cx="193788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4B2E83"/>
                </a:solidFill>
                <a:latin typeface="Open Sans"/>
                <a:ea typeface="Open Sans"/>
                <a:cs typeface="Open Sans"/>
                <a:sym typeface="Open Sans"/>
              </a:rPr>
              <a:t>D. Perkel</a:t>
            </a:r>
            <a:endParaRPr b="0" i="0" sz="2000">
              <a:solidFill>
                <a:srgbClr val="4B2E83"/>
              </a:solidFill>
              <a:latin typeface="Open Sans"/>
              <a:ea typeface="Open Sans"/>
              <a:cs typeface="Open Sans"/>
              <a:sym typeface="Open San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Header + Content">
  <p:cSld name="3_Header + Content">
    <p:spTree>
      <p:nvGrpSpPr>
        <p:cNvPr id="66" name="Shape 66"/>
        <p:cNvGrpSpPr/>
        <p:nvPr/>
      </p:nvGrpSpPr>
      <p:grpSpPr>
        <a:xfrm>
          <a:off x="0" y="0"/>
          <a:ext cx="0" cy="0"/>
          <a:chOff x="0" y="0"/>
          <a:chExt cx="0" cy="0"/>
        </a:xfrm>
      </p:grpSpPr>
      <p:sp>
        <p:nvSpPr>
          <p:cNvPr id="67" name="Google Shape;67;p67"/>
          <p:cNvSpPr txBox="1"/>
          <p:nvPr>
            <p:ph idx="1" type="body"/>
          </p:nvPr>
        </p:nvSpPr>
        <p:spPr>
          <a:xfrm>
            <a:off x="659305" y="1736725"/>
            <a:ext cx="8196210" cy="4015497"/>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Bar_RtAngle_7502_RGB.png" id="68" name="Google Shape;68;p67"/>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69" name="Google Shape;69;p67"/>
          <p:cNvSpPr txBox="1"/>
          <p:nvPr>
            <p:ph type="title"/>
          </p:nvPr>
        </p:nvSpPr>
        <p:spPr>
          <a:xfrm>
            <a:off x="671756" y="371511"/>
            <a:ext cx="8183759" cy="99199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3000"/>
              <a:buFont typeface="Encode Sans Black"/>
              <a:buNone/>
              <a:defRPr b="1" i="0" sz="3000" u="none" cap="none" strike="noStrik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70" name="Google Shape;70;p67"/>
          <p:cNvPicPr preferRelativeResize="0"/>
          <p:nvPr/>
        </p:nvPicPr>
        <p:blipFill rotWithShape="1">
          <a:blip r:embed="rId3">
            <a:alphaModFix/>
          </a:blip>
          <a:srcRect b="25290" l="0" r="0" t="0"/>
          <a:stretch/>
        </p:blipFill>
        <p:spPr>
          <a:xfrm>
            <a:off x="6838752" y="6272522"/>
            <a:ext cx="2017667" cy="430124"/>
          </a:xfrm>
          <a:prstGeom prst="rect">
            <a:avLst/>
          </a:prstGeom>
          <a:noFill/>
          <a:ln>
            <a:noFill/>
          </a:ln>
        </p:spPr>
      </p:pic>
      <p:sp>
        <p:nvSpPr>
          <p:cNvPr id="71" name="Google Shape;71;p67"/>
          <p:cNvSpPr txBox="1"/>
          <p:nvPr/>
        </p:nvSpPr>
        <p:spPr>
          <a:xfrm>
            <a:off x="671756" y="6272522"/>
            <a:ext cx="193788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4B2E83"/>
                </a:solidFill>
                <a:latin typeface="Open Sans"/>
                <a:ea typeface="Open Sans"/>
                <a:cs typeface="Open Sans"/>
                <a:sym typeface="Open Sans"/>
              </a:rPr>
              <a:t>D. Grossman</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spTree>
      <p:nvGrpSpPr>
        <p:cNvPr id="72" name="Shape 72"/>
        <p:cNvGrpSpPr/>
        <p:nvPr/>
      </p:nvGrpSpPr>
      <p:grpSpPr>
        <a:xfrm>
          <a:off x="0" y="0"/>
          <a:ext cx="0" cy="0"/>
          <a:chOff x="0" y="0"/>
          <a:chExt cx="0" cy="0"/>
        </a:xfrm>
      </p:grpSpPr>
      <p:sp>
        <p:nvSpPr>
          <p:cNvPr id="73" name="Google Shape;73;p68"/>
          <p:cNvSpPr/>
          <p:nvPr>
            <p:ph idx="2" type="chart"/>
          </p:nvPr>
        </p:nvSpPr>
        <p:spPr>
          <a:xfrm>
            <a:off x="766763" y="1736725"/>
            <a:ext cx="8021637" cy="4432300"/>
          </a:xfrm>
          <a:prstGeom prst="rect">
            <a:avLst/>
          </a:prstGeom>
          <a:noFill/>
          <a:ln>
            <a:noFill/>
          </a:ln>
        </p:spPr>
        <p:txBody>
          <a:bodyPr anchorCtr="0" anchor="t" bIns="45700" lIns="91425" spcFirstLastPara="1" rIns="91425" wrap="square" tIns="45700">
            <a:normAutofit/>
          </a:bodyPr>
          <a:lstStyle>
            <a:lvl1pPr lvl="0" marR="0" rtl="0" algn="l">
              <a:spcBef>
                <a:spcPts val="480"/>
              </a:spcBef>
              <a:spcAft>
                <a:spcPts val="0"/>
              </a:spcAft>
              <a:buClr>
                <a:srgbClr val="999999"/>
              </a:buClr>
              <a:buSzPts val="2400"/>
              <a:buFont typeface="Arial"/>
              <a:buNone/>
              <a:defRPr b="0" i="1" sz="2400" u="none" cap="none" strike="noStrike">
                <a:solidFill>
                  <a:srgbClr val="999999"/>
                </a:solidFill>
                <a:latin typeface="Open Sans Light"/>
                <a:ea typeface="Open Sans Light"/>
                <a:cs typeface="Open Sans Light"/>
                <a:sym typeface="Open Sans Light"/>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Bar_RtAngle_7502_RGB.png" id="74" name="Google Shape;74;p68"/>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75" name="Google Shape;75;p68"/>
          <p:cNvSpPr txBox="1"/>
          <p:nvPr>
            <p:ph type="title"/>
          </p:nvPr>
        </p:nvSpPr>
        <p:spPr>
          <a:xfrm>
            <a:off x="671756" y="371511"/>
            <a:ext cx="8116644" cy="99199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3000"/>
              <a:buFont typeface="Encode Sans Black"/>
              <a:buNone/>
              <a:defRPr b="1" i="0" sz="3000" u="none" cap="none" strike="noStrik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76" name="Google Shape;76;p68"/>
          <p:cNvPicPr preferRelativeResize="0"/>
          <p:nvPr/>
        </p:nvPicPr>
        <p:blipFill rotWithShape="1">
          <a:blip r:embed="rId3">
            <a:alphaModFix/>
          </a:blip>
          <a:srcRect b="25290" l="0" r="0" t="0"/>
          <a:stretch/>
        </p:blipFill>
        <p:spPr>
          <a:xfrm>
            <a:off x="6838752" y="6272522"/>
            <a:ext cx="2017667" cy="4301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7" name="Shape 77"/>
        <p:cNvGrpSpPr/>
        <p:nvPr/>
      </p:nvGrpSpPr>
      <p:grpSpPr>
        <a:xfrm>
          <a:off x="0" y="0"/>
          <a:ext cx="0" cy="0"/>
          <a:chOff x="0" y="0"/>
          <a:chExt cx="0" cy="0"/>
        </a:xfrm>
      </p:grpSpPr>
      <p:sp>
        <p:nvSpPr>
          <p:cNvPr id="78" name="Google Shape;78;p69"/>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9" name="Google Shape;79;p69"/>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 name="Google Shape;80;p69"/>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69"/>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69"/>
          <p:cNvSpPr txBox="1"/>
          <p:nvPr>
            <p:ph idx="12" type="sldNum"/>
          </p:nvPr>
        </p:nvSpPr>
        <p:spPr>
          <a:xfrm>
            <a:off x="6553200" y="6356352"/>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9" name="Shape 89"/>
        <p:cNvGrpSpPr/>
        <p:nvPr/>
      </p:nvGrpSpPr>
      <p:grpSpPr>
        <a:xfrm>
          <a:off x="0" y="0"/>
          <a:ext cx="0" cy="0"/>
          <a:chOff x="0" y="0"/>
          <a:chExt cx="0" cy="0"/>
        </a:xfrm>
      </p:grpSpPr>
      <p:sp>
        <p:nvSpPr>
          <p:cNvPr id="90" name="Google Shape;90;p4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4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4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5" name="Shape 95"/>
        <p:cNvGrpSpPr/>
        <p:nvPr/>
      </p:nvGrpSpPr>
      <p:grpSpPr>
        <a:xfrm>
          <a:off x="0" y="0"/>
          <a:ext cx="0" cy="0"/>
          <a:chOff x="0" y="0"/>
          <a:chExt cx="0" cy="0"/>
        </a:xfrm>
      </p:grpSpPr>
      <p:sp>
        <p:nvSpPr>
          <p:cNvPr id="96" name="Google Shape;96;p70"/>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70"/>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8" name="Google Shape;98;p7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7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7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1" name="Shape 101"/>
        <p:cNvGrpSpPr/>
        <p:nvPr/>
      </p:nvGrpSpPr>
      <p:grpSpPr>
        <a:xfrm>
          <a:off x="0" y="0"/>
          <a:ext cx="0" cy="0"/>
          <a:chOff x="0" y="0"/>
          <a:chExt cx="0" cy="0"/>
        </a:xfrm>
      </p:grpSpPr>
      <p:sp>
        <p:nvSpPr>
          <p:cNvPr id="102" name="Google Shape;102;p71"/>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71"/>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4" name="Google Shape;104;p7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7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7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7" name="Shape 107"/>
        <p:cNvGrpSpPr/>
        <p:nvPr/>
      </p:nvGrpSpPr>
      <p:grpSpPr>
        <a:xfrm>
          <a:off x="0" y="0"/>
          <a:ext cx="0" cy="0"/>
          <a:chOff x="0" y="0"/>
          <a:chExt cx="0" cy="0"/>
        </a:xfrm>
      </p:grpSpPr>
      <p:sp>
        <p:nvSpPr>
          <p:cNvPr id="108" name="Google Shape;108;p7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72"/>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72"/>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7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7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7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4" name="Shape 114"/>
        <p:cNvGrpSpPr/>
        <p:nvPr/>
      </p:nvGrpSpPr>
      <p:grpSpPr>
        <a:xfrm>
          <a:off x="0" y="0"/>
          <a:ext cx="0" cy="0"/>
          <a:chOff x="0" y="0"/>
          <a:chExt cx="0" cy="0"/>
        </a:xfrm>
      </p:grpSpPr>
      <p:sp>
        <p:nvSpPr>
          <p:cNvPr id="115" name="Google Shape;115;p73"/>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73"/>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7" name="Google Shape;117;p73"/>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73"/>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9" name="Google Shape;119;p73"/>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7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7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7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3" name="Shape 123"/>
        <p:cNvGrpSpPr/>
        <p:nvPr/>
      </p:nvGrpSpPr>
      <p:grpSpPr>
        <a:xfrm>
          <a:off x="0" y="0"/>
          <a:ext cx="0" cy="0"/>
          <a:chOff x="0" y="0"/>
          <a:chExt cx="0" cy="0"/>
        </a:xfrm>
      </p:grpSpPr>
      <p:sp>
        <p:nvSpPr>
          <p:cNvPr id="124" name="Google Shape;124;p7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7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7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7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15" name="Shape 15"/>
        <p:cNvGrpSpPr/>
        <p:nvPr/>
      </p:nvGrpSpPr>
      <p:grpSpPr>
        <a:xfrm>
          <a:off x="0" y="0"/>
          <a:ext cx="0" cy="0"/>
          <a:chOff x="0" y="0"/>
          <a:chExt cx="0" cy="0"/>
        </a:xfrm>
      </p:grpSpPr>
      <p:sp>
        <p:nvSpPr>
          <p:cNvPr id="16" name="Google Shape;16;p61"/>
          <p:cNvSpPr txBox="1"/>
          <p:nvPr>
            <p:ph idx="1" type="body"/>
          </p:nvPr>
        </p:nvSpPr>
        <p:spPr>
          <a:xfrm>
            <a:off x="659305" y="2320239"/>
            <a:ext cx="8197114" cy="3810086"/>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7" name="Google Shape;17;p61"/>
          <p:cNvSpPr txBox="1"/>
          <p:nvPr>
            <p:ph idx="2"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FFFFFF"/>
              </a:buClr>
              <a:buSzPts val="2400"/>
              <a:buFont typeface="Arial"/>
              <a:buNone/>
              <a:defRPr b="0" i="0" sz="2400" u="none" cap="none" strike="noStrike">
                <a:solidFill>
                  <a:srgbClr val="FFFFFF"/>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18" name="Google Shape;18;p61"/>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19" name="Google Shape;19;p61"/>
          <p:cNvSpPr txBox="1"/>
          <p:nvPr>
            <p:ph type="title"/>
          </p:nvPr>
        </p:nvSpPr>
        <p:spPr>
          <a:xfrm>
            <a:off x="671757" y="365069"/>
            <a:ext cx="8184662" cy="99844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lt2"/>
              </a:buClr>
              <a:buSzPts val="3000"/>
              <a:buFont typeface="Encode Sans Black"/>
              <a:buNone/>
              <a:defRPr b="1" i="0" sz="3000" u="none" cap="none" strike="noStrike">
                <a:solidFill>
                  <a:schemeClr val="lt2"/>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0" name="Google Shape;20;p61"/>
          <p:cNvPicPr preferRelativeResize="0"/>
          <p:nvPr/>
        </p:nvPicPr>
        <p:blipFill rotWithShape="1">
          <a:blip r:embed="rId3">
            <a:alphaModFix/>
          </a:blip>
          <a:srcRect b="0" l="0" r="0" t="0"/>
          <a:stretch/>
        </p:blipFill>
        <p:spPr>
          <a:xfrm>
            <a:off x="3842451" y="6279570"/>
            <a:ext cx="5013968" cy="42672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7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7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7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2" name="Shape 132"/>
        <p:cNvGrpSpPr/>
        <p:nvPr/>
      </p:nvGrpSpPr>
      <p:grpSpPr>
        <a:xfrm>
          <a:off x="0" y="0"/>
          <a:ext cx="0" cy="0"/>
          <a:chOff x="0" y="0"/>
          <a:chExt cx="0" cy="0"/>
        </a:xfrm>
      </p:grpSpPr>
      <p:sp>
        <p:nvSpPr>
          <p:cNvPr id="133" name="Google Shape;133;p76"/>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76"/>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5" name="Google Shape;135;p76"/>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6" name="Google Shape;136;p7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7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7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9" name="Shape 139"/>
        <p:cNvGrpSpPr/>
        <p:nvPr/>
      </p:nvGrpSpPr>
      <p:grpSpPr>
        <a:xfrm>
          <a:off x="0" y="0"/>
          <a:ext cx="0" cy="0"/>
          <a:chOff x="0" y="0"/>
          <a:chExt cx="0" cy="0"/>
        </a:xfrm>
      </p:grpSpPr>
      <p:sp>
        <p:nvSpPr>
          <p:cNvPr id="140" name="Google Shape;140;p7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77"/>
          <p:cNvSpPr/>
          <p:nvPr>
            <p:ph idx="2" type="pic"/>
          </p:nvPr>
        </p:nvSpPr>
        <p:spPr>
          <a:xfrm>
            <a:off x="3887391" y="987426"/>
            <a:ext cx="4629150" cy="4873625"/>
          </a:xfrm>
          <a:prstGeom prst="rect">
            <a:avLst/>
          </a:prstGeom>
          <a:noFill/>
          <a:ln>
            <a:noFill/>
          </a:ln>
        </p:spPr>
      </p:sp>
      <p:sp>
        <p:nvSpPr>
          <p:cNvPr id="142" name="Google Shape;142;p77"/>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3" name="Google Shape;143;p7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7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7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6" name="Shape 146"/>
        <p:cNvGrpSpPr/>
        <p:nvPr/>
      </p:nvGrpSpPr>
      <p:grpSpPr>
        <a:xfrm>
          <a:off x="0" y="0"/>
          <a:ext cx="0" cy="0"/>
          <a:chOff x="0" y="0"/>
          <a:chExt cx="0" cy="0"/>
        </a:xfrm>
      </p:grpSpPr>
      <p:sp>
        <p:nvSpPr>
          <p:cNvPr id="147" name="Google Shape;147;p7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78"/>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7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7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7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2" name="Shape 152"/>
        <p:cNvGrpSpPr/>
        <p:nvPr/>
      </p:nvGrpSpPr>
      <p:grpSpPr>
        <a:xfrm>
          <a:off x="0" y="0"/>
          <a:ext cx="0" cy="0"/>
          <a:chOff x="0" y="0"/>
          <a:chExt cx="0" cy="0"/>
        </a:xfrm>
      </p:grpSpPr>
      <p:sp>
        <p:nvSpPr>
          <p:cNvPr id="153" name="Google Shape;153;p79"/>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79"/>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7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7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7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rgbClr val="33006F"/>
        </a:solidFill>
      </p:bgPr>
    </p:bg>
    <p:spTree>
      <p:nvGrpSpPr>
        <p:cNvPr id="159" name="Shape 159"/>
        <p:cNvGrpSpPr/>
        <p:nvPr/>
      </p:nvGrpSpPr>
      <p:grpSpPr>
        <a:xfrm>
          <a:off x="0" y="0"/>
          <a:ext cx="0" cy="0"/>
          <a:chOff x="0" y="0"/>
          <a:chExt cx="0" cy="0"/>
        </a:xfrm>
      </p:grpSpPr>
      <p:pic>
        <p:nvPicPr>
          <p:cNvPr id="160" name="Google Shape;160;p51"/>
          <p:cNvPicPr preferRelativeResize="0"/>
          <p:nvPr/>
        </p:nvPicPr>
        <p:blipFill rotWithShape="1">
          <a:blip r:embed="rId2">
            <a:alphaModFix/>
          </a:blip>
          <a:srcRect b="0" l="0" r="0" t="0"/>
          <a:stretch/>
        </p:blipFill>
        <p:spPr>
          <a:xfrm>
            <a:off x="804178" y="6097819"/>
            <a:ext cx="2890494" cy="512829"/>
          </a:xfrm>
          <a:prstGeom prst="rect">
            <a:avLst/>
          </a:prstGeom>
          <a:noFill/>
          <a:ln>
            <a:noFill/>
          </a:ln>
        </p:spPr>
      </p:pic>
      <p:pic>
        <p:nvPicPr>
          <p:cNvPr descr="UW_W Logo_White.png" id="161" name="Google Shape;161;p51"/>
          <p:cNvPicPr preferRelativeResize="0"/>
          <p:nvPr/>
        </p:nvPicPr>
        <p:blipFill rotWithShape="1">
          <a:blip r:embed="rId3">
            <a:alphaModFix/>
          </a:blip>
          <a:srcRect b="0" l="0" r="0" t="0"/>
          <a:stretch/>
        </p:blipFill>
        <p:spPr>
          <a:xfrm>
            <a:off x="7483915" y="5945854"/>
            <a:ext cx="1371600" cy="923544"/>
          </a:xfrm>
          <a:prstGeom prst="rect">
            <a:avLst/>
          </a:prstGeom>
          <a:noFill/>
          <a:ln>
            <a:noFill/>
          </a:ln>
        </p:spPr>
      </p:pic>
      <p:sp>
        <p:nvSpPr>
          <p:cNvPr id="162" name="Google Shape;162;p51"/>
          <p:cNvSpPr txBox="1"/>
          <p:nvPr>
            <p:ph idx="1" type="body"/>
          </p:nvPr>
        </p:nvSpPr>
        <p:spPr>
          <a:xfrm>
            <a:off x="671757" y="1332224"/>
            <a:ext cx="6972300" cy="264175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1000"/>
              </a:spcBef>
              <a:spcAft>
                <a:spcPts val="0"/>
              </a:spcAft>
              <a:buClr>
                <a:srgbClr val="E8D3A2"/>
              </a:buClr>
              <a:buSzPts val="5000"/>
              <a:buFont typeface="Arial"/>
              <a:buNone/>
              <a:defRPr b="0" i="0" sz="5000" u="none" cap="none" strike="noStrike">
                <a:solidFill>
                  <a:srgbClr val="E8D3A2"/>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id="163" name="Google Shape;163;p51"/>
          <p:cNvPicPr preferRelativeResize="0"/>
          <p:nvPr/>
        </p:nvPicPr>
        <p:blipFill rotWithShape="1">
          <a:blip r:embed="rId4">
            <a:alphaModFix/>
          </a:blip>
          <a:srcRect b="0" l="0" r="0" t="0"/>
          <a:stretch/>
        </p:blipFill>
        <p:spPr>
          <a:xfrm>
            <a:off x="779463" y="3973980"/>
            <a:ext cx="1600200" cy="1397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164" name="Shape 164"/>
        <p:cNvGrpSpPr/>
        <p:nvPr/>
      </p:nvGrpSpPr>
      <p:grpSpPr>
        <a:xfrm>
          <a:off x="0" y="0"/>
          <a:ext cx="0" cy="0"/>
          <a:chOff x="0" y="0"/>
          <a:chExt cx="0" cy="0"/>
        </a:xfrm>
      </p:grpSpPr>
      <p:sp>
        <p:nvSpPr>
          <p:cNvPr id="165" name="Google Shape;165;p56"/>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600"/>
              </a:spcBef>
              <a:spcAft>
                <a:spcPts val="0"/>
              </a:spcAft>
              <a:buClr>
                <a:srgbClr val="E8D3A2"/>
              </a:buClr>
              <a:buSzPts val="3000"/>
              <a:buFont typeface="Arial"/>
              <a:buNone/>
              <a:defRPr b="0" i="0" sz="3000" u="none" cap="none" strike="noStrike">
                <a:solidFill>
                  <a:srgbClr val="E8D3A2"/>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66" name="Google Shape;166;p56"/>
          <p:cNvSpPr txBox="1"/>
          <p:nvPr>
            <p:ph idx="2" type="body"/>
          </p:nvPr>
        </p:nvSpPr>
        <p:spPr>
          <a:xfrm>
            <a:off x="659305" y="2320239"/>
            <a:ext cx="8197114" cy="370985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E8D3A2"/>
              </a:buClr>
              <a:buSzPts val="2400"/>
              <a:buFont typeface="Merriweather Sans"/>
              <a:buChar char="&gt;"/>
              <a:defRPr b="0" i="0" sz="2400" u="none" cap="none" strike="noStrike">
                <a:solidFill>
                  <a:srgbClr val="E8D3A2"/>
                </a:solidFill>
                <a:latin typeface="Open Sans Light"/>
                <a:ea typeface="Open Sans Light"/>
                <a:cs typeface="Open Sans Light"/>
                <a:sym typeface="Open Sans Light"/>
              </a:defRPr>
            </a:lvl1pPr>
            <a:lvl2pPr indent="-355600" lvl="1" marL="914400" marR="0" rtl="0" algn="l">
              <a:spcBef>
                <a:spcPts val="400"/>
              </a:spcBef>
              <a:spcAft>
                <a:spcPts val="0"/>
              </a:spcAft>
              <a:buClr>
                <a:srgbClr val="E8D3A2"/>
              </a:buClr>
              <a:buSzPts val="2000"/>
              <a:buFont typeface="Arial"/>
              <a:buChar char="–"/>
              <a:defRPr b="0" i="0" sz="2000" u="none" cap="none" strike="noStrike">
                <a:solidFill>
                  <a:srgbClr val="E8D3A2"/>
                </a:solidFill>
                <a:latin typeface="Open Sans Light"/>
                <a:ea typeface="Open Sans Light"/>
                <a:cs typeface="Open Sans Light"/>
                <a:sym typeface="Open Sans Light"/>
              </a:defRPr>
            </a:lvl2pPr>
            <a:lvl3pPr indent="-342900" lvl="2" marL="1371600" marR="0" rtl="0" algn="l">
              <a:spcBef>
                <a:spcPts val="360"/>
              </a:spcBef>
              <a:spcAft>
                <a:spcPts val="0"/>
              </a:spcAft>
              <a:buClr>
                <a:srgbClr val="E8D3A2"/>
              </a:buClr>
              <a:buSzPts val="1800"/>
              <a:buFont typeface="Merriweather Sans"/>
              <a:buChar char="&gt;"/>
              <a:defRPr b="0" i="0" sz="1800" u="none" cap="none" strike="noStrike">
                <a:solidFill>
                  <a:srgbClr val="E8D3A2"/>
                </a:solidFill>
                <a:latin typeface="Open Sans Light"/>
                <a:ea typeface="Open Sans Light"/>
                <a:cs typeface="Open Sans Light"/>
                <a:sym typeface="Open Sans Light"/>
              </a:defRPr>
            </a:lvl3pPr>
            <a:lvl4pPr indent="-330200" lvl="3" marL="1828800" marR="0" rtl="0" algn="l">
              <a:spcBef>
                <a:spcPts val="320"/>
              </a:spcBef>
              <a:spcAft>
                <a:spcPts val="0"/>
              </a:spcAft>
              <a:buClr>
                <a:srgbClr val="E8D3A2"/>
              </a:buClr>
              <a:buSzPts val="1600"/>
              <a:buFont typeface="Arial"/>
              <a:buChar char="–"/>
              <a:defRPr b="0" i="0" sz="1600" u="none" cap="none" strike="noStrike">
                <a:solidFill>
                  <a:srgbClr val="E8D3A2"/>
                </a:solidFill>
                <a:latin typeface="Open Sans Light"/>
                <a:ea typeface="Open Sans Light"/>
                <a:cs typeface="Open Sans Light"/>
                <a:sym typeface="Open Sans Light"/>
              </a:defRPr>
            </a:lvl4pPr>
            <a:lvl5pPr indent="-317500" lvl="4" marL="2286000" marR="0" rtl="0" algn="l">
              <a:spcBef>
                <a:spcPts val="280"/>
              </a:spcBef>
              <a:spcAft>
                <a:spcPts val="0"/>
              </a:spcAft>
              <a:buClr>
                <a:srgbClr val="E8D3A2"/>
              </a:buClr>
              <a:buSzPts val="1400"/>
              <a:buFont typeface="Merriweather Sans"/>
              <a:buChar char="&gt;"/>
              <a:defRPr b="0" i="0" sz="1400" u="none" cap="none" strike="noStrike">
                <a:solidFill>
                  <a:srgbClr val="E8D3A2"/>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67" name="Google Shape;167;p56"/>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E8D3A2"/>
              </a:buClr>
              <a:buSzPts val="2400"/>
              <a:buFont typeface="Arial"/>
              <a:buNone/>
              <a:defRPr b="0" i="0" sz="2400" u="none" cap="none" strike="noStrike">
                <a:solidFill>
                  <a:srgbClr val="E8D3A2"/>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id="168" name="Google Shape;168;p56"/>
          <p:cNvPicPr preferRelativeResize="0"/>
          <p:nvPr/>
        </p:nvPicPr>
        <p:blipFill rotWithShape="1">
          <a:blip r:embed="rId2">
            <a:alphaModFix/>
          </a:blip>
          <a:srcRect b="0" l="0" r="0" t="0"/>
          <a:stretch/>
        </p:blipFill>
        <p:spPr>
          <a:xfrm>
            <a:off x="766763" y="1364403"/>
            <a:ext cx="1103781" cy="96361"/>
          </a:xfrm>
          <a:prstGeom prst="rect">
            <a:avLst/>
          </a:prstGeom>
          <a:noFill/>
          <a:ln>
            <a:noFill/>
          </a:ln>
        </p:spPr>
      </p:pic>
      <p:pic>
        <p:nvPicPr>
          <p:cNvPr id="169" name="Google Shape;169;p56"/>
          <p:cNvPicPr preferRelativeResize="0"/>
          <p:nvPr/>
        </p:nvPicPr>
        <p:blipFill rotWithShape="1">
          <a:blip r:embed="rId3">
            <a:alphaModFix/>
          </a:blip>
          <a:srcRect b="0" l="0" r="0" t="0"/>
          <a:stretch/>
        </p:blipFill>
        <p:spPr>
          <a:xfrm>
            <a:off x="5965925" y="6130324"/>
            <a:ext cx="2890494" cy="51282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bg>
      <p:bgPr>
        <a:solidFill>
          <a:srgbClr val="33006F"/>
        </a:solidFill>
      </p:bgPr>
    </p:bg>
    <p:spTree>
      <p:nvGrpSpPr>
        <p:cNvPr id="170" name="Shape 170"/>
        <p:cNvGrpSpPr/>
        <p:nvPr/>
      </p:nvGrpSpPr>
      <p:grpSpPr>
        <a:xfrm>
          <a:off x="0" y="0"/>
          <a:ext cx="0" cy="0"/>
          <a:chOff x="0" y="0"/>
          <a:chExt cx="0" cy="0"/>
        </a:xfrm>
      </p:grpSpPr>
      <p:pic>
        <p:nvPicPr>
          <p:cNvPr descr="UW_W Logo_White.png" id="171" name="Google Shape;171;p60"/>
          <p:cNvPicPr preferRelativeResize="0"/>
          <p:nvPr/>
        </p:nvPicPr>
        <p:blipFill rotWithShape="1">
          <a:blip r:embed="rId2">
            <a:alphaModFix/>
          </a:blip>
          <a:srcRect b="0" l="0" r="0" t="0"/>
          <a:stretch/>
        </p:blipFill>
        <p:spPr>
          <a:xfrm>
            <a:off x="7483915" y="5945854"/>
            <a:ext cx="1371600" cy="923544"/>
          </a:xfrm>
          <a:prstGeom prst="rect">
            <a:avLst/>
          </a:prstGeom>
          <a:noFill/>
          <a:ln>
            <a:noFill/>
          </a:ln>
        </p:spPr>
      </p:pic>
      <p:sp>
        <p:nvSpPr>
          <p:cNvPr id="172" name="Google Shape;172;p60"/>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600"/>
              </a:spcBef>
              <a:spcAft>
                <a:spcPts val="0"/>
              </a:spcAft>
              <a:buClr>
                <a:srgbClr val="E8D3A2"/>
              </a:buClr>
              <a:buSzPts val="3000"/>
              <a:buFont typeface="Arial"/>
              <a:buNone/>
              <a:defRPr b="0" i="0" sz="3000" u="none" cap="none" strike="noStrike">
                <a:solidFill>
                  <a:srgbClr val="E8D3A2"/>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73" name="Google Shape;173;p60"/>
          <p:cNvSpPr txBox="1"/>
          <p:nvPr>
            <p:ph idx="2" type="body"/>
          </p:nvPr>
        </p:nvSpPr>
        <p:spPr>
          <a:xfrm>
            <a:off x="659305" y="1736725"/>
            <a:ext cx="8076956" cy="4015497"/>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Merriweather Sans"/>
              <a:buChar char="&gt;"/>
              <a:defRPr b="0" i="0" sz="2400" u="none" cap="none" strike="noStrike">
                <a:solidFill>
                  <a:schemeClr val="dk1"/>
                </a:solidFill>
                <a:latin typeface="Open Sans Light"/>
                <a:ea typeface="Open Sans Light"/>
                <a:cs typeface="Open Sans Light"/>
                <a:sym typeface="Open Sans Light"/>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Light"/>
                <a:ea typeface="Open Sans Light"/>
                <a:cs typeface="Open Sans Light"/>
                <a:sym typeface="Open Sans Light"/>
              </a:defRPr>
            </a:lvl2pPr>
            <a:lvl3pPr indent="-342900" lvl="2" marL="1371600" marR="0" rtl="0" algn="l">
              <a:spcBef>
                <a:spcPts val="360"/>
              </a:spcBef>
              <a:spcAft>
                <a:spcPts val="0"/>
              </a:spcAft>
              <a:buClr>
                <a:schemeClr val="dk1"/>
              </a:buClr>
              <a:buSzPts val="1800"/>
              <a:buFont typeface="Merriweather Sans"/>
              <a:buChar char="&gt;"/>
              <a:defRPr b="0" i="0" sz="1800" u="none" cap="none" strike="noStrike">
                <a:solidFill>
                  <a:schemeClr val="dk1"/>
                </a:solidFill>
                <a:latin typeface="Open Sans Light"/>
                <a:ea typeface="Open Sans Light"/>
                <a:cs typeface="Open Sans Light"/>
                <a:sym typeface="Open Sans Light"/>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Open Sans Light"/>
                <a:ea typeface="Open Sans Light"/>
                <a:cs typeface="Open Sans Light"/>
                <a:sym typeface="Open Sans Light"/>
              </a:defRPr>
            </a:lvl4pPr>
            <a:lvl5pPr indent="-317500" lvl="4" marL="2286000" marR="0" rtl="0" algn="l">
              <a:spcBef>
                <a:spcPts val="280"/>
              </a:spcBef>
              <a:spcAft>
                <a:spcPts val="0"/>
              </a:spcAft>
              <a:buClr>
                <a:schemeClr val="dk1"/>
              </a:buClr>
              <a:buSzPts val="1400"/>
              <a:buFont typeface="Merriweather Sans"/>
              <a:buChar char="&gt;"/>
              <a:defRPr b="0" i="0" sz="1400" u="none" cap="none" strike="noStrike">
                <a:solidFill>
                  <a:schemeClr val="dk1"/>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id="174" name="Google Shape;174;p60"/>
          <p:cNvPicPr preferRelativeResize="0"/>
          <p:nvPr/>
        </p:nvPicPr>
        <p:blipFill rotWithShape="1">
          <a:blip r:embed="rId3">
            <a:alphaModFix/>
          </a:blip>
          <a:srcRect b="0" l="0" r="0" t="0"/>
          <a:stretch/>
        </p:blipFill>
        <p:spPr>
          <a:xfrm>
            <a:off x="766763" y="1364403"/>
            <a:ext cx="1103781" cy="9636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bg>
      <p:bgPr>
        <a:solidFill>
          <a:srgbClr val="33006F"/>
        </a:solidFill>
      </p:bgPr>
    </p:bg>
    <p:spTree>
      <p:nvGrpSpPr>
        <p:cNvPr id="175" name="Shape 175"/>
        <p:cNvGrpSpPr/>
        <p:nvPr/>
      </p:nvGrpSpPr>
      <p:grpSpPr>
        <a:xfrm>
          <a:off x="0" y="0"/>
          <a:ext cx="0" cy="0"/>
          <a:chOff x="0" y="0"/>
          <a:chExt cx="0" cy="0"/>
        </a:xfrm>
      </p:grpSpPr>
      <p:sp>
        <p:nvSpPr>
          <p:cNvPr id="176" name="Google Shape;176;p80"/>
          <p:cNvSpPr/>
          <p:nvPr>
            <p:ph idx="2" type="chart"/>
          </p:nvPr>
        </p:nvSpPr>
        <p:spPr>
          <a:xfrm>
            <a:off x="766763" y="1736725"/>
            <a:ext cx="8021637" cy="4318086"/>
          </a:xfrm>
          <a:prstGeom prst="rect">
            <a:avLst/>
          </a:prstGeom>
          <a:noFill/>
          <a:ln>
            <a:noFill/>
          </a:ln>
        </p:spPr>
        <p:txBody>
          <a:bodyPr anchorCtr="0" anchor="t" bIns="45700" lIns="91425" spcFirstLastPara="1" rIns="91425" wrap="square" tIns="45700">
            <a:normAutofit/>
          </a:bodyPr>
          <a:lstStyle>
            <a:lvl1pPr lvl="0" marR="0" rtl="0" algn="l">
              <a:spcBef>
                <a:spcPts val="480"/>
              </a:spcBef>
              <a:spcAft>
                <a:spcPts val="0"/>
              </a:spcAft>
              <a:buClr>
                <a:schemeClr val="dk1"/>
              </a:buClr>
              <a:buSzPts val="2400"/>
              <a:buFont typeface="Arial"/>
              <a:buNone/>
              <a:defRPr b="0" i="0" sz="2400" u="none" cap="none" strike="noStrike">
                <a:solidFill>
                  <a:schemeClr val="dk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77" name="Google Shape;177;p80"/>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600"/>
              </a:spcBef>
              <a:spcAft>
                <a:spcPts val="0"/>
              </a:spcAft>
              <a:buClr>
                <a:srgbClr val="E8D3A2"/>
              </a:buClr>
              <a:buSzPts val="3000"/>
              <a:buFont typeface="Arial"/>
              <a:buNone/>
              <a:defRPr b="0" i="0" sz="3000" u="none" cap="none" strike="noStrike">
                <a:solidFill>
                  <a:srgbClr val="E8D3A2"/>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id="178" name="Google Shape;178;p80"/>
          <p:cNvPicPr preferRelativeResize="0"/>
          <p:nvPr/>
        </p:nvPicPr>
        <p:blipFill rotWithShape="1">
          <a:blip r:embed="rId2">
            <a:alphaModFix/>
          </a:blip>
          <a:srcRect b="0" l="0" r="0" t="0"/>
          <a:stretch/>
        </p:blipFill>
        <p:spPr>
          <a:xfrm>
            <a:off x="766763" y="1364403"/>
            <a:ext cx="1103781" cy="96361"/>
          </a:xfrm>
          <a:prstGeom prst="rect">
            <a:avLst/>
          </a:prstGeom>
          <a:noFill/>
          <a:ln>
            <a:noFill/>
          </a:ln>
        </p:spPr>
      </p:pic>
      <p:pic>
        <p:nvPicPr>
          <p:cNvPr id="179" name="Google Shape;179;p80"/>
          <p:cNvPicPr preferRelativeResize="0"/>
          <p:nvPr/>
        </p:nvPicPr>
        <p:blipFill rotWithShape="1">
          <a:blip r:embed="rId3">
            <a:alphaModFix/>
          </a:blip>
          <a:srcRect b="0" l="0" r="0" t="0"/>
          <a:stretch/>
        </p:blipFill>
        <p:spPr>
          <a:xfrm>
            <a:off x="5965925" y="6169025"/>
            <a:ext cx="2890494" cy="51282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spTree>
      <p:nvGrpSpPr>
        <p:cNvPr id="181" name="Shape 181"/>
        <p:cNvGrpSpPr/>
        <p:nvPr/>
      </p:nvGrpSpPr>
      <p:grpSpPr>
        <a:xfrm>
          <a:off x="0" y="0"/>
          <a:ext cx="0" cy="0"/>
          <a:chOff x="0" y="0"/>
          <a:chExt cx="0" cy="0"/>
        </a:xfrm>
      </p:grpSpPr>
      <p:sp>
        <p:nvSpPr>
          <p:cNvPr id="182" name="Google Shape;182;p53"/>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600"/>
              </a:spcBef>
              <a:spcAft>
                <a:spcPts val="0"/>
              </a:spcAft>
              <a:buClr>
                <a:srgbClr val="33006F"/>
              </a:buClr>
              <a:buSzPts val="3000"/>
              <a:buFont typeface="Arial"/>
              <a:buNone/>
              <a:defRPr b="0" i="0" sz="3000" u="none" cap="none" strike="noStrike">
                <a:solidFill>
                  <a:srgbClr val="33006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3" name="Google Shape;183;p53"/>
          <p:cNvSpPr txBox="1"/>
          <p:nvPr>
            <p:ph idx="2" type="body"/>
          </p:nvPr>
        </p:nvSpPr>
        <p:spPr>
          <a:xfrm>
            <a:off x="659305" y="1736725"/>
            <a:ext cx="8196210" cy="4015497"/>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accent5"/>
              </a:buClr>
              <a:buSzPts val="2400"/>
              <a:buFont typeface="Merriweather Sans"/>
              <a:buChar char="&gt;"/>
              <a:defRPr b="0" i="0" sz="2400" u="none" cap="none" strike="noStrike">
                <a:solidFill>
                  <a:schemeClr val="accent5"/>
                </a:solidFill>
                <a:latin typeface="Open Sans Light"/>
                <a:ea typeface="Open Sans Light"/>
                <a:cs typeface="Open Sans Light"/>
                <a:sym typeface="Open Sans Light"/>
              </a:defRPr>
            </a:lvl1pPr>
            <a:lvl2pPr indent="-355600" lvl="1" marL="914400" marR="0" rtl="0" algn="l">
              <a:spcBef>
                <a:spcPts val="400"/>
              </a:spcBef>
              <a:spcAft>
                <a:spcPts val="0"/>
              </a:spcAft>
              <a:buClr>
                <a:schemeClr val="accent5"/>
              </a:buClr>
              <a:buSzPts val="2000"/>
              <a:buFont typeface="Arial"/>
              <a:buChar char="–"/>
              <a:defRPr b="0" i="0" sz="2000" u="none" cap="none" strike="noStrike">
                <a:solidFill>
                  <a:schemeClr val="accent5"/>
                </a:solidFill>
                <a:latin typeface="Open Sans Light"/>
                <a:ea typeface="Open Sans Light"/>
                <a:cs typeface="Open Sans Light"/>
                <a:sym typeface="Open Sans Light"/>
              </a:defRPr>
            </a:lvl2pPr>
            <a:lvl3pPr indent="-342900" lvl="2" marL="1371600" marR="0" rtl="0" algn="l">
              <a:spcBef>
                <a:spcPts val="360"/>
              </a:spcBef>
              <a:spcAft>
                <a:spcPts val="0"/>
              </a:spcAft>
              <a:buClr>
                <a:schemeClr val="accent5"/>
              </a:buClr>
              <a:buSzPts val="1800"/>
              <a:buFont typeface="Merriweather Sans"/>
              <a:buChar char="&gt;"/>
              <a:defRPr b="0" i="0" sz="1800" u="none" cap="none" strike="noStrike">
                <a:solidFill>
                  <a:schemeClr val="accent5"/>
                </a:solidFill>
                <a:latin typeface="Open Sans Light"/>
                <a:ea typeface="Open Sans Light"/>
                <a:cs typeface="Open Sans Light"/>
                <a:sym typeface="Open Sans Light"/>
              </a:defRPr>
            </a:lvl3pPr>
            <a:lvl4pPr indent="-330200" lvl="3" marL="1828800" marR="0" rtl="0" algn="l">
              <a:spcBef>
                <a:spcPts val="320"/>
              </a:spcBef>
              <a:spcAft>
                <a:spcPts val="0"/>
              </a:spcAft>
              <a:buClr>
                <a:schemeClr val="accent5"/>
              </a:buClr>
              <a:buSzPts val="1600"/>
              <a:buFont typeface="Arial"/>
              <a:buChar char="–"/>
              <a:defRPr b="0" i="0" sz="1600" u="none" cap="none" strike="noStrike">
                <a:solidFill>
                  <a:schemeClr val="accent5"/>
                </a:solidFill>
                <a:latin typeface="Open Sans Light"/>
                <a:ea typeface="Open Sans Light"/>
                <a:cs typeface="Open Sans Light"/>
                <a:sym typeface="Open Sans Light"/>
              </a:defRPr>
            </a:lvl4pPr>
            <a:lvl5pPr indent="-317500" lvl="4" marL="2286000" marR="0" rtl="0" algn="l">
              <a:spcBef>
                <a:spcPts val="280"/>
              </a:spcBef>
              <a:spcAft>
                <a:spcPts val="0"/>
              </a:spcAft>
              <a:buClr>
                <a:schemeClr val="accent5"/>
              </a:buClr>
              <a:buSzPts val="1400"/>
              <a:buFont typeface="Merriweather Sans"/>
              <a:buChar char="&gt;"/>
              <a:defRPr b="0" i="0" sz="1400" u="none" cap="none" strike="noStrike">
                <a:solidFill>
                  <a:schemeClr val="accent5"/>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84" name="Google Shape;184;p53"/>
          <p:cNvPicPr preferRelativeResize="0"/>
          <p:nvPr/>
        </p:nvPicPr>
        <p:blipFill rotWithShape="1">
          <a:blip r:embed="rId2">
            <a:alphaModFix/>
          </a:blip>
          <a:srcRect b="0" l="0" r="0" t="0"/>
          <a:stretch/>
        </p:blipFill>
        <p:spPr>
          <a:xfrm>
            <a:off x="766763" y="1363508"/>
            <a:ext cx="1103781" cy="96362"/>
          </a:xfrm>
          <a:prstGeom prst="rect">
            <a:avLst/>
          </a:prstGeom>
          <a:noFill/>
          <a:ln>
            <a:noFill/>
          </a:ln>
        </p:spPr>
      </p:pic>
      <p:pic>
        <p:nvPicPr>
          <p:cNvPr id="185" name="Google Shape;185;p53"/>
          <p:cNvPicPr preferRelativeResize="0"/>
          <p:nvPr/>
        </p:nvPicPr>
        <p:blipFill rotWithShape="1">
          <a:blip r:embed="rId3">
            <a:alphaModFix/>
          </a:blip>
          <a:srcRect b="0" l="0" r="0" t="0"/>
          <a:stretch/>
        </p:blipFill>
        <p:spPr>
          <a:xfrm>
            <a:off x="7483915" y="5945854"/>
            <a:ext cx="1371600" cy="9271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bg>
      <p:bgPr>
        <a:solidFill>
          <a:srgbClr val="4B2E83"/>
        </a:solidFill>
      </p:bgPr>
    </p:bg>
    <p:spTree>
      <p:nvGrpSpPr>
        <p:cNvPr id="21" name="Shape 21"/>
        <p:cNvGrpSpPr/>
        <p:nvPr/>
      </p:nvGrpSpPr>
      <p:grpSpPr>
        <a:xfrm>
          <a:off x="0" y="0"/>
          <a:ext cx="0" cy="0"/>
          <a:chOff x="0" y="0"/>
          <a:chExt cx="0" cy="0"/>
        </a:xfrm>
      </p:grpSpPr>
      <p:sp>
        <p:nvSpPr>
          <p:cNvPr id="22" name="Google Shape;22;p62"/>
          <p:cNvSpPr txBox="1"/>
          <p:nvPr>
            <p:ph idx="1" type="body"/>
          </p:nvPr>
        </p:nvSpPr>
        <p:spPr>
          <a:xfrm>
            <a:off x="659305" y="1736725"/>
            <a:ext cx="8076956" cy="4015497"/>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FFFFF"/>
              </a:buClr>
              <a:buSzPts val="2400"/>
              <a:buFont typeface="Merriweather Sans"/>
              <a:buChar char="&gt;"/>
              <a:defRPr b="1" i="0" sz="2400" u="none" cap="none" strike="noStrike">
                <a:solidFill>
                  <a:srgbClr val="FFFFFF"/>
                </a:solidFill>
                <a:latin typeface="Open Sans"/>
                <a:ea typeface="Open Sans"/>
                <a:cs typeface="Open Sans"/>
                <a:sym typeface="Open Sans"/>
              </a:defRPr>
            </a:lvl1pPr>
            <a:lvl2pPr indent="-355600" lvl="1" marL="914400" marR="0" rtl="0" algn="l">
              <a:spcBef>
                <a:spcPts val="400"/>
              </a:spcBef>
              <a:spcAft>
                <a:spcPts val="0"/>
              </a:spcAft>
              <a:buClr>
                <a:srgbClr val="FFFFFF"/>
              </a:buClr>
              <a:buSzPts val="2000"/>
              <a:buFont typeface="Arial"/>
              <a:buChar char="–"/>
              <a:defRPr b="1" i="0" sz="2000" u="none" cap="none" strike="noStrike">
                <a:solidFill>
                  <a:srgbClr val="FFFFFF"/>
                </a:solidFill>
                <a:latin typeface="Open Sans"/>
                <a:ea typeface="Open Sans"/>
                <a:cs typeface="Open Sans"/>
                <a:sym typeface="Open Sans"/>
              </a:defRPr>
            </a:lvl2pPr>
            <a:lvl3pPr indent="-342900" lvl="2" marL="1371600" marR="0" rtl="0" algn="l">
              <a:spcBef>
                <a:spcPts val="360"/>
              </a:spcBef>
              <a:spcAft>
                <a:spcPts val="0"/>
              </a:spcAft>
              <a:buClr>
                <a:srgbClr val="FFFFFF"/>
              </a:buClr>
              <a:buSzPts val="1800"/>
              <a:buFont typeface="Merriweather Sans"/>
              <a:buChar char="&gt;"/>
              <a:defRPr b="1" i="0" sz="1800" u="none" cap="none" strike="noStrike">
                <a:solidFill>
                  <a:srgbClr val="FFFFFF"/>
                </a:solidFill>
                <a:latin typeface="Open Sans"/>
                <a:ea typeface="Open Sans"/>
                <a:cs typeface="Open Sans"/>
                <a:sym typeface="Open Sans"/>
              </a:defRPr>
            </a:lvl3pPr>
            <a:lvl4pPr indent="-330200" lvl="3" marL="1828800" marR="0" rtl="0" algn="l">
              <a:spcBef>
                <a:spcPts val="320"/>
              </a:spcBef>
              <a:spcAft>
                <a:spcPts val="0"/>
              </a:spcAft>
              <a:buClr>
                <a:srgbClr val="FFFFFF"/>
              </a:buClr>
              <a:buSzPts val="1600"/>
              <a:buFont typeface="Arial"/>
              <a:buChar char="–"/>
              <a:defRPr b="1" i="0" sz="1600" u="none" cap="none" strike="noStrike">
                <a:solidFill>
                  <a:srgbClr val="FFFFFF"/>
                </a:solidFill>
                <a:latin typeface="Open Sans"/>
                <a:ea typeface="Open Sans"/>
                <a:cs typeface="Open Sans"/>
                <a:sym typeface="Open Sans"/>
              </a:defRPr>
            </a:lvl4pPr>
            <a:lvl5pPr indent="-317500" lvl="4" marL="2286000" marR="0" rtl="0" algn="l">
              <a:spcBef>
                <a:spcPts val="280"/>
              </a:spcBef>
              <a:spcAft>
                <a:spcPts val="0"/>
              </a:spcAft>
              <a:buClr>
                <a:srgbClr val="FFFFFF"/>
              </a:buClr>
              <a:buSzPts val="1400"/>
              <a:buFont typeface="Merriweather Sans"/>
              <a:buChar char="&gt;"/>
              <a:defRPr b="1" i="0" sz="1400" u="none" cap="none" strike="noStrike">
                <a:solidFill>
                  <a:srgbClr val="FFFFFF"/>
                </a:solidFill>
                <a:latin typeface="Open Sans"/>
                <a:ea typeface="Open Sans"/>
                <a:cs typeface="Open Sans"/>
                <a:sym typeface="Open Sans"/>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23" name="Google Shape;23;p62"/>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24" name="Google Shape;24;p62"/>
          <p:cNvSpPr txBox="1"/>
          <p:nvPr>
            <p:ph type="title"/>
          </p:nvPr>
        </p:nvSpPr>
        <p:spPr>
          <a:xfrm>
            <a:off x="671756" y="371511"/>
            <a:ext cx="8064505" cy="99199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lt2"/>
              </a:buClr>
              <a:buSzPts val="3000"/>
              <a:buFont typeface="Encode Sans Black"/>
              <a:buNone/>
              <a:defRPr b="1" i="0" sz="3000" u="none" cap="none" strike="noStrike">
                <a:solidFill>
                  <a:schemeClr val="lt2"/>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5" name="Google Shape;25;p62"/>
          <p:cNvPicPr preferRelativeResize="0"/>
          <p:nvPr/>
        </p:nvPicPr>
        <p:blipFill rotWithShape="1">
          <a:blip r:embed="rId3">
            <a:alphaModFix/>
          </a:blip>
          <a:srcRect b="0" l="0" r="0" t="0"/>
          <a:stretch/>
        </p:blipFill>
        <p:spPr>
          <a:xfrm>
            <a:off x="3722293" y="6273128"/>
            <a:ext cx="5013968" cy="42672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186" name="Shape 186"/>
        <p:cNvGrpSpPr/>
        <p:nvPr/>
      </p:nvGrpSpPr>
      <p:grpSpPr>
        <a:xfrm>
          <a:off x="0" y="0"/>
          <a:ext cx="0" cy="0"/>
          <a:chOff x="0" y="0"/>
          <a:chExt cx="0" cy="0"/>
        </a:xfrm>
      </p:grpSpPr>
      <p:sp>
        <p:nvSpPr>
          <p:cNvPr id="187" name="Google Shape;187;p59"/>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600"/>
              </a:spcBef>
              <a:spcAft>
                <a:spcPts val="0"/>
              </a:spcAft>
              <a:buClr>
                <a:srgbClr val="33006F"/>
              </a:buClr>
              <a:buSzPts val="3000"/>
              <a:buFont typeface="Arial"/>
              <a:buNone/>
              <a:defRPr b="0" i="0" sz="3000" u="none" cap="none" strike="noStrike">
                <a:solidFill>
                  <a:srgbClr val="33006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8" name="Google Shape;188;p59"/>
          <p:cNvSpPr txBox="1"/>
          <p:nvPr>
            <p:ph idx="2" type="body"/>
          </p:nvPr>
        </p:nvSpPr>
        <p:spPr>
          <a:xfrm>
            <a:off x="659305" y="2320239"/>
            <a:ext cx="8197114" cy="3722215"/>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accent5"/>
              </a:buClr>
              <a:buSzPts val="2400"/>
              <a:buFont typeface="Merriweather Sans"/>
              <a:buChar char="&gt;"/>
              <a:defRPr b="0" i="0" sz="2400" u="none" cap="none" strike="noStrike">
                <a:solidFill>
                  <a:schemeClr val="accent5"/>
                </a:solidFill>
                <a:latin typeface="Open Sans Light"/>
                <a:ea typeface="Open Sans Light"/>
                <a:cs typeface="Open Sans Light"/>
                <a:sym typeface="Open Sans Light"/>
              </a:defRPr>
            </a:lvl1pPr>
            <a:lvl2pPr indent="-355600" lvl="1" marL="914400" marR="0" rtl="0" algn="l">
              <a:spcBef>
                <a:spcPts val="400"/>
              </a:spcBef>
              <a:spcAft>
                <a:spcPts val="0"/>
              </a:spcAft>
              <a:buClr>
                <a:schemeClr val="accent5"/>
              </a:buClr>
              <a:buSzPts val="2000"/>
              <a:buFont typeface="Arial"/>
              <a:buChar char="–"/>
              <a:defRPr b="0" i="0" sz="2000" u="none" cap="none" strike="noStrike">
                <a:solidFill>
                  <a:schemeClr val="accent5"/>
                </a:solidFill>
                <a:latin typeface="Open Sans Light"/>
                <a:ea typeface="Open Sans Light"/>
                <a:cs typeface="Open Sans Light"/>
                <a:sym typeface="Open Sans Light"/>
              </a:defRPr>
            </a:lvl2pPr>
            <a:lvl3pPr indent="-342900" lvl="2" marL="1371600" marR="0" rtl="0" algn="l">
              <a:spcBef>
                <a:spcPts val="360"/>
              </a:spcBef>
              <a:spcAft>
                <a:spcPts val="0"/>
              </a:spcAft>
              <a:buClr>
                <a:schemeClr val="accent5"/>
              </a:buClr>
              <a:buSzPts val="1800"/>
              <a:buFont typeface="Merriweather Sans"/>
              <a:buChar char="&gt;"/>
              <a:defRPr b="0" i="0" sz="1800" u="none" cap="none" strike="noStrike">
                <a:solidFill>
                  <a:schemeClr val="accent5"/>
                </a:solidFill>
                <a:latin typeface="Open Sans Light"/>
                <a:ea typeface="Open Sans Light"/>
                <a:cs typeface="Open Sans Light"/>
                <a:sym typeface="Open Sans Light"/>
              </a:defRPr>
            </a:lvl3pPr>
            <a:lvl4pPr indent="-330200" lvl="3" marL="1828800" marR="0" rtl="0" algn="l">
              <a:spcBef>
                <a:spcPts val="320"/>
              </a:spcBef>
              <a:spcAft>
                <a:spcPts val="0"/>
              </a:spcAft>
              <a:buClr>
                <a:schemeClr val="accent5"/>
              </a:buClr>
              <a:buSzPts val="1600"/>
              <a:buFont typeface="Arial"/>
              <a:buChar char="–"/>
              <a:defRPr b="0" i="0" sz="1600" u="none" cap="none" strike="noStrike">
                <a:solidFill>
                  <a:schemeClr val="accent5"/>
                </a:solidFill>
                <a:latin typeface="Open Sans Light"/>
                <a:ea typeface="Open Sans Light"/>
                <a:cs typeface="Open Sans Light"/>
                <a:sym typeface="Open Sans Light"/>
              </a:defRPr>
            </a:lvl4pPr>
            <a:lvl5pPr indent="-317500" lvl="4" marL="2286000" marR="0" rtl="0" algn="l">
              <a:spcBef>
                <a:spcPts val="280"/>
              </a:spcBef>
              <a:spcAft>
                <a:spcPts val="0"/>
              </a:spcAft>
              <a:buClr>
                <a:schemeClr val="accent5"/>
              </a:buClr>
              <a:buSzPts val="1400"/>
              <a:buFont typeface="Merriweather Sans"/>
              <a:buChar char="&gt;"/>
              <a:defRPr b="0" i="0" sz="1400" u="none" cap="none" strike="noStrike">
                <a:solidFill>
                  <a:schemeClr val="accent5"/>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89" name="Google Shape;189;p59"/>
          <p:cNvPicPr preferRelativeResize="0"/>
          <p:nvPr/>
        </p:nvPicPr>
        <p:blipFill rotWithShape="1">
          <a:blip r:embed="rId2">
            <a:alphaModFix/>
          </a:blip>
          <a:srcRect b="0" l="0" r="0" t="0"/>
          <a:stretch/>
        </p:blipFill>
        <p:spPr>
          <a:xfrm>
            <a:off x="766763" y="1363508"/>
            <a:ext cx="1103781" cy="96362"/>
          </a:xfrm>
          <a:prstGeom prst="rect">
            <a:avLst/>
          </a:prstGeom>
          <a:noFill/>
          <a:ln>
            <a:noFill/>
          </a:ln>
        </p:spPr>
      </p:pic>
      <p:sp>
        <p:nvSpPr>
          <p:cNvPr id="190" name="Google Shape;190;p59"/>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33006F"/>
              </a:buClr>
              <a:buSzPts val="2400"/>
              <a:buFont typeface="Arial"/>
              <a:buNone/>
              <a:defRPr b="0" i="0" sz="2400" u="none" cap="none" strike="noStrike">
                <a:solidFill>
                  <a:srgbClr val="33006F"/>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91" name="Google Shape;191;p59"/>
          <p:cNvPicPr preferRelativeResize="0"/>
          <p:nvPr/>
        </p:nvPicPr>
        <p:blipFill rotWithShape="1">
          <a:blip r:embed="rId3">
            <a:alphaModFix/>
          </a:blip>
          <a:srcRect b="0" l="0" r="0" t="0"/>
          <a:stretch/>
        </p:blipFill>
        <p:spPr>
          <a:xfrm>
            <a:off x="6006371" y="6130325"/>
            <a:ext cx="2939921" cy="52159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92" name="Shape 192"/>
        <p:cNvGrpSpPr/>
        <p:nvPr/>
      </p:nvGrpSpPr>
      <p:grpSpPr>
        <a:xfrm>
          <a:off x="0" y="0"/>
          <a:ext cx="0" cy="0"/>
          <a:chOff x="0" y="0"/>
          <a:chExt cx="0" cy="0"/>
        </a:xfrm>
      </p:grpSpPr>
      <p:pic>
        <p:nvPicPr>
          <p:cNvPr id="193" name="Google Shape;193;p81"/>
          <p:cNvPicPr preferRelativeResize="0"/>
          <p:nvPr/>
        </p:nvPicPr>
        <p:blipFill rotWithShape="1">
          <a:blip r:embed="rId2">
            <a:alphaModFix/>
          </a:blip>
          <a:srcRect b="0" l="0" r="0" t="0"/>
          <a:stretch/>
        </p:blipFill>
        <p:spPr>
          <a:xfrm>
            <a:off x="779462" y="6092265"/>
            <a:ext cx="2939921" cy="521599"/>
          </a:xfrm>
          <a:prstGeom prst="rect">
            <a:avLst/>
          </a:prstGeom>
          <a:noFill/>
          <a:ln>
            <a:noFill/>
          </a:ln>
        </p:spPr>
      </p:pic>
      <p:sp>
        <p:nvSpPr>
          <p:cNvPr id="194" name="Google Shape;194;p81"/>
          <p:cNvSpPr txBox="1"/>
          <p:nvPr>
            <p:ph idx="1" type="body"/>
          </p:nvPr>
        </p:nvSpPr>
        <p:spPr>
          <a:xfrm>
            <a:off x="671757" y="1332224"/>
            <a:ext cx="6972300" cy="264175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1000"/>
              </a:spcBef>
              <a:spcAft>
                <a:spcPts val="0"/>
              </a:spcAft>
              <a:buClr>
                <a:schemeClr val="dk1"/>
              </a:buClr>
              <a:buSzPts val="5000"/>
              <a:buFont typeface="Arial"/>
              <a:buNone/>
              <a:defRPr b="0" i="0" sz="5000" u="none" cap="none" strike="noStrike">
                <a:solidFill>
                  <a:schemeClr val="dk1"/>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95" name="Google Shape;195;p81"/>
          <p:cNvPicPr preferRelativeResize="0"/>
          <p:nvPr/>
        </p:nvPicPr>
        <p:blipFill rotWithShape="1">
          <a:blip r:embed="rId3">
            <a:alphaModFix/>
          </a:blip>
          <a:srcRect b="0" l="0" r="0" t="0"/>
          <a:stretch/>
        </p:blipFill>
        <p:spPr>
          <a:xfrm>
            <a:off x="779463" y="3973980"/>
            <a:ext cx="1600200" cy="139700"/>
          </a:xfrm>
          <a:prstGeom prst="rect">
            <a:avLst/>
          </a:prstGeom>
          <a:noFill/>
          <a:ln>
            <a:noFill/>
          </a:ln>
        </p:spPr>
      </p:pic>
      <p:pic>
        <p:nvPicPr>
          <p:cNvPr id="196" name="Google Shape;196;p81"/>
          <p:cNvPicPr preferRelativeResize="0"/>
          <p:nvPr/>
        </p:nvPicPr>
        <p:blipFill rotWithShape="1">
          <a:blip r:embed="rId4">
            <a:alphaModFix/>
          </a:blip>
          <a:srcRect b="0" l="0" r="0" t="0"/>
          <a:stretch/>
        </p:blipFill>
        <p:spPr>
          <a:xfrm>
            <a:off x="7483915" y="5945854"/>
            <a:ext cx="1371600" cy="9271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spTree>
      <p:nvGrpSpPr>
        <p:cNvPr id="197" name="Shape 197"/>
        <p:cNvGrpSpPr/>
        <p:nvPr/>
      </p:nvGrpSpPr>
      <p:grpSpPr>
        <a:xfrm>
          <a:off x="0" y="0"/>
          <a:ext cx="0" cy="0"/>
          <a:chOff x="0" y="0"/>
          <a:chExt cx="0" cy="0"/>
        </a:xfrm>
      </p:grpSpPr>
      <p:sp>
        <p:nvSpPr>
          <p:cNvPr id="198" name="Google Shape;198;p82"/>
          <p:cNvSpPr/>
          <p:nvPr>
            <p:ph idx="2" type="chart"/>
          </p:nvPr>
        </p:nvSpPr>
        <p:spPr>
          <a:xfrm>
            <a:off x="766763" y="1736725"/>
            <a:ext cx="8021637" cy="4318086"/>
          </a:xfrm>
          <a:prstGeom prst="rect">
            <a:avLst/>
          </a:prstGeom>
          <a:noFill/>
          <a:ln>
            <a:noFill/>
          </a:ln>
        </p:spPr>
        <p:txBody>
          <a:bodyPr anchorCtr="0" anchor="t" bIns="45700" lIns="91425" spcFirstLastPara="1" rIns="91425" wrap="square" tIns="45700">
            <a:normAutofit/>
          </a:bodyPr>
          <a:lstStyle>
            <a:lvl1pPr lvl="0" marR="0" rtl="0" algn="l">
              <a:spcBef>
                <a:spcPts val="480"/>
              </a:spcBef>
              <a:spcAft>
                <a:spcPts val="0"/>
              </a:spcAft>
              <a:buClr>
                <a:srgbClr val="999999"/>
              </a:buClr>
              <a:buSzPts val="2400"/>
              <a:buFont typeface="Arial"/>
              <a:buNone/>
              <a:defRPr b="0" i="0" sz="2400" u="none" cap="none" strike="noStrike">
                <a:solidFill>
                  <a:srgbClr val="999999"/>
                </a:solidFill>
                <a:latin typeface="Open Sans Light"/>
                <a:ea typeface="Open Sans Light"/>
                <a:cs typeface="Open Sans Light"/>
                <a:sym typeface="Open Sans Light"/>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9" name="Google Shape;199;p82"/>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600"/>
              </a:spcBef>
              <a:spcAft>
                <a:spcPts val="0"/>
              </a:spcAft>
              <a:buClr>
                <a:srgbClr val="33006F"/>
              </a:buClr>
              <a:buSzPts val="3000"/>
              <a:buFont typeface="Arial"/>
              <a:buNone/>
              <a:defRPr b="0" i="0" sz="3000" u="none" cap="none" strike="noStrike">
                <a:solidFill>
                  <a:srgbClr val="33006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00" name="Google Shape;200;p82"/>
          <p:cNvPicPr preferRelativeResize="0"/>
          <p:nvPr/>
        </p:nvPicPr>
        <p:blipFill rotWithShape="1">
          <a:blip r:embed="rId2">
            <a:alphaModFix/>
          </a:blip>
          <a:srcRect b="0" l="0" r="0" t="0"/>
          <a:stretch/>
        </p:blipFill>
        <p:spPr>
          <a:xfrm>
            <a:off x="766763" y="1363508"/>
            <a:ext cx="1103781" cy="96362"/>
          </a:xfrm>
          <a:prstGeom prst="rect">
            <a:avLst/>
          </a:prstGeom>
          <a:noFill/>
          <a:ln>
            <a:noFill/>
          </a:ln>
        </p:spPr>
      </p:pic>
      <p:pic>
        <p:nvPicPr>
          <p:cNvPr id="201" name="Google Shape;201;p82"/>
          <p:cNvPicPr preferRelativeResize="0"/>
          <p:nvPr/>
        </p:nvPicPr>
        <p:blipFill rotWithShape="1">
          <a:blip r:embed="rId3">
            <a:alphaModFix/>
          </a:blip>
          <a:srcRect b="0" l="0" r="0" t="0"/>
          <a:stretch/>
        </p:blipFill>
        <p:spPr>
          <a:xfrm>
            <a:off x="5848479" y="6207786"/>
            <a:ext cx="2939921" cy="52159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203" name="Shape 203"/>
        <p:cNvGrpSpPr/>
        <p:nvPr/>
      </p:nvGrpSpPr>
      <p:grpSpPr>
        <a:xfrm>
          <a:off x="0" y="0"/>
          <a:ext cx="0" cy="0"/>
          <a:chOff x="0" y="0"/>
          <a:chExt cx="0" cy="0"/>
        </a:xfrm>
      </p:grpSpPr>
      <p:sp>
        <p:nvSpPr>
          <p:cNvPr id="204" name="Google Shape;204;p55"/>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600"/>
              </a:spcBef>
              <a:spcAft>
                <a:spcPts val="0"/>
              </a:spcAft>
              <a:buClr>
                <a:srgbClr val="33006F"/>
              </a:buClr>
              <a:buSzPts val="3000"/>
              <a:buFont typeface="Arial"/>
              <a:buNone/>
              <a:defRPr b="0" i="0" sz="3000" u="none" cap="none" strike="noStrike">
                <a:solidFill>
                  <a:srgbClr val="33006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5" name="Google Shape;205;p55"/>
          <p:cNvSpPr txBox="1"/>
          <p:nvPr>
            <p:ph idx="2" type="body"/>
          </p:nvPr>
        </p:nvSpPr>
        <p:spPr>
          <a:xfrm>
            <a:off x="659305" y="2320239"/>
            <a:ext cx="8197114" cy="370985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33006F"/>
              </a:buClr>
              <a:buSzPts val="2400"/>
              <a:buFont typeface="Merriweather Sans"/>
              <a:buChar char="&gt;"/>
              <a:defRPr b="0" i="0" sz="2400" u="none" cap="none" strike="noStrike">
                <a:solidFill>
                  <a:srgbClr val="33006F"/>
                </a:solidFill>
                <a:latin typeface="Open Sans Light"/>
                <a:ea typeface="Open Sans Light"/>
                <a:cs typeface="Open Sans Light"/>
                <a:sym typeface="Open Sans Light"/>
              </a:defRPr>
            </a:lvl1pPr>
            <a:lvl2pPr indent="-355600" lvl="1" marL="914400" marR="0" rtl="0" algn="l">
              <a:spcBef>
                <a:spcPts val="400"/>
              </a:spcBef>
              <a:spcAft>
                <a:spcPts val="0"/>
              </a:spcAft>
              <a:buClr>
                <a:srgbClr val="33006F"/>
              </a:buClr>
              <a:buSzPts val="2000"/>
              <a:buFont typeface="Arial"/>
              <a:buChar char="–"/>
              <a:defRPr b="0" i="0" sz="2000" u="none" cap="none" strike="noStrike">
                <a:solidFill>
                  <a:srgbClr val="33006F"/>
                </a:solidFill>
                <a:latin typeface="Open Sans Light"/>
                <a:ea typeface="Open Sans Light"/>
                <a:cs typeface="Open Sans Light"/>
                <a:sym typeface="Open Sans Light"/>
              </a:defRPr>
            </a:lvl2pPr>
            <a:lvl3pPr indent="-342900" lvl="2" marL="1371600" marR="0" rtl="0" algn="l">
              <a:spcBef>
                <a:spcPts val="360"/>
              </a:spcBef>
              <a:spcAft>
                <a:spcPts val="0"/>
              </a:spcAft>
              <a:buClr>
                <a:srgbClr val="33006F"/>
              </a:buClr>
              <a:buSzPts val="1800"/>
              <a:buFont typeface="Merriweather Sans"/>
              <a:buChar char="&gt;"/>
              <a:defRPr b="0" i="0" sz="1800" u="none" cap="none" strike="noStrike">
                <a:solidFill>
                  <a:srgbClr val="33006F"/>
                </a:solidFill>
                <a:latin typeface="Open Sans Light"/>
                <a:ea typeface="Open Sans Light"/>
                <a:cs typeface="Open Sans Light"/>
                <a:sym typeface="Open Sans Light"/>
              </a:defRPr>
            </a:lvl3pPr>
            <a:lvl4pPr indent="-330200" lvl="3" marL="1828800" marR="0" rtl="0" algn="l">
              <a:spcBef>
                <a:spcPts val="320"/>
              </a:spcBef>
              <a:spcAft>
                <a:spcPts val="0"/>
              </a:spcAft>
              <a:buClr>
                <a:srgbClr val="33006F"/>
              </a:buClr>
              <a:buSzPts val="1600"/>
              <a:buFont typeface="Arial"/>
              <a:buChar char="–"/>
              <a:defRPr b="0" i="0" sz="1600" u="none" cap="none" strike="noStrike">
                <a:solidFill>
                  <a:srgbClr val="33006F"/>
                </a:solidFill>
                <a:latin typeface="Open Sans Light"/>
                <a:ea typeface="Open Sans Light"/>
                <a:cs typeface="Open Sans Light"/>
                <a:sym typeface="Open Sans Light"/>
              </a:defRPr>
            </a:lvl4pPr>
            <a:lvl5pPr indent="-317500" lvl="4" marL="2286000" marR="0" rtl="0" algn="l">
              <a:spcBef>
                <a:spcPts val="280"/>
              </a:spcBef>
              <a:spcAft>
                <a:spcPts val="0"/>
              </a:spcAft>
              <a:buClr>
                <a:srgbClr val="33006F"/>
              </a:buClr>
              <a:buSzPts val="1400"/>
              <a:buFont typeface="Merriweather Sans"/>
              <a:buChar char="&gt;"/>
              <a:defRPr b="0" i="0" sz="1400" u="none" cap="none" strike="noStrike">
                <a:solidFill>
                  <a:srgbClr val="33006F"/>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6" name="Google Shape;206;p55"/>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33006F"/>
              </a:buClr>
              <a:buSzPts val="2400"/>
              <a:buFont typeface="Arial"/>
              <a:buNone/>
              <a:defRPr b="0" i="0" sz="2400" u="none" cap="none" strike="noStrike">
                <a:solidFill>
                  <a:srgbClr val="33006F"/>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07" name="Google Shape;207;p55"/>
          <p:cNvPicPr preferRelativeResize="0"/>
          <p:nvPr/>
        </p:nvPicPr>
        <p:blipFill rotWithShape="1">
          <a:blip r:embed="rId2">
            <a:alphaModFix/>
          </a:blip>
          <a:srcRect b="0" l="0" r="0" t="0"/>
          <a:stretch/>
        </p:blipFill>
        <p:spPr>
          <a:xfrm>
            <a:off x="766763" y="1364403"/>
            <a:ext cx="1103781" cy="96361"/>
          </a:xfrm>
          <a:prstGeom prst="rect">
            <a:avLst/>
          </a:prstGeom>
          <a:noFill/>
          <a:ln>
            <a:noFill/>
          </a:ln>
        </p:spPr>
      </p:pic>
      <p:pic>
        <p:nvPicPr>
          <p:cNvPr id="208" name="Google Shape;208;p55"/>
          <p:cNvPicPr preferRelativeResize="0"/>
          <p:nvPr/>
        </p:nvPicPr>
        <p:blipFill rotWithShape="1">
          <a:blip r:embed="rId3">
            <a:alphaModFix/>
          </a:blip>
          <a:srcRect b="0" l="0" r="0" t="0"/>
          <a:stretch/>
        </p:blipFill>
        <p:spPr>
          <a:xfrm>
            <a:off x="5965925" y="6130325"/>
            <a:ext cx="2890494" cy="51282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09" name="Shape 209"/>
        <p:cNvGrpSpPr/>
        <p:nvPr/>
      </p:nvGrpSpPr>
      <p:grpSpPr>
        <a:xfrm>
          <a:off x="0" y="0"/>
          <a:ext cx="0" cy="0"/>
          <a:chOff x="0" y="0"/>
          <a:chExt cx="0" cy="0"/>
        </a:xfrm>
      </p:grpSpPr>
      <p:pic>
        <p:nvPicPr>
          <p:cNvPr descr="UW_W Logo_White.png" id="210" name="Google Shape;210;p83"/>
          <p:cNvPicPr preferRelativeResize="0"/>
          <p:nvPr/>
        </p:nvPicPr>
        <p:blipFill rotWithShape="1">
          <a:blip r:embed="rId2">
            <a:alphaModFix/>
          </a:blip>
          <a:srcRect b="0" l="0" r="0" t="0"/>
          <a:stretch/>
        </p:blipFill>
        <p:spPr>
          <a:xfrm>
            <a:off x="7483915" y="5945854"/>
            <a:ext cx="1371600" cy="923544"/>
          </a:xfrm>
          <a:prstGeom prst="rect">
            <a:avLst/>
          </a:prstGeom>
          <a:noFill/>
          <a:ln>
            <a:noFill/>
          </a:ln>
        </p:spPr>
      </p:pic>
      <p:sp>
        <p:nvSpPr>
          <p:cNvPr id="211" name="Google Shape;211;p83"/>
          <p:cNvSpPr txBox="1"/>
          <p:nvPr>
            <p:ph idx="1" type="body"/>
          </p:nvPr>
        </p:nvSpPr>
        <p:spPr>
          <a:xfrm>
            <a:off x="671757" y="1332224"/>
            <a:ext cx="6972300" cy="264175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1000"/>
              </a:spcBef>
              <a:spcAft>
                <a:spcPts val="0"/>
              </a:spcAft>
              <a:buClr>
                <a:schemeClr val="dk1"/>
              </a:buClr>
              <a:buSzPts val="5000"/>
              <a:buFont typeface="Arial"/>
              <a:buNone/>
              <a:defRPr b="0" i="0" sz="5000" u="none" cap="none" strike="noStrike">
                <a:solidFill>
                  <a:schemeClr val="dk1"/>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12" name="Google Shape;212;p83"/>
          <p:cNvPicPr preferRelativeResize="0"/>
          <p:nvPr/>
        </p:nvPicPr>
        <p:blipFill rotWithShape="1">
          <a:blip r:embed="rId3">
            <a:alphaModFix/>
          </a:blip>
          <a:srcRect b="0" l="0" r="0" t="0"/>
          <a:stretch/>
        </p:blipFill>
        <p:spPr>
          <a:xfrm>
            <a:off x="779463" y="3973980"/>
            <a:ext cx="1600200" cy="139700"/>
          </a:xfrm>
          <a:prstGeom prst="rect">
            <a:avLst/>
          </a:prstGeom>
          <a:noFill/>
          <a:ln>
            <a:noFill/>
          </a:ln>
        </p:spPr>
      </p:pic>
      <p:pic>
        <p:nvPicPr>
          <p:cNvPr id="213" name="Google Shape;213;p83"/>
          <p:cNvPicPr preferRelativeResize="0"/>
          <p:nvPr/>
        </p:nvPicPr>
        <p:blipFill rotWithShape="1">
          <a:blip r:embed="rId4">
            <a:alphaModFix/>
          </a:blip>
          <a:srcRect b="0" l="0" r="0" t="0"/>
          <a:stretch/>
        </p:blipFill>
        <p:spPr>
          <a:xfrm>
            <a:off x="804178" y="6110176"/>
            <a:ext cx="2890494" cy="51282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spTree>
      <p:nvGrpSpPr>
        <p:cNvPr id="214" name="Shape 214"/>
        <p:cNvGrpSpPr/>
        <p:nvPr/>
      </p:nvGrpSpPr>
      <p:grpSpPr>
        <a:xfrm>
          <a:off x="0" y="0"/>
          <a:ext cx="0" cy="0"/>
          <a:chOff x="0" y="0"/>
          <a:chExt cx="0" cy="0"/>
        </a:xfrm>
      </p:grpSpPr>
      <p:pic>
        <p:nvPicPr>
          <p:cNvPr descr="UW_W Logo_White.png" id="215" name="Google Shape;215;p84"/>
          <p:cNvPicPr preferRelativeResize="0"/>
          <p:nvPr/>
        </p:nvPicPr>
        <p:blipFill rotWithShape="1">
          <a:blip r:embed="rId2">
            <a:alphaModFix/>
          </a:blip>
          <a:srcRect b="0" l="0" r="0" t="0"/>
          <a:stretch/>
        </p:blipFill>
        <p:spPr>
          <a:xfrm>
            <a:off x="7483915" y="5945854"/>
            <a:ext cx="1371600" cy="923544"/>
          </a:xfrm>
          <a:prstGeom prst="rect">
            <a:avLst/>
          </a:prstGeom>
          <a:noFill/>
          <a:ln>
            <a:noFill/>
          </a:ln>
        </p:spPr>
      </p:pic>
      <p:sp>
        <p:nvSpPr>
          <p:cNvPr id="216" name="Google Shape;216;p84"/>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600"/>
              </a:spcBef>
              <a:spcAft>
                <a:spcPts val="0"/>
              </a:spcAft>
              <a:buClr>
                <a:srgbClr val="33006F"/>
              </a:buClr>
              <a:buSzPts val="3000"/>
              <a:buFont typeface="Arial"/>
              <a:buNone/>
              <a:defRPr b="0" i="0" sz="3000" u="none" cap="none" strike="noStrike">
                <a:solidFill>
                  <a:srgbClr val="33006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7" name="Google Shape;217;p84"/>
          <p:cNvSpPr txBox="1"/>
          <p:nvPr>
            <p:ph idx="2" type="body"/>
          </p:nvPr>
        </p:nvSpPr>
        <p:spPr>
          <a:xfrm>
            <a:off x="659305" y="1736725"/>
            <a:ext cx="8076956" cy="4015497"/>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33006F"/>
              </a:buClr>
              <a:buSzPts val="2400"/>
              <a:buFont typeface="Merriweather Sans"/>
              <a:buChar char="&gt;"/>
              <a:defRPr b="0" i="0" sz="2400" u="none" cap="none" strike="noStrike">
                <a:solidFill>
                  <a:srgbClr val="33006F"/>
                </a:solidFill>
                <a:latin typeface="Open Sans Light"/>
                <a:ea typeface="Open Sans Light"/>
                <a:cs typeface="Open Sans Light"/>
                <a:sym typeface="Open Sans Light"/>
              </a:defRPr>
            </a:lvl1pPr>
            <a:lvl2pPr indent="-355600" lvl="1" marL="914400" marR="0" rtl="0" algn="l">
              <a:spcBef>
                <a:spcPts val="400"/>
              </a:spcBef>
              <a:spcAft>
                <a:spcPts val="0"/>
              </a:spcAft>
              <a:buClr>
                <a:srgbClr val="33006F"/>
              </a:buClr>
              <a:buSzPts val="2000"/>
              <a:buFont typeface="Arial"/>
              <a:buChar char="–"/>
              <a:defRPr b="0" i="0" sz="2000" u="none" cap="none" strike="noStrike">
                <a:solidFill>
                  <a:srgbClr val="33006F"/>
                </a:solidFill>
                <a:latin typeface="Open Sans Light"/>
                <a:ea typeface="Open Sans Light"/>
                <a:cs typeface="Open Sans Light"/>
                <a:sym typeface="Open Sans Light"/>
              </a:defRPr>
            </a:lvl2pPr>
            <a:lvl3pPr indent="-342900" lvl="2" marL="1371600" marR="0" rtl="0" algn="l">
              <a:spcBef>
                <a:spcPts val="360"/>
              </a:spcBef>
              <a:spcAft>
                <a:spcPts val="0"/>
              </a:spcAft>
              <a:buClr>
                <a:srgbClr val="33006F"/>
              </a:buClr>
              <a:buSzPts val="1800"/>
              <a:buFont typeface="Merriweather Sans"/>
              <a:buChar char="&gt;"/>
              <a:defRPr b="0" i="0" sz="1800" u="none" cap="none" strike="noStrike">
                <a:solidFill>
                  <a:srgbClr val="33006F"/>
                </a:solidFill>
                <a:latin typeface="Open Sans Light"/>
                <a:ea typeface="Open Sans Light"/>
                <a:cs typeface="Open Sans Light"/>
                <a:sym typeface="Open Sans Light"/>
              </a:defRPr>
            </a:lvl3pPr>
            <a:lvl4pPr indent="-330200" lvl="3" marL="1828800" marR="0" rtl="0" algn="l">
              <a:spcBef>
                <a:spcPts val="320"/>
              </a:spcBef>
              <a:spcAft>
                <a:spcPts val="0"/>
              </a:spcAft>
              <a:buClr>
                <a:srgbClr val="33006F"/>
              </a:buClr>
              <a:buSzPts val="1600"/>
              <a:buFont typeface="Arial"/>
              <a:buChar char="–"/>
              <a:defRPr b="0" i="0" sz="1600" u="none" cap="none" strike="noStrike">
                <a:solidFill>
                  <a:srgbClr val="33006F"/>
                </a:solidFill>
                <a:latin typeface="Open Sans Light"/>
                <a:ea typeface="Open Sans Light"/>
                <a:cs typeface="Open Sans Light"/>
                <a:sym typeface="Open Sans Light"/>
              </a:defRPr>
            </a:lvl4pPr>
            <a:lvl5pPr indent="-317500" lvl="4" marL="2286000" marR="0" rtl="0" algn="l">
              <a:spcBef>
                <a:spcPts val="280"/>
              </a:spcBef>
              <a:spcAft>
                <a:spcPts val="0"/>
              </a:spcAft>
              <a:buClr>
                <a:srgbClr val="33006F"/>
              </a:buClr>
              <a:buSzPts val="1400"/>
              <a:buFont typeface="Merriweather Sans"/>
              <a:buChar char="&gt;"/>
              <a:defRPr b="0" i="0" sz="1400" u="none" cap="none" strike="noStrike">
                <a:solidFill>
                  <a:srgbClr val="33006F"/>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18" name="Google Shape;218;p84"/>
          <p:cNvPicPr preferRelativeResize="0"/>
          <p:nvPr/>
        </p:nvPicPr>
        <p:blipFill rotWithShape="1">
          <a:blip r:embed="rId3">
            <a:alphaModFix/>
          </a:blip>
          <a:srcRect b="0" l="0" r="0" t="0"/>
          <a:stretch/>
        </p:blipFill>
        <p:spPr>
          <a:xfrm>
            <a:off x="766763" y="1364403"/>
            <a:ext cx="1103781" cy="9636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spTree>
      <p:nvGrpSpPr>
        <p:cNvPr id="219" name="Shape 219"/>
        <p:cNvGrpSpPr/>
        <p:nvPr/>
      </p:nvGrpSpPr>
      <p:grpSpPr>
        <a:xfrm>
          <a:off x="0" y="0"/>
          <a:ext cx="0" cy="0"/>
          <a:chOff x="0" y="0"/>
          <a:chExt cx="0" cy="0"/>
        </a:xfrm>
      </p:grpSpPr>
      <p:sp>
        <p:nvSpPr>
          <p:cNvPr id="220" name="Google Shape;220;p85"/>
          <p:cNvSpPr/>
          <p:nvPr>
            <p:ph idx="2" type="chart"/>
          </p:nvPr>
        </p:nvSpPr>
        <p:spPr>
          <a:xfrm>
            <a:off x="766763" y="1736725"/>
            <a:ext cx="8021637" cy="4342799"/>
          </a:xfrm>
          <a:prstGeom prst="rect">
            <a:avLst/>
          </a:prstGeom>
          <a:noFill/>
          <a:ln>
            <a:noFill/>
          </a:ln>
        </p:spPr>
        <p:txBody>
          <a:bodyPr anchorCtr="0" anchor="t" bIns="45700" lIns="91425" spcFirstLastPara="1" rIns="91425" wrap="square" tIns="45700">
            <a:normAutofit/>
          </a:bodyPr>
          <a:lstStyle>
            <a:lvl1pPr lvl="0" marR="0" rtl="0" algn="l">
              <a:spcBef>
                <a:spcPts val="480"/>
              </a:spcBef>
              <a:spcAft>
                <a:spcPts val="0"/>
              </a:spcAft>
              <a:buClr>
                <a:srgbClr val="33006F"/>
              </a:buClr>
              <a:buSzPts val="2400"/>
              <a:buFont typeface="Arial"/>
              <a:buNone/>
              <a:defRPr b="0" i="0" sz="2400" u="none" cap="none" strike="noStrike">
                <a:solidFill>
                  <a:srgbClr val="33006F"/>
                </a:solidFill>
                <a:latin typeface="Open Sans Light"/>
                <a:ea typeface="Open Sans Light"/>
                <a:cs typeface="Open Sans Light"/>
                <a:sym typeface="Open Sans Light"/>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1" name="Google Shape;221;p85"/>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600"/>
              </a:spcBef>
              <a:spcAft>
                <a:spcPts val="0"/>
              </a:spcAft>
              <a:buClr>
                <a:srgbClr val="33006F"/>
              </a:buClr>
              <a:buSzPts val="3000"/>
              <a:buFont typeface="Arial"/>
              <a:buNone/>
              <a:defRPr b="0" i="0" sz="3000" u="none" cap="none" strike="noStrike">
                <a:solidFill>
                  <a:srgbClr val="33006F"/>
                </a:solidFill>
                <a:latin typeface="Encode Sans Black"/>
                <a:ea typeface="Encode Sans Black"/>
                <a:cs typeface="Encode Sans Black"/>
                <a:sym typeface="Encode Sans Black"/>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22" name="Google Shape;222;p85"/>
          <p:cNvPicPr preferRelativeResize="0"/>
          <p:nvPr/>
        </p:nvPicPr>
        <p:blipFill rotWithShape="1">
          <a:blip r:embed="rId2">
            <a:alphaModFix/>
          </a:blip>
          <a:srcRect b="0" l="0" r="0" t="0"/>
          <a:stretch/>
        </p:blipFill>
        <p:spPr>
          <a:xfrm>
            <a:off x="766763" y="1364403"/>
            <a:ext cx="1103781" cy="96361"/>
          </a:xfrm>
          <a:prstGeom prst="rect">
            <a:avLst/>
          </a:prstGeom>
          <a:noFill/>
          <a:ln>
            <a:noFill/>
          </a:ln>
        </p:spPr>
      </p:pic>
      <p:pic>
        <p:nvPicPr>
          <p:cNvPr id="223" name="Google Shape;223;p85"/>
          <p:cNvPicPr preferRelativeResize="0"/>
          <p:nvPr/>
        </p:nvPicPr>
        <p:blipFill rotWithShape="1">
          <a:blip r:embed="rId3">
            <a:alphaModFix/>
          </a:blip>
          <a:srcRect b="0" l="0" r="0" t="0"/>
          <a:stretch/>
        </p:blipFill>
        <p:spPr>
          <a:xfrm>
            <a:off x="5965925" y="6169025"/>
            <a:ext cx="2890494" cy="51282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4" name="Shape 224"/>
        <p:cNvGrpSpPr/>
        <p:nvPr/>
      </p:nvGrpSpPr>
      <p:grpSpPr>
        <a:xfrm>
          <a:off x="0" y="0"/>
          <a:ext cx="0" cy="0"/>
          <a:chOff x="0" y="0"/>
          <a:chExt cx="0" cy="0"/>
        </a:xfrm>
      </p:grpSpPr>
      <p:sp>
        <p:nvSpPr>
          <p:cNvPr id="225" name="Google Shape;225;p86"/>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6" name="Google Shape;226;p86"/>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7" name="Google Shape;227;p8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8" name="Google Shape;228;p8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9" name="Google Shape;229;p8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0" name="Shape 230"/>
        <p:cNvGrpSpPr/>
        <p:nvPr/>
      </p:nvGrpSpPr>
      <p:grpSpPr>
        <a:xfrm>
          <a:off x="0" y="0"/>
          <a:ext cx="0" cy="0"/>
          <a:chOff x="0" y="0"/>
          <a:chExt cx="0" cy="0"/>
        </a:xfrm>
      </p:grpSpPr>
      <p:sp>
        <p:nvSpPr>
          <p:cNvPr id="231" name="Google Shape;231;p8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2" name="Google Shape;232;p8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3" name="Google Shape;233;p8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Graphic">
  <p:cSld name="Header + Graphic">
    <p:bg>
      <p:bgPr>
        <a:solidFill>
          <a:srgbClr val="4B2E83"/>
        </a:solidFill>
      </p:bgPr>
    </p:bg>
    <p:spTree>
      <p:nvGrpSpPr>
        <p:cNvPr id="26" name="Shape 26"/>
        <p:cNvGrpSpPr/>
        <p:nvPr/>
      </p:nvGrpSpPr>
      <p:grpSpPr>
        <a:xfrm>
          <a:off x="0" y="0"/>
          <a:ext cx="0" cy="0"/>
          <a:chOff x="0" y="0"/>
          <a:chExt cx="0" cy="0"/>
        </a:xfrm>
      </p:grpSpPr>
      <p:sp>
        <p:nvSpPr>
          <p:cNvPr id="27" name="Google Shape;27;p63"/>
          <p:cNvSpPr/>
          <p:nvPr>
            <p:ph idx="2" type="chart"/>
          </p:nvPr>
        </p:nvSpPr>
        <p:spPr>
          <a:xfrm>
            <a:off x="766763" y="1736725"/>
            <a:ext cx="8021637" cy="4432300"/>
          </a:xfrm>
          <a:prstGeom prst="rect">
            <a:avLst/>
          </a:prstGeom>
          <a:noFill/>
          <a:ln>
            <a:noFill/>
          </a:ln>
        </p:spPr>
        <p:txBody>
          <a:bodyPr anchorCtr="0" anchor="t" bIns="45700" lIns="91425" spcFirstLastPara="1" rIns="91425" wrap="square" tIns="45700">
            <a:normAutofit/>
          </a:bodyPr>
          <a:lstStyle>
            <a:lvl1pPr lvl="0" marR="0" rtl="0" algn="l">
              <a:spcBef>
                <a:spcPts val="480"/>
              </a:spcBef>
              <a:spcAft>
                <a:spcPts val="0"/>
              </a:spcAft>
              <a:buClr>
                <a:srgbClr val="FFFFFF"/>
              </a:buClr>
              <a:buSzPts val="2400"/>
              <a:buFont typeface="Arial"/>
              <a:buNone/>
              <a:defRPr b="0" i="1" sz="2400" u="none" cap="none" strike="noStrike">
                <a:solidFill>
                  <a:srgbClr val="FFFFFF"/>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pic>
        <p:nvPicPr>
          <p:cNvPr descr="Bar_RtAngle_7502_RGB.png" id="28" name="Google Shape;28;p63"/>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29" name="Google Shape;29;p63"/>
          <p:cNvSpPr txBox="1"/>
          <p:nvPr>
            <p:ph type="title"/>
          </p:nvPr>
        </p:nvSpPr>
        <p:spPr>
          <a:xfrm>
            <a:off x="671756" y="371511"/>
            <a:ext cx="8116644" cy="99199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lt2"/>
              </a:buClr>
              <a:buSzPts val="3000"/>
              <a:buFont typeface="Encode Sans Black"/>
              <a:buNone/>
              <a:defRPr b="1" i="0" sz="3000" u="none" cap="none" strike="noStrike">
                <a:solidFill>
                  <a:schemeClr val="lt2"/>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30" name="Google Shape;30;p63"/>
          <p:cNvPicPr preferRelativeResize="0"/>
          <p:nvPr/>
        </p:nvPicPr>
        <p:blipFill rotWithShape="1">
          <a:blip r:embed="rId3">
            <a:alphaModFix/>
          </a:blip>
          <a:srcRect b="0" l="0" r="0" t="0"/>
          <a:stretch/>
        </p:blipFill>
        <p:spPr>
          <a:xfrm>
            <a:off x="3774432" y="6328880"/>
            <a:ext cx="5013968" cy="42672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Content">
  <p:cSld name="Header + Content">
    <p:spTree>
      <p:nvGrpSpPr>
        <p:cNvPr id="32" name="Shape 32"/>
        <p:cNvGrpSpPr/>
        <p:nvPr/>
      </p:nvGrpSpPr>
      <p:grpSpPr>
        <a:xfrm>
          <a:off x="0" y="0"/>
          <a:ext cx="0" cy="0"/>
          <a:chOff x="0" y="0"/>
          <a:chExt cx="0" cy="0"/>
        </a:xfrm>
      </p:grpSpPr>
      <p:sp>
        <p:nvSpPr>
          <p:cNvPr id="33" name="Google Shape;33;p47"/>
          <p:cNvSpPr txBox="1"/>
          <p:nvPr>
            <p:ph idx="1" type="body"/>
          </p:nvPr>
        </p:nvSpPr>
        <p:spPr>
          <a:xfrm>
            <a:off x="659305" y="1736725"/>
            <a:ext cx="8196210" cy="4015497"/>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Bar_RtAngle_7502_RGB.png" id="34" name="Google Shape;34;p47"/>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35" name="Google Shape;35;p47"/>
          <p:cNvSpPr txBox="1"/>
          <p:nvPr>
            <p:ph type="title"/>
          </p:nvPr>
        </p:nvSpPr>
        <p:spPr>
          <a:xfrm>
            <a:off x="671756" y="371511"/>
            <a:ext cx="8183759" cy="99199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3000"/>
              <a:buFont typeface="Encode Sans Black"/>
              <a:buNone/>
              <a:defRPr b="1" i="0" sz="3000" u="none" cap="none" strike="noStrik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36" name="Google Shape;36;p47"/>
          <p:cNvPicPr preferRelativeResize="0"/>
          <p:nvPr/>
        </p:nvPicPr>
        <p:blipFill rotWithShape="1">
          <a:blip r:embed="rId3">
            <a:alphaModFix/>
          </a:blip>
          <a:srcRect b="0" l="0" r="0" t="0"/>
          <a:stretch/>
        </p:blipFill>
        <p:spPr>
          <a:xfrm>
            <a:off x="3841555" y="6125438"/>
            <a:ext cx="5013960" cy="42672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57"/>
          <p:cNvSpPr txBox="1"/>
          <p:nvPr>
            <p:ph type="title"/>
          </p:nvPr>
        </p:nvSpPr>
        <p:spPr>
          <a:xfrm>
            <a:off x="722313" y="4406902"/>
            <a:ext cx="7772400" cy="136207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9" name="Google Shape;39;p5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marR="0" rtl="0" algn="l">
              <a:spcBef>
                <a:spcPts val="400"/>
              </a:spcBef>
              <a:spcAft>
                <a:spcPts val="0"/>
              </a:spcAft>
              <a:buClr>
                <a:srgbClr val="948CAD"/>
              </a:buClr>
              <a:buSzPts val="2000"/>
              <a:buFont typeface="Arial"/>
              <a:buNone/>
              <a:defRPr b="0" i="0" sz="2000" u="none" cap="none" strike="noStrike">
                <a:solidFill>
                  <a:srgbClr val="948CAD"/>
                </a:solidFill>
                <a:latin typeface="Calibri"/>
                <a:ea typeface="Calibri"/>
                <a:cs typeface="Calibri"/>
                <a:sym typeface="Calibri"/>
              </a:defRPr>
            </a:lvl1pPr>
            <a:lvl2pPr indent="-228600" lvl="1" marL="914400" marR="0" rtl="0" algn="l">
              <a:spcBef>
                <a:spcPts val="360"/>
              </a:spcBef>
              <a:spcAft>
                <a:spcPts val="0"/>
              </a:spcAft>
              <a:buClr>
                <a:srgbClr val="948CAD"/>
              </a:buClr>
              <a:buSzPts val="1800"/>
              <a:buFont typeface="Arial"/>
              <a:buNone/>
              <a:defRPr b="0" i="0" sz="1800" u="none" cap="none" strike="noStrike">
                <a:solidFill>
                  <a:srgbClr val="948CAD"/>
                </a:solidFill>
                <a:latin typeface="Calibri"/>
                <a:ea typeface="Calibri"/>
                <a:cs typeface="Calibri"/>
                <a:sym typeface="Calibri"/>
              </a:defRPr>
            </a:lvl2pPr>
            <a:lvl3pPr indent="-228600" lvl="2" marL="1371600" marR="0" rtl="0" algn="l">
              <a:spcBef>
                <a:spcPts val="320"/>
              </a:spcBef>
              <a:spcAft>
                <a:spcPts val="0"/>
              </a:spcAft>
              <a:buClr>
                <a:srgbClr val="948CAD"/>
              </a:buClr>
              <a:buSzPts val="1600"/>
              <a:buFont typeface="Arial"/>
              <a:buNone/>
              <a:defRPr b="0" i="0" sz="1600" u="none" cap="none" strike="noStrike">
                <a:solidFill>
                  <a:srgbClr val="948CAD"/>
                </a:solidFill>
                <a:latin typeface="Calibri"/>
                <a:ea typeface="Calibri"/>
                <a:cs typeface="Calibri"/>
                <a:sym typeface="Calibri"/>
              </a:defRPr>
            </a:lvl3pPr>
            <a:lvl4pPr indent="-228600" lvl="3" marL="1828800" marR="0" rtl="0" algn="l">
              <a:spcBef>
                <a:spcPts val="280"/>
              </a:spcBef>
              <a:spcAft>
                <a:spcPts val="0"/>
              </a:spcAft>
              <a:buClr>
                <a:srgbClr val="948CAD"/>
              </a:buClr>
              <a:buSzPts val="1400"/>
              <a:buFont typeface="Arial"/>
              <a:buNone/>
              <a:defRPr b="0" i="0" sz="1400" u="none" cap="none" strike="noStrike">
                <a:solidFill>
                  <a:srgbClr val="948CAD"/>
                </a:solidFill>
                <a:latin typeface="Calibri"/>
                <a:ea typeface="Calibri"/>
                <a:cs typeface="Calibri"/>
                <a:sym typeface="Calibri"/>
              </a:defRPr>
            </a:lvl4pPr>
            <a:lvl5pPr indent="-228600" lvl="4" marL="2286000" marR="0" rtl="0" algn="l">
              <a:spcBef>
                <a:spcPts val="280"/>
              </a:spcBef>
              <a:spcAft>
                <a:spcPts val="0"/>
              </a:spcAft>
              <a:buClr>
                <a:srgbClr val="948CAD"/>
              </a:buClr>
              <a:buSzPts val="1400"/>
              <a:buFont typeface="Arial"/>
              <a:buNone/>
              <a:defRPr b="0" i="0" sz="1400" u="none" cap="none" strike="noStrike">
                <a:solidFill>
                  <a:srgbClr val="948CAD"/>
                </a:solidFill>
                <a:latin typeface="Calibri"/>
                <a:ea typeface="Calibri"/>
                <a:cs typeface="Calibri"/>
                <a:sym typeface="Calibri"/>
              </a:defRPr>
            </a:lvl5pPr>
            <a:lvl6pPr indent="-228600" lvl="5" marL="2743200" marR="0" rtl="0" algn="l">
              <a:spcBef>
                <a:spcPts val="280"/>
              </a:spcBef>
              <a:spcAft>
                <a:spcPts val="0"/>
              </a:spcAft>
              <a:buClr>
                <a:srgbClr val="948CAD"/>
              </a:buClr>
              <a:buSzPts val="1400"/>
              <a:buFont typeface="Arial"/>
              <a:buNone/>
              <a:defRPr b="0" i="0" sz="1400" u="none" cap="none" strike="noStrike">
                <a:solidFill>
                  <a:srgbClr val="948CAD"/>
                </a:solidFill>
                <a:latin typeface="Calibri"/>
                <a:ea typeface="Calibri"/>
                <a:cs typeface="Calibri"/>
                <a:sym typeface="Calibri"/>
              </a:defRPr>
            </a:lvl6pPr>
            <a:lvl7pPr indent="-228600" lvl="6" marL="3200400" marR="0" rtl="0" algn="l">
              <a:spcBef>
                <a:spcPts val="280"/>
              </a:spcBef>
              <a:spcAft>
                <a:spcPts val="0"/>
              </a:spcAft>
              <a:buClr>
                <a:srgbClr val="948CAD"/>
              </a:buClr>
              <a:buSzPts val="1400"/>
              <a:buFont typeface="Arial"/>
              <a:buNone/>
              <a:defRPr b="0" i="0" sz="1400" u="none" cap="none" strike="noStrike">
                <a:solidFill>
                  <a:srgbClr val="948CAD"/>
                </a:solidFill>
                <a:latin typeface="Calibri"/>
                <a:ea typeface="Calibri"/>
                <a:cs typeface="Calibri"/>
                <a:sym typeface="Calibri"/>
              </a:defRPr>
            </a:lvl7pPr>
            <a:lvl8pPr indent="-228600" lvl="7" marL="3657600" marR="0" rtl="0" algn="l">
              <a:spcBef>
                <a:spcPts val="280"/>
              </a:spcBef>
              <a:spcAft>
                <a:spcPts val="0"/>
              </a:spcAft>
              <a:buClr>
                <a:srgbClr val="948CAD"/>
              </a:buClr>
              <a:buSzPts val="1400"/>
              <a:buFont typeface="Arial"/>
              <a:buNone/>
              <a:defRPr b="0" i="0" sz="1400" u="none" cap="none" strike="noStrike">
                <a:solidFill>
                  <a:srgbClr val="948CAD"/>
                </a:solidFill>
                <a:latin typeface="Calibri"/>
                <a:ea typeface="Calibri"/>
                <a:cs typeface="Calibri"/>
                <a:sym typeface="Calibri"/>
              </a:defRPr>
            </a:lvl8pPr>
            <a:lvl9pPr indent="-228600" lvl="8" marL="4114800" marR="0" rtl="0" algn="l">
              <a:spcBef>
                <a:spcPts val="280"/>
              </a:spcBef>
              <a:spcAft>
                <a:spcPts val="0"/>
              </a:spcAft>
              <a:buClr>
                <a:srgbClr val="948CAD"/>
              </a:buClr>
              <a:buSzPts val="1400"/>
              <a:buFont typeface="Arial"/>
              <a:buNone/>
              <a:defRPr b="0" i="0" sz="1400" u="none" cap="none" strike="noStrike">
                <a:solidFill>
                  <a:srgbClr val="948CAD"/>
                </a:solidFill>
                <a:latin typeface="Calibri"/>
                <a:ea typeface="Calibri"/>
                <a:cs typeface="Calibri"/>
                <a:sym typeface="Calibri"/>
              </a:defRPr>
            </a:lvl9pPr>
          </a:lstStyle>
          <a:p/>
        </p:txBody>
      </p:sp>
      <p:sp>
        <p:nvSpPr>
          <p:cNvPr id="40" name="Google Shape;40;p5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57"/>
          <p:cNvSpPr txBox="1"/>
          <p:nvPr>
            <p:ph idx="11" type="ftr"/>
          </p:nvPr>
        </p:nvSpPr>
        <p:spPr>
          <a:xfrm>
            <a:off x="3124200" y="6172202"/>
            <a:ext cx="28956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 name="Google Shape;42;p5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3" name="Shape 43"/>
        <p:cNvGrpSpPr/>
        <p:nvPr/>
      </p:nvGrpSpPr>
      <p:grpSpPr>
        <a:xfrm>
          <a:off x="0" y="0"/>
          <a:ext cx="0" cy="0"/>
          <a:chOff x="0" y="0"/>
          <a:chExt cx="0" cy="0"/>
        </a:xfrm>
      </p:grpSpPr>
      <p:pic>
        <p:nvPicPr>
          <p:cNvPr descr="W Logo_Purple_2685_HEX.png" id="44" name="Google Shape;44;p58"/>
          <p:cNvPicPr preferRelativeResize="0"/>
          <p:nvPr/>
        </p:nvPicPr>
        <p:blipFill rotWithShape="1">
          <a:blip r:embed="rId2">
            <a:alphaModFix/>
          </a:blip>
          <a:srcRect b="0" l="0" r="0" t="0"/>
          <a:stretch/>
        </p:blipFill>
        <p:spPr>
          <a:xfrm>
            <a:off x="7448139" y="5949410"/>
            <a:ext cx="1371600" cy="923544"/>
          </a:xfrm>
          <a:prstGeom prst="rect">
            <a:avLst/>
          </a:prstGeom>
          <a:noFill/>
          <a:ln>
            <a:noFill/>
          </a:ln>
        </p:spPr>
      </p:pic>
      <p:pic>
        <p:nvPicPr>
          <p:cNvPr descr="Bar_RtAngle_7502_RGB.png" id="45" name="Google Shape;45;p58"/>
          <p:cNvPicPr preferRelativeResize="0"/>
          <p:nvPr/>
        </p:nvPicPr>
        <p:blipFill rotWithShape="1">
          <a:blip r:embed="rId3">
            <a:alphaModFix/>
          </a:blip>
          <a:srcRect b="0" l="0" r="0" t="0"/>
          <a:stretch/>
        </p:blipFill>
        <p:spPr>
          <a:xfrm>
            <a:off x="813587" y="4006085"/>
            <a:ext cx="2284303" cy="112770"/>
          </a:xfrm>
          <a:prstGeom prst="rect">
            <a:avLst/>
          </a:prstGeom>
          <a:noFill/>
          <a:ln>
            <a:noFill/>
          </a:ln>
        </p:spPr>
      </p:pic>
      <p:sp>
        <p:nvSpPr>
          <p:cNvPr id="46" name="Google Shape;46;p58"/>
          <p:cNvSpPr txBox="1"/>
          <p:nvPr>
            <p:ph type="title"/>
          </p:nvPr>
        </p:nvSpPr>
        <p:spPr>
          <a:xfrm>
            <a:off x="671757" y="1167124"/>
            <a:ext cx="6972300" cy="2641756"/>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rgbClr val="4B2E83"/>
              </a:buClr>
              <a:buSzPts val="5000"/>
              <a:buFont typeface="Encode Sans Black"/>
              <a:buNone/>
              <a:defRPr b="1" i="0" sz="5000" u="none" cap="none" strike="noStrike">
                <a:solidFill>
                  <a:srgbClr val="4B2E83"/>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7" name="Google Shape;47;p58"/>
          <p:cNvPicPr preferRelativeResize="0"/>
          <p:nvPr/>
        </p:nvPicPr>
        <p:blipFill rotWithShape="1">
          <a:blip r:embed="rId4">
            <a:alphaModFix/>
          </a:blip>
          <a:srcRect b="0" l="0" r="0" t="0"/>
          <a:stretch/>
        </p:blipFill>
        <p:spPr>
          <a:xfrm>
            <a:off x="324261" y="6197822"/>
            <a:ext cx="5013960" cy="42672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 Subheader + Content">
  <p:cSld name="Header + Subheader + Content">
    <p:spTree>
      <p:nvGrpSpPr>
        <p:cNvPr id="48" name="Shape 48"/>
        <p:cNvGrpSpPr/>
        <p:nvPr/>
      </p:nvGrpSpPr>
      <p:grpSpPr>
        <a:xfrm>
          <a:off x="0" y="0"/>
          <a:ext cx="0" cy="0"/>
          <a:chOff x="0" y="0"/>
          <a:chExt cx="0" cy="0"/>
        </a:xfrm>
      </p:grpSpPr>
      <p:sp>
        <p:nvSpPr>
          <p:cNvPr id="49" name="Google Shape;49;p64"/>
          <p:cNvSpPr txBox="1"/>
          <p:nvPr>
            <p:ph idx="1" type="body"/>
          </p:nvPr>
        </p:nvSpPr>
        <p:spPr>
          <a:xfrm>
            <a:off x="659305" y="2320239"/>
            <a:ext cx="8197114" cy="3810086"/>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 name="Google Shape;50;p64"/>
          <p:cNvSpPr txBox="1"/>
          <p:nvPr>
            <p:ph idx="2"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480"/>
              </a:spcBef>
              <a:spcAft>
                <a:spcPts val="0"/>
              </a:spcAft>
              <a:buClr>
                <a:srgbClr val="4B2E83"/>
              </a:buClr>
              <a:buSzPts val="2400"/>
              <a:buFont typeface="Arial"/>
              <a:buNone/>
              <a:defRPr b="0" i="0" sz="2400" u="none" cap="none" strike="noStrike">
                <a:solidFill>
                  <a:srgbClr val="4B2E83"/>
                </a:solidFill>
                <a:latin typeface="Arial"/>
                <a:ea typeface="Arial"/>
                <a:cs typeface="Arial"/>
                <a:sym typeface="Arial"/>
              </a:defRPr>
            </a:lvl1pPr>
            <a:lvl2pPr indent="-228600" lvl="1" marL="914400" marR="0" rtl="0" algn="l">
              <a:spcBef>
                <a:spcPts val="560"/>
              </a:spcBef>
              <a:spcAft>
                <a:spcPts val="0"/>
              </a:spcAft>
              <a:buClr>
                <a:srgbClr val="E8D3A2"/>
              </a:buClr>
              <a:buSzPts val="2800"/>
              <a:buFont typeface="Arial"/>
              <a:buNone/>
              <a:defRPr b="0" i="0" sz="2800" u="none" cap="none" strike="noStrike">
                <a:solidFill>
                  <a:srgbClr val="E8D3A2"/>
                </a:solidFill>
                <a:latin typeface="Encode Sans Black"/>
                <a:ea typeface="Encode Sans Black"/>
                <a:cs typeface="Encode Sans Black"/>
                <a:sym typeface="Encode Sans Black"/>
              </a:defRPr>
            </a:lvl2pPr>
            <a:lvl3pPr indent="-228600" lvl="2" marL="1371600" marR="0" rtl="0" algn="l">
              <a:spcBef>
                <a:spcPts val="480"/>
              </a:spcBef>
              <a:spcAft>
                <a:spcPts val="0"/>
              </a:spcAft>
              <a:buClr>
                <a:srgbClr val="E8D3A2"/>
              </a:buClr>
              <a:buSzPts val="2400"/>
              <a:buFont typeface="Arial"/>
              <a:buNone/>
              <a:defRPr b="0" i="0" sz="2400" u="none" cap="none" strike="noStrike">
                <a:solidFill>
                  <a:srgbClr val="E8D3A2"/>
                </a:solidFill>
                <a:latin typeface="Encode Sans Black"/>
                <a:ea typeface="Encode Sans Black"/>
                <a:cs typeface="Encode Sans Black"/>
                <a:sym typeface="Encode Sans Black"/>
              </a:defRPr>
            </a:lvl3pPr>
            <a:lvl4pPr indent="-228600" lvl="3" marL="18288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4pPr>
            <a:lvl5pPr indent="-228600" lvl="4" marL="2286000" marR="0" rtl="0" algn="l">
              <a:spcBef>
                <a:spcPts val="400"/>
              </a:spcBef>
              <a:spcAft>
                <a:spcPts val="0"/>
              </a:spcAft>
              <a:buClr>
                <a:srgbClr val="E8D3A2"/>
              </a:buClr>
              <a:buSzPts val="2000"/>
              <a:buFont typeface="Arial"/>
              <a:buNone/>
              <a:defRPr b="0" i="0" sz="2000" u="none" cap="none" strike="noStrike">
                <a:solidFill>
                  <a:srgbClr val="E8D3A2"/>
                </a:solidFill>
                <a:latin typeface="Encode Sans Black"/>
                <a:ea typeface="Encode Sans Black"/>
                <a:cs typeface="Encode Sans Black"/>
                <a:sym typeface="Encode Sans Black"/>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Bar_RtAngle_7502_RGB.png" id="51" name="Google Shape;51;p64"/>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52" name="Google Shape;52;p64"/>
          <p:cNvSpPr txBox="1"/>
          <p:nvPr>
            <p:ph type="title"/>
          </p:nvPr>
        </p:nvSpPr>
        <p:spPr>
          <a:xfrm>
            <a:off x="671756" y="371511"/>
            <a:ext cx="8184663" cy="99199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rgbClr val="4B2E83"/>
              </a:buClr>
              <a:buSzPts val="3000"/>
              <a:buFont typeface="Encode Sans Black"/>
              <a:buNone/>
              <a:defRPr b="1" i="0" sz="3000" u="none" cap="none" strike="noStrike">
                <a:solidFill>
                  <a:srgbClr val="4B2E83"/>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3" name="Google Shape;53;p64"/>
          <p:cNvPicPr preferRelativeResize="0"/>
          <p:nvPr/>
        </p:nvPicPr>
        <p:blipFill rotWithShape="1">
          <a:blip r:embed="rId3">
            <a:alphaModFix/>
          </a:blip>
          <a:srcRect b="0" l="0" r="0" t="0"/>
          <a:stretch/>
        </p:blipFill>
        <p:spPr>
          <a:xfrm>
            <a:off x="3842459" y="6308726"/>
            <a:ext cx="5013960" cy="42672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eader + Content">
  <p:cSld name="1_Header + Content">
    <p:spTree>
      <p:nvGrpSpPr>
        <p:cNvPr id="54" name="Shape 54"/>
        <p:cNvGrpSpPr/>
        <p:nvPr/>
      </p:nvGrpSpPr>
      <p:grpSpPr>
        <a:xfrm>
          <a:off x="0" y="0"/>
          <a:ext cx="0" cy="0"/>
          <a:chOff x="0" y="0"/>
          <a:chExt cx="0" cy="0"/>
        </a:xfrm>
      </p:grpSpPr>
      <p:sp>
        <p:nvSpPr>
          <p:cNvPr id="55" name="Google Shape;55;p65"/>
          <p:cNvSpPr txBox="1"/>
          <p:nvPr>
            <p:ph idx="1" type="body"/>
          </p:nvPr>
        </p:nvSpPr>
        <p:spPr>
          <a:xfrm>
            <a:off x="659305" y="1736725"/>
            <a:ext cx="8196210" cy="4015497"/>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4B2E83"/>
              </a:buClr>
              <a:buSzPts val="2400"/>
              <a:buFont typeface="Merriweather Sans"/>
              <a:buChar char="&gt;"/>
              <a:defRPr b="1" i="0" sz="2400" u="none" cap="none" strike="noStrike">
                <a:solidFill>
                  <a:srgbClr val="4B2E83"/>
                </a:solidFill>
                <a:latin typeface="Open Sans"/>
                <a:ea typeface="Open Sans"/>
                <a:cs typeface="Open Sans"/>
                <a:sym typeface="Open Sans"/>
              </a:defRPr>
            </a:lvl1pPr>
            <a:lvl2pPr indent="-355600" lvl="1" marL="914400" marR="0" rtl="0" algn="l">
              <a:spcBef>
                <a:spcPts val="400"/>
              </a:spcBef>
              <a:spcAft>
                <a:spcPts val="0"/>
              </a:spcAft>
              <a:buClr>
                <a:srgbClr val="4B2E83"/>
              </a:buClr>
              <a:buSzPts val="2000"/>
              <a:buFont typeface="Arial"/>
              <a:buChar char="–"/>
              <a:defRPr b="1" i="0" sz="2000" u="none" cap="none" strike="noStrike">
                <a:solidFill>
                  <a:srgbClr val="4B2E83"/>
                </a:solidFill>
                <a:latin typeface="Open Sans"/>
                <a:ea typeface="Open Sans"/>
                <a:cs typeface="Open Sans"/>
                <a:sym typeface="Open Sans"/>
              </a:defRPr>
            </a:lvl2pPr>
            <a:lvl3pPr indent="-342900" lvl="2" marL="1371600" marR="0" rtl="0" algn="l">
              <a:spcBef>
                <a:spcPts val="360"/>
              </a:spcBef>
              <a:spcAft>
                <a:spcPts val="0"/>
              </a:spcAft>
              <a:buClr>
                <a:srgbClr val="4B2E83"/>
              </a:buClr>
              <a:buSzPts val="1800"/>
              <a:buFont typeface="Merriweather Sans"/>
              <a:buChar char="&gt;"/>
              <a:defRPr b="1" i="0" sz="1800" u="none" cap="none" strike="noStrike">
                <a:solidFill>
                  <a:srgbClr val="4B2E83"/>
                </a:solidFill>
                <a:latin typeface="Open Sans"/>
                <a:ea typeface="Open Sans"/>
                <a:cs typeface="Open Sans"/>
                <a:sym typeface="Open Sans"/>
              </a:defRPr>
            </a:lvl3pPr>
            <a:lvl4pPr indent="-330200" lvl="3" marL="1828800" marR="0" rtl="0" algn="l">
              <a:spcBef>
                <a:spcPts val="320"/>
              </a:spcBef>
              <a:spcAft>
                <a:spcPts val="0"/>
              </a:spcAft>
              <a:buClr>
                <a:srgbClr val="4B2E83"/>
              </a:buClr>
              <a:buSzPts val="1600"/>
              <a:buFont typeface="Arial"/>
              <a:buChar char="–"/>
              <a:defRPr b="1" i="0" sz="1600" u="none" cap="none" strike="noStrike">
                <a:solidFill>
                  <a:srgbClr val="4B2E83"/>
                </a:solidFill>
                <a:latin typeface="Open Sans"/>
                <a:ea typeface="Open Sans"/>
                <a:cs typeface="Open Sans"/>
                <a:sym typeface="Open Sans"/>
              </a:defRPr>
            </a:lvl4pPr>
            <a:lvl5pPr indent="-317500" lvl="4" marL="2286000" marR="0" rtl="0" algn="l">
              <a:spcBef>
                <a:spcPts val="280"/>
              </a:spcBef>
              <a:spcAft>
                <a:spcPts val="0"/>
              </a:spcAft>
              <a:buClr>
                <a:srgbClr val="4B2E83"/>
              </a:buClr>
              <a:buSzPts val="1400"/>
              <a:buFont typeface="Merriweather Sans"/>
              <a:buChar char="&gt;"/>
              <a:defRPr b="1" i="0" sz="1400" u="none" cap="none" strike="noStrike">
                <a:solidFill>
                  <a:srgbClr val="4B2E83"/>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Bar_RtAngle_7502_RGB.png" id="56" name="Google Shape;56;p65"/>
          <p:cNvPicPr preferRelativeResize="0"/>
          <p:nvPr/>
        </p:nvPicPr>
        <p:blipFill rotWithShape="1">
          <a:blip r:embed="rId2">
            <a:alphaModFix/>
          </a:blip>
          <a:srcRect b="0" l="0" r="0" t="0"/>
          <a:stretch/>
        </p:blipFill>
        <p:spPr>
          <a:xfrm>
            <a:off x="784225" y="1437805"/>
            <a:ext cx="1358184" cy="67050"/>
          </a:xfrm>
          <a:prstGeom prst="rect">
            <a:avLst/>
          </a:prstGeom>
          <a:noFill/>
          <a:ln>
            <a:noFill/>
          </a:ln>
        </p:spPr>
      </p:pic>
      <p:sp>
        <p:nvSpPr>
          <p:cNvPr id="57" name="Google Shape;57;p65"/>
          <p:cNvSpPr txBox="1"/>
          <p:nvPr>
            <p:ph type="title"/>
          </p:nvPr>
        </p:nvSpPr>
        <p:spPr>
          <a:xfrm>
            <a:off x="671756" y="371511"/>
            <a:ext cx="8183759" cy="991998"/>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3000"/>
              <a:buFont typeface="Encode Sans Black"/>
              <a:buNone/>
              <a:defRPr b="1" i="0" sz="3000" u="none" cap="none" strike="noStrik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8" name="Google Shape;58;p65"/>
          <p:cNvPicPr preferRelativeResize="0"/>
          <p:nvPr/>
        </p:nvPicPr>
        <p:blipFill rotWithShape="1">
          <a:blip r:embed="rId3">
            <a:alphaModFix/>
          </a:blip>
          <a:srcRect b="25290" l="0" r="0" t="0"/>
          <a:stretch/>
        </p:blipFill>
        <p:spPr>
          <a:xfrm>
            <a:off x="6838752" y="6272522"/>
            <a:ext cx="2017667" cy="430124"/>
          </a:xfrm>
          <a:prstGeom prst="rect">
            <a:avLst/>
          </a:prstGeom>
          <a:noFill/>
          <a:ln>
            <a:noFill/>
          </a:ln>
        </p:spPr>
      </p:pic>
      <p:sp>
        <p:nvSpPr>
          <p:cNvPr id="59" name="Google Shape;59;p65"/>
          <p:cNvSpPr txBox="1"/>
          <p:nvPr/>
        </p:nvSpPr>
        <p:spPr>
          <a:xfrm>
            <a:off x="671756" y="6272522"/>
            <a:ext cx="193788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4B2E83"/>
                </a:solidFill>
                <a:latin typeface="Open Sans"/>
                <a:ea typeface="Open Sans"/>
                <a:cs typeface="Open Sans"/>
                <a:sym typeface="Open Sans"/>
              </a:rPr>
              <a:t>G. Lovell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10" Type="http://schemas.openxmlformats.org/officeDocument/2006/relationships/theme" Target="../theme/theme7.xml"/><Relationship Id="rId9" Type="http://schemas.openxmlformats.org/officeDocument/2006/relationships/slideLayout" Target="../slideLayouts/slideLayout13.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5.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theme" Target="../theme/theme6.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2E83"/>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1" name="Shape 3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4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5" name="Google Shape;85;p4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4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4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8" name="Shape 15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0" name="Shape 18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hyperlink" Target="https://tinyurl.com/ADVLW16"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hyperlink" Target="https://tinyurl.com/ADVLW16"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s://tinyurl.com/LWpol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hyperlink" Target="https://tinyurl.com/LWslides" TargetMode="External"/><Relationship Id="rId4" Type="http://schemas.openxmlformats.org/officeDocument/2006/relationships/hyperlink" Target="https://tinyurl.com/LWslides" TargetMode="External"/><Relationship Id="rId5" Type="http://schemas.openxmlformats.org/officeDocument/2006/relationships/hyperlink" Target="https://tinyurl.com/LWslides" TargetMode="External"/><Relationship Id="rId6" Type="http://schemas.openxmlformats.org/officeDocument/2006/relationships/hyperlink" Target="https://tinyurl.com/ADVLWeva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5.xml"/><Relationship Id="rId3"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hyperlink" Target="http://www.drive.google.com/" TargetMode="External"/><Relationship Id="rId4" Type="http://schemas.openxmlformats.org/officeDocument/2006/relationships/image" Target="../media/image20.png"/><Relationship Id="rId5"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3.xml"/><Relationship Id="rId3" Type="http://schemas.openxmlformats.org/officeDocument/2006/relationships/image" Target="../media/image2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4.xml"/><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8.xml"/><Relationship Id="rId3"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hyperlink" Target="https://tinyurl.com/ADVLWeva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
          <p:cNvSpPr txBox="1"/>
          <p:nvPr>
            <p:ph type="title"/>
          </p:nvPr>
        </p:nvSpPr>
        <p:spPr>
          <a:xfrm>
            <a:off x="671757" y="1179824"/>
            <a:ext cx="6972300" cy="2641756"/>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2"/>
              </a:buClr>
              <a:buSzPts val="5000"/>
              <a:buFont typeface="Encode Sans Black"/>
              <a:buNone/>
            </a:pPr>
            <a:br>
              <a:rPr lang="en-US"/>
            </a:br>
            <a:r>
              <a:rPr lang="en-US"/>
              <a:t> </a:t>
            </a:r>
            <a:br>
              <a:rPr lang="en-US"/>
            </a:br>
            <a:r>
              <a:rPr lang="en-US" sz="4800"/>
              <a:t>Supporting Department Chairs: Self Care in the Face of Burnout, Crisis and Trauma</a:t>
            </a:r>
            <a:endParaRPr/>
          </a:p>
        </p:txBody>
      </p:sp>
      <p:sp>
        <p:nvSpPr>
          <p:cNvPr id="239" name="Google Shape;239;p1"/>
          <p:cNvSpPr txBox="1"/>
          <p:nvPr/>
        </p:nvSpPr>
        <p:spPr>
          <a:xfrm>
            <a:off x="671756" y="4176345"/>
            <a:ext cx="8401905" cy="124850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3200"/>
              <a:buFont typeface="Arial"/>
              <a:buNone/>
            </a:pPr>
            <a:r>
              <a:rPr b="0" i="0" lang="en-US" sz="3200" u="none" cap="none" strike="noStrike">
                <a:solidFill>
                  <a:schemeClr val="lt1"/>
                </a:solidFill>
                <a:latin typeface="Calibri"/>
                <a:ea typeface="Calibri"/>
                <a:cs typeface="Calibri"/>
                <a:sym typeface="Calibri"/>
              </a:rPr>
              <a:t>2021-22 ADVANCE Leadership Workshop Series:</a:t>
            </a:r>
            <a:endParaRPr/>
          </a:p>
          <a:p>
            <a:pPr indent="0" lvl="0" marL="0" marR="0" rtl="0" algn="l">
              <a:spcBef>
                <a:spcPts val="640"/>
              </a:spcBef>
              <a:spcAft>
                <a:spcPts val="0"/>
              </a:spcAft>
              <a:buClr>
                <a:schemeClr val="lt1"/>
              </a:buClr>
              <a:buSzPts val="3200"/>
              <a:buFont typeface="Arial"/>
              <a:buNone/>
            </a:pPr>
            <a:r>
              <a:rPr b="0" i="0" lang="en-US" sz="3200" u="none" cap="none" strike="noStrike">
                <a:solidFill>
                  <a:schemeClr val="lt1"/>
                </a:solidFill>
                <a:latin typeface="Calibri"/>
                <a:ea typeface="Calibri"/>
                <a:cs typeface="Calibri"/>
                <a:sym typeface="Calibri"/>
              </a:rPr>
              <a:t>Self Care for Department Chairs </a:t>
            </a:r>
            <a:endParaRPr/>
          </a:p>
          <a:p>
            <a:pPr indent="0" lvl="0" marL="0" marR="0" rtl="0" algn="l">
              <a:spcBef>
                <a:spcPts val="640"/>
              </a:spcBef>
              <a:spcAft>
                <a:spcPts val="0"/>
              </a:spcAft>
              <a:buClr>
                <a:schemeClr val="lt1"/>
              </a:buClr>
              <a:buSzPts val="3200"/>
              <a:buFont typeface="Arial"/>
              <a:buNone/>
            </a:pPr>
            <a:r>
              <a:rPr b="0" i="0" lang="en-US" sz="3200" u="none" cap="none" strike="noStrike">
                <a:solidFill>
                  <a:schemeClr val="lt1"/>
                </a:solidFill>
                <a:latin typeface="Calibri"/>
                <a:ea typeface="Calibri"/>
                <a:cs typeface="Calibri"/>
                <a:sym typeface="Calibri"/>
              </a:rPr>
              <a:t>March 8,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0"/>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COMPASSION FATIGUE</a:t>
            </a:r>
            <a:endParaRPr/>
          </a:p>
        </p:txBody>
      </p:sp>
      <p:sp>
        <p:nvSpPr>
          <p:cNvPr id="297" name="Google Shape;297;p10"/>
          <p:cNvSpPr txBox="1"/>
          <p:nvPr>
            <p:ph idx="2" type="body"/>
          </p:nvPr>
        </p:nvSpPr>
        <p:spPr>
          <a:xfrm>
            <a:off x="659305" y="1736725"/>
            <a:ext cx="8196210" cy="401549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C4C4C"/>
              </a:buClr>
              <a:buSzPts val="2400"/>
              <a:buNone/>
            </a:pPr>
            <a:r>
              <a:rPr b="1" lang="en-US">
                <a:solidFill>
                  <a:srgbClr val="4C4C4C"/>
                </a:solidFill>
              </a:rPr>
              <a:t>“Vicarious traumatization”</a:t>
            </a:r>
            <a:endParaRPr/>
          </a:p>
          <a:p>
            <a:pPr indent="-190500" lvl="0" marL="342900" rtl="0" algn="l">
              <a:spcBef>
                <a:spcPts val="480"/>
              </a:spcBef>
              <a:spcAft>
                <a:spcPts val="0"/>
              </a:spcAft>
              <a:buClr>
                <a:schemeClr val="accent5"/>
              </a:buClr>
              <a:buSzPts val="2400"/>
              <a:buFont typeface="Merriweather Sans"/>
              <a:buNone/>
            </a:pPr>
            <a:r>
              <a:t/>
            </a:r>
            <a:endParaRPr>
              <a:solidFill>
                <a:srgbClr val="4C4C4C"/>
              </a:solidFill>
            </a:endParaRPr>
          </a:p>
          <a:p>
            <a:pPr indent="-342900" lvl="0" marL="342900" rtl="0" algn="l">
              <a:spcBef>
                <a:spcPts val="480"/>
              </a:spcBef>
              <a:spcAft>
                <a:spcPts val="0"/>
              </a:spcAft>
              <a:buClr>
                <a:srgbClr val="4C4C4C"/>
              </a:buClr>
              <a:buSzPts val="2400"/>
              <a:buChar char="&gt;"/>
            </a:pPr>
            <a:r>
              <a:rPr lang="en-US">
                <a:solidFill>
                  <a:srgbClr val="4C4C4C"/>
                </a:solidFill>
              </a:rPr>
              <a:t>The cumulative emotional strain of constant exposure to the trauma of others in our work.</a:t>
            </a:r>
            <a:endParaRPr/>
          </a:p>
          <a:p>
            <a:pPr indent="-342900" lvl="0" marL="342900" rtl="0" algn="l">
              <a:spcBef>
                <a:spcPts val="2280"/>
              </a:spcBef>
              <a:spcAft>
                <a:spcPts val="0"/>
              </a:spcAft>
              <a:buClr>
                <a:srgbClr val="4C4C4C"/>
              </a:buClr>
              <a:buSzPts val="2400"/>
              <a:buChar char="&gt;"/>
            </a:pPr>
            <a:r>
              <a:rPr lang="en-US">
                <a:solidFill>
                  <a:srgbClr val="4C4C4C"/>
                </a:solidFill>
              </a:rPr>
              <a:t>Low level erosion of care and concern for others.</a:t>
            </a:r>
            <a:endParaRPr/>
          </a:p>
          <a:p>
            <a:pPr indent="-342900" lvl="0" marL="342900" rtl="0" algn="l">
              <a:spcBef>
                <a:spcPts val="2280"/>
              </a:spcBef>
              <a:spcAft>
                <a:spcPts val="0"/>
              </a:spcAft>
              <a:buClr>
                <a:srgbClr val="4C4C4C"/>
              </a:buClr>
              <a:buSzPts val="2400"/>
              <a:buChar char="&gt;"/>
            </a:pPr>
            <a:r>
              <a:rPr lang="en-US">
                <a:solidFill>
                  <a:srgbClr val="4C4C4C"/>
                </a:solidFill>
              </a:rPr>
              <a:t>May cause you to react differently to situations than others would normally expect.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1"/>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RACIAL BATTLE FATIGUE</a:t>
            </a:r>
            <a:endParaRPr/>
          </a:p>
        </p:txBody>
      </p:sp>
      <p:sp>
        <p:nvSpPr>
          <p:cNvPr id="304" name="Google Shape;304;p11"/>
          <p:cNvSpPr txBox="1"/>
          <p:nvPr>
            <p:ph idx="2" type="body"/>
          </p:nvPr>
        </p:nvSpPr>
        <p:spPr>
          <a:xfrm>
            <a:off x="473895" y="2282326"/>
            <a:ext cx="7707579" cy="319622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C4C4C"/>
              </a:buClr>
              <a:buSzPts val="2400"/>
              <a:buNone/>
            </a:pPr>
            <a:r>
              <a:rPr lang="en-US">
                <a:solidFill>
                  <a:srgbClr val="4C4C4C"/>
                </a:solidFill>
              </a:rPr>
              <a:t>The physiological, psychological and behavioral strain resulting from racially marginalized groups’ constant exposure to, and battle against everyday racial microaggressions and racism found in the campus climate.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12"/>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COMMON SYMPTOMS</a:t>
            </a:r>
            <a:endParaRPr/>
          </a:p>
        </p:txBody>
      </p:sp>
      <p:sp>
        <p:nvSpPr>
          <p:cNvPr id="311" name="Google Shape;311;p12"/>
          <p:cNvSpPr txBox="1"/>
          <p:nvPr>
            <p:ph idx="2" type="body"/>
          </p:nvPr>
        </p:nvSpPr>
        <p:spPr>
          <a:xfrm>
            <a:off x="659305" y="1905167"/>
            <a:ext cx="8196210" cy="4015497"/>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43637"/>
              </a:buClr>
              <a:buSzPts val="2000"/>
              <a:buFont typeface="Merriweather Sans"/>
              <a:buChar char="&gt;"/>
            </a:pPr>
            <a:r>
              <a:rPr lang="en-US" sz="2000" u="sng">
                <a:solidFill>
                  <a:srgbClr val="343637"/>
                </a:solidFill>
              </a:rPr>
              <a:t>COMPASSION FATIGUE</a:t>
            </a:r>
            <a:r>
              <a:rPr lang="en-US" sz="2000">
                <a:solidFill>
                  <a:srgbClr val="343637"/>
                </a:solidFill>
              </a:rPr>
              <a:t> – Feeling burdened by others’ suffering, isolating yourself, blaming others for their suffering, getting complaints about your work, physical &amp; mental fatigue, feeling hopeless &amp; powerless.</a:t>
            </a:r>
            <a:endParaRPr sz="2000" u="sng">
              <a:solidFill>
                <a:srgbClr val="343637"/>
              </a:solidFill>
            </a:endParaRPr>
          </a:p>
          <a:p>
            <a:pPr indent="-215900" lvl="0" marL="342900" rtl="0" algn="l">
              <a:spcBef>
                <a:spcPts val="400"/>
              </a:spcBef>
              <a:spcAft>
                <a:spcPts val="0"/>
              </a:spcAft>
              <a:buClr>
                <a:schemeClr val="accent5"/>
              </a:buClr>
              <a:buSzPts val="2000"/>
              <a:buFont typeface="Merriweather Sans"/>
              <a:buNone/>
            </a:pPr>
            <a:r>
              <a:t/>
            </a:r>
            <a:endParaRPr sz="2000">
              <a:solidFill>
                <a:srgbClr val="343637"/>
              </a:solidFill>
            </a:endParaRPr>
          </a:p>
          <a:p>
            <a:pPr indent="-215900" lvl="0" marL="342900" rtl="0" algn="l">
              <a:spcBef>
                <a:spcPts val="400"/>
              </a:spcBef>
              <a:spcAft>
                <a:spcPts val="0"/>
              </a:spcAft>
              <a:buClr>
                <a:schemeClr val="accent5"/>
              </a:buClr>
              <a:buSzPts val="2000"/>
              <a:buFont typeface="Merriweather Sans"/>
              <a:buNone/>
            </a:pPr>
            <a:r>
              <a:t/>
            </a:r>
            <a:endParaRPr sz="2000">
              <a:solidFill>
                <a:srgbClr val="343637"/>
              </a:solidFill>
            </a:endParaRPr>
          </a:p>
          <a:p>
            <a:pPr indent="-342900" lvl="0" marL="342900" rtl="0" algn="l">
              <a:spcBef>
                <a:spcPts val="400"/>
              </a:spcBef>
              <a:spcAft>
                <a:spcPts val="0"/>
              </a:spcAft>
              <a:buClr>
                <a:srgbClr val="343637"/>
              </a:buClr>
              <a:buSzPts val="2000"/>
              <a:buFont typeface="Merriweather Sans"/>
              <a:buChar char="&gt;"/>
            </a:pPr>
            <a:r>
              <a:rPr lang="en-US" sz="2000" u="sng">
                <a:solidFill>
                  <a:srgbClr val="343637"/>
                </a:solidFill>
              </a:rPr>
              <a:t>RACIAL BATTLE FATIGUE</a:t>
            </a:r>
            <a:r>
              <a:rPr lang="en-US" sz="2000">
                <a:solidFill>
                  <a:srgbClr val="343637"/>
                </a:solidFill>
              </a:rPr>
              <a:t> – Suppressed immune system, headaches, chronic pain, hypertension, constant anxiety, increased swearing or irritability, insomnia &amp; nightmares, difficulty thinking or speaking coherently, emotional &amp; social withdrawal.</a:t>
            </a:r>
            <a:endParaRPr sz="2000" u="sng">
              <a:solidFill>
                <a:srgbClr val="343637"/>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13"/>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8D3A2"/>
              </a:buClr>
              <a:buSzPts val="3000"/>
              <a:buNone/>
            </a:pPr>
            <a:r>
              <a:rPr lang="en-US"/>
              <a:t>TRAUMA STEWARDSHIP FRAMEWORK</a:t>
            </a:r>
            <a:endParaRPr/>
          </a:p>
        </p:txBody>
      </p:sp>
      <p:sp>
        <p:nvSpPr>
          <p:cNvPr id="317" name="Google Shape;317;p13"/>
          <p:cNvSpPr txBox="1"/>
          <p:nvPr>
            <p:ph idx="2" type="body"/>
          </p:nvPr>
        </p:nvSpPr>
        <p:spPr>
          <a:xfrm>
            <a:off x="659305" y="1730796"/>
            <a:ext cx="5906387" cy="4550083"/>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E8D3A2"/>
              </a:buClr>
              <a:buSzPts val="2400"/>
              <a:buChar char="&gt;"/>
            </a:pPr>
            <a:r>
              <a:rPr lang="en-US"/>
              <a:t>Framework developed by Laura van Dernoot Lipsky with Connie Burk</a:t>
            </a:r>
            <a:endParaRPr/>
          </a:p>
          <a:p>
            <a:pPr indent="-342900" lvl="0" marL="342900" rtl="0" algn="l">
              <a:spcBef>
                <a:spcPts val="2280"/>
              </a:spcBef>
              <a:spcAft>
                <a:spcPts val="0"/>
              </a:spcAft>
              <a:buClr>
                <a:srgbClr val="E8D3A2"/>
              </a:buClr>
              <a:buSzPts val="2400"/>
              <a:buChar char="&gt;"/>
            </a:pPr>
            <a:r>
              <a:rPr lang="en-US"/>
              <a:t>A way of engaging in trauma or oppression in our work with others while taking steps to avoid others’ struggles as our own</a:t>
            </a:r>
            <a:endParaRPr/>
          </a:p>
          <a:p>
            <a:pPr indent="-342900" lvl="0" marL="342900" rtl="0" algn="l">
              <a:spcBef>
                <a:spcPts val="2280"/>
              </a:spcBef>
              <a:spcAft>
                <a:spcPts val="0"/>
              </a:spcAft>
              <a:buClr>
                <a:srgbClr val="E8D3A2"/>
              </a:buClr>
              <a:buSzPts val="2400"/>
              <a:buChar char="&gt;"/>
            </a:pPr>
            <a:r>
              <a:rPr lang="en-US"/>
              <a:t>Recognition that we cannot control many things, but we can control “how we interact with our situation from moment to moment”</a:t>
            </a:r>
            <a:endParaRPr/>
          </a:p>
        </p:txBody>
      </p:sp>
      <p:pic>
        <p:nvPicPr>
          <p:cNvPr descr="A picture containing text&#10;&#10;Description automatically generated" id="318" name="Google Shape;318;p13"/>
          <p:cNvPicPr preferRelativeResize="0"/>
          <p:nvPr/>
        </p:nvPicPr>
        <p:blipFill rotWithShape="1">
          <a:blip r:embed="rId3">
            <a:alphaModFix/>
          </a:blip>
          <a:srcRect b="0" l="0" r="0" t="0"/>
          <a:stretch/>
        </p:blipFill>
        <p:spPr>
          <a:xfrm>
            <a:off x="6536947" y="1978775"/>
            <a:ext cx="1947747" cy="29004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4"/>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3 LEVELS OF TRAUMA STEWARDSHIP</a:t>
            </a:r>
            <a:endParaRPr/>
          </a:p>
        </p:txBody>
      </p:sp>
      <p:sp>
        <p:nvSpPr>
          <p:cNvPr id="325" name="Google Shape;325;p14"/>
          <p:cNvSpPr txBox="1"/>
          <p:nvPr>
            <p:ph idx="2" type="body"/>
          </p:nvPr>
        </p:nvSpPr>
        <p:spPr>
          <a:xfrm>
            <a:off x="671757" y="2477729"/>
            <a:ext cx="8197114" cy="318660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3006F"/>
              </a:buClr>
              <a:buSzPts val="2400"/>
              <a:buChar char="&gt;"/>
            </a:pPr>
            <a:r>
              <a:rPr lang="en-US"/>
              <a:t>Personal Dynamics</a:t>
            </a:r>
            <a:endParaRPr/>
          </a:p>
          <a:p>
            <a:pPr indent="-342900" lvl="0" marL="342900" rtl="0" algn="l">
              <a:spcBef>
                <a:spcPts val="4680"/>
              </a:spcBef>
              <a:spcAft>
                <a:spcPts val="0"/>
              </a:spcAft>
              <a:buClr>
                <a:srgbClr val="33006F"/>
              </a:buClr>
              <a:buSzPts val="2400"/>
              <a:buChar char="&gt;"/>
            </a:pPr>
            <a:r>
              <a:rPr lang="en-US"/>
              <a:t>Organizational Tendencies</a:t>
            </a:r>
            <a:endParaRPr/>
          </a:p>
          <a:p>
            <a:pPr indent="-342900" lvl="0" marL="342900" rtl="0" algn="l">
              <a:spcBef>
                <a:spcPts val="4680"/>
              </a:spcBef>
              <a:spcAft>
                <a:spcPts val="0"/>
              </a:spcAft>
              <a:buClr>
                <a:srgbClr val="33006F"/>
              </a:buClr>
              <a:buSzPts val="2400"/>
              <a:buChar char="&gt;"/>
            </a:pPr>
            <a:r>
              <a:rPr lang="en-US"/>
              <a:t>Societal Forces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5"/>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8D3A2"/>
              </a:buClr>
              <a:buSzPts val="3000"/>
              <a:buNone/>
            </a:pPr>
            <a:r>
              <a:rPr lang="en-US"/>
              <a:t>TRAUMA EXPOSURE RESPONSE</a:t>
            </a:r>
            <a:endParaRPr/>
          </a:p>
        </p:txBody>
      </p:sp>
      <p:pic>
        <p:nvPicPr>
          <p:cNvPr id="332" name="Google Shape;332;p15" title="Swirling Pattern"/>
          <p:cNvPicPr preferRelativeResize="0"/>
          <p:nvPr/>
        </p:nvPicPr>
        <p:blipFill rotWithShape="1">
          <a:blip r:embed="rId3">
            <a:alphaModFix/>
          </a:blip>
          <a:srcRect b="0" l="0" r="0" t="0"/>
          <a:stretch/>
        </p:blipFill>
        <p:spPr>
          <a:xfrm>
            <a:off x="828339" y="2993336"/>
            <a:ext cx="3743661" cy="2105810"/>
          </a:xfrm>
          <a:prstGeom prst="rect">
            <a:avLst/>
          </a:prstGeom>
          <a:noFill/>
          <a:ln>
            <a:noFill/>
          </a:ln>
        </p:spPr>
      </p:pic>
      <p:sp>
        <p:nvSpPr>
          <p:cNvPr id="333" name="Google Shape;333;p15"/>
          <p:cNvSpPr txBox="1"/>
          <p:nvPr>
            <p:ph idx="2" type="body"/>
          </p:nvPr>
        </p:nvSpPr>
        <p:spPr>
          <a:xfrm>
            <a:off x="1967210" y="2191312"/>
            <a:ext cx="5939659" cy="370985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8D3A2"/>
              </a:buClr>
              <a:buSzPts val="2800"/>
              <a:buNone/>
            </a:pPr>
            <a:r>
              <a:rPr lang="en-US" sz="2800"/>
              <a:t>Transformation that takes place within us as a result of repeated exposure to the trauma of others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0"/>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16"/>
          <p:cNvPicPr preferRelativeResize="0"/>
          <p:nvPr/>
        </p:nvPicPr>
        <p:blipFill rotWithShape="1">
          <a:blip r:embed="rId3">
            <a:alphaModFix/>
          </a:blip>
          <a:srcRect b="0" l="0" r="0" t="0"/>
          <a:stretch/>
        </p:blipFill>
        <p:spPr>
          <a:xfrm>
            <a:off x="1122426" y="1476720"/>
            <a:ext cx="7148322" cy="4778232"/>
          </a:xfrm>
          <a:prstGeom prst="rect">
            <a:avLst/>
          </a:prstGeom>
          <a:noFill/>
          <a:ln>
            <a:noFill/>
          </a:ln>
        </p:spPr>
      </p:pic>
      <p:sp>
        <p:nvSpPr>
          <p:cNvPr id="339" name="Google Shape;339;p16"/>
          <p:cNvSpPr/>
          <p:nvPr/>
        </p:nvSpPr>
        <p:spPr>
          <a:xfrm flipH="1" rot="2086611">
            <a:off x="1217394" y="2817085"/>
            <a:ext cx="2147906" cy="1223830"/>
          </a:xfrm>
          <a:prstGeom prst="rightArrow">
            <a:avLst>
              <a:gd fmla="val 50000" name="adj1"/>
              <a:gd fmla="val 50000" name="adj2"/>
            </a:avLst>
          </a:prstGeom>
          <a:solidFill>
            <a:schemeClr val="accent4"/>
          </a:solidFill>
          <a:ln cap="flat" cmpd="sng" w="25400">
            <a:solidFill>
              <a:srgbClr val="81818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lang="en-US" sz="1800">
                <a:solidFill>
                  <a:schemeClr val="dk1"/>
                </a:solidFill>
                <a:latin typeface="Calibri"/>
                <a:ea typeface="Calibri"/>
                <a:cs typeface="Calibri"/>
                <a:sym typeface="Calibri"/>
              </a:rPr>
              <a:t>Click here for outline</a:t>
            </a:r>
            <a:endParaRPr/>
          </a:p>
        </p:txBody>
      </p:sp>
      <p:sp>
        <p:nvSpPr>
          <p:cNvPr id="340" name="Google Shape;340;p16"/>
          <p:cNvSpPr txBox="1"/>
          <p:nvPr/>
        </p:nvSpPr>
        <p:spPr>
          <a:xfrm>
            <a:off x="1601475" y="473394"/>
            <a:ext cx="594105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200" u="sng" strike="noStrike">
                <a:solidFill>
                  <a:srgbClr val="1155CC"/>
                </a:solidFill>
                <a:latin typeface="Encode Sans"/>
                <a:ea typeface="Encode Sans"/>
                <a:cs typeface="Encode Sans"/>
                <a:sym typeface="Encode Sans"/>
                <a:hlinkClick r:id="rId4">
                  <a:extLst>
                    <a:ext uri="{A12FA001-AC4F-418D-AE19-62706E023703}">
                      <ahyp:hlinkClr val="tx"/>
                    </a:ext>
                  </a:extLst>
                </a:hlinkClick>
              </a:rPr>
              <a:t>https://tinyurl.com/ADVLW16</a:t>
            </a:r>
            <a:r>
              <a:rPr b="0" i="0" lang="en-US" sz="3200" u="none" strike="noStrike">
                <a:solidFill>
                  <a:srgbClr val="000000"/>
                </a:solidFill>
                <a:latin typeface="Encode Sans"/>
                <a:ea typeface="Encode Sans"/>
                <a:cs typeface="Encode Sans"/>
                <a:sym typeface="Encode Sans"/>
              </a:rPr>
              <a:t> </a:t>
            </a:r>
            <a:endParaRPr sz="3200">
              <a:solidFill>
                <a:schemeClr val="dk1"/>
              </a:solidFill>
              <a:latin typeface="Encode Sans"/>
              <a:ea typeface="Encode Sans"/>
              <a:cs typeface="Encode Sans"/>
              <a:sym typeface="Encod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17"/>
          <p:cNvPicPr preferRelativeResize="0"/>
          <p:nvPr/>
        </p:nvPicPr>
        <p:blipFill rotWithShape="1">
          <a:blip r:embed="rId3">
            <a:alphaModFix/>
          </a:blip>
          <a:srcRect b="0" l="0" r="0" t="0"/>
          <a:stretch/>
        </p:blipFill>
        <p:spPr>
          <a:xfrm>
            <a:off x="1482328" y="1428619"/>
            <a:ext cx="6179344" cy="4605119"/>
          </a:xfrm>
          <a:prstGeom prst="rect">
            <a:avLst/>
          </a:prstGeom>
          <a:noFill/>
          <a:ln>
            <a:noFill/>
          </a:ln>
        </p:spPr>
      </p:pic>
      <p:sp>
        <p:nvSpPr>
          <p:cNvPr id="346" name="Google Shape;346;p17"/>
          <p:cNvSpPr/>
          <p:nvPr/>
        </p:nvSpPr>
        <p:spPr>
          <a:xfrm flipH="1" rot="2086611">
            <a:off x="2631904" y="3841880"/>
            <a:ext cx="2147906" cy="1223830"/>
          </a:xfrm>
          <a:prstGeom prst="rightArrow">
            <a:avLst>
              <a:gd fmla="val 50000" name="adj1"/>
              <a:gd fmla="val 50000" name="adj2"/>
            </a:avLst>
          </a:prstGeom>
          <a:solidFill>
            <a:schemeClr val="accent4"/>
          </a:solidFill>
          <a:ln cap="flat" cmpd="sng" w="25400">
            <a:solidFill>
              <a:srgbClr val="81818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lang="en-US" sz="1800">
                <a:solidFill>
                  <a:schemeClr val="dk1"/>
                </a:solidFill>
                <a:latin typeface="Calibri"/>
                <a:ea typeface="Calibri"/>
                <a:cs typeface="Calibri"/>
                <a:sym typeface="Calibri"/>
              </a:rPr>
              <a:t>Click to navigate document</a:t>
            </a:r>
            <a:endParaRPr/>
          </a:p>
        </p:txBody>
      </p:sp>
      <p:sp>
        <p:nvSpPr>
          <p:cNvPr id="347" name="Google Shape;347;p17"/>
          <p:cNvSpPr txBox="1"/>
          <p:nvPr/>
        </p:nvSpPr>
        <p:spPr>
          <a:xfrm>
            <a:off x="1601475" y="473394"/>
            <a:ext cx="594105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200" u="sng" strike="noStrike">
                <a:solidFill>
                  <a:srgbClr val="1155CC"/>
                </a:solidFill>
                <a:latin typeface="Encode Sans"/>
                <a:ea typeface="Encode Sans"/>
                <a:cs typeface="Encode Sans"/>
                <a:sym typeface="Encode Sans"/>
                <a:hlinkClick r:id="rId4">
                  <a:extLst>
                    <a:ext uri="{A12FA001-AC4F-418D-AE19-62706E023703}">
                      <ahyp:hlinkClr val="tx"/>
                    </a:ext>
                  </a:extLst>
                </a:hlinkClick>
              </a:rPr>
              <a:t>https://tinyurl.com/ADVLW16</a:t>
            </a:r>
            <a:r>
              <a:rPr b="0" i="0" lang="en-US" sz="3200" u="none" strike="noStrike">
                <a:solidFill>
                  <a:srgbClr val="000000"/>
                </a:solidFill>
                <a:latin typeface="Encode Sans"/>
                <a:ea typeface="Encode Sans"/>
                <a:cs typeface="Encode Sans"/>
                <a:sym typeface="Encode Sans"/>
              </a:rPr>
              <a:t> </a:t>
            </a:r>
            <a:endParaRPr sz="3200">
              <a:solidFill>
                <a:schemeClr val="dk1"/>
              </a:solidFill>
              <a:latin typeface="Encode Sans"/>
              <a:ea typeface="Encode Sans"/>
              <a:cs typeface="Encode Sans"/>
              <a:sym typeface="Encod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8"/>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SYMPTOMS OF TRAUMA EXPOSURE RESPONSE</a:t>
            </a:r>
            <a:endParaRPr/>
          </a:p>
        </p:txBody>
      </p:sp>
      <p:graphicFrame>
        <p:nvGraphicFramePr>
          <p:cNvPr id="354" name="Google Shape;354;p18"/>
          <p:cNvGraphicFramePr/>
          <p:nvPr/>
        </p:nvGraphicFramePr>
        <p:xfrm>
          <a:off x="952500" y="1594270"/>
          <a:ext cx="3000000" cy="3000000"/>
        </p:xfrm>
        <a:graphic>
          <a:graphicData uri="http://schemas.openxmlformats.org/drawingml/2006/table">
            <a:tbl>
              <a:tblPr>
                <a:noFill/>
                <a:tableStyleId>{4A5CF78C-C373-4302-A772-D0D73EFBB708}</a:tableStyleId>
              </a:tblPr>
              <a:tblGrid>
                <a:gridCol w="3619500"/>
                <a:gridCol w="3619500"/>
              </a:tblGrid>
              <a:tr h="4511325">
                <a:tc>
                  <a:txBody>
                    <a:bodyPr/>
                    <a:lstStyle/>
                    <a:p>
                      <a:pPr indent="-457200" lvl="0" marL="457200" rtl="0" algn="l">
                        <a:spcBef>
                          <a:spcPts val="0"/>
                        </a:spcBef>
                        <a:spcAft>
                          <a:spcPts val="0"/>
                        </a:spcAft>
                        <a:buClr>
                          <a:schemeClr val="dk1"/>
                        </a:buClr>
                        <a:buSzPts val="1800"/>
                        <a:buFont typeface="Calibri"/>
                        <a:buAutoNum type="arabicPeriod"/>
                      </a:pPr>
                      <a:r>
                        <a:rPr lang="en-US" sz="1800">
                          <a:solidFill>
                            <a:schemeClr val="dk1"/>
                          </a:solidFill>
                          <a:latin typeface="Open Sans Light"/>
                          <a:ea typeface="Open Sans Light"/>
                          <a:cs typeface="Open Sans Light"/>
                          <a:sym typeface="Open Sans Light"/>
                        </a:rPr>
                        <a:t>Feeling helpless &amp; hopeless</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a:pPr>
                      <a:r>
                        <a:rPr lang="en-US" sz="1800">
                          <a:solidFill>
                            <a:schemeClr val="dk1"/>
                          </a:solidFill>
                          <a:latin typeface="Open Sans Light"/>
                          <a:ea typeface="Open Sans Light"/>
                          <a:cs typeface="Open Sans Light"/>
                          <a:sym typeface="Open Sans Light"/>
                        </a:rPr>
                        <a:t>A sense that one can never do enough</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a:pPr>
                      <a:r>
                        <a:rPr lang="en-US" sz="1800">
                          <a:solidFill>
                            <a:schemeClr val="dk1"/>
                          </a:solidFill>
                          <a:latin typeface="Open Sans Light"/>
                          <a:ea typeface="Open Sans Light"/>
                          <a:cs typeface="Open Sans Light"/>
                          <a:sym typeface="Open Sans Light"/>
                        </a:rPr>
                        <a:t>Hypervigilance</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a:pPr>
                      <a:r>
                        <a:rPr lang="en-US" sz="1800">
                          <a:solidFill>
                            <a:schemeClr val="dk1"/>
                          </a:solidFill>
                          <a:latin typeface="Open Sans Light"/>
                          <a:ea typeface="Open Sans Light"/>
                          <a:cs typeface="Open Sans Light"/>
                          <a:sym typeface="Open Sans Light"/>
                        </a:rPr>
                        <a:t>Diminished creativity</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a:pPr>
                      <a:r>
                        <a:rPr lang="en-US" sz="1800">
                          <a:solidFill>
                            <a:schemeClr val="dk1"/>
                          </a:solidFill>
                          <a:latin typeface="Open Sans Light"/>
                          <a:ea typeface="Open Sans Light"/>
                          <a:cs typeface="Open Sans Light"/>
                          <a:sym typeface="Open Sans Light"/>
                        </a:rPr>
                        <a:t>Inability to embrace complexity</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a:pPr>
                      <a:r>
                        <a:rPr lang="en-US" sz="1800">
                          <a:solidFill>
                            <a:schemeClr val="dk1"/>
                          </a:solidFill>
                          <a:latin typeface="Open Sans Light"/>
                          <a:ea typeface="Open Sans Light"/>
                          <a:cs typeface="Open Sans Light"/>
                          <a:sym typeface="Open Sans Light"/>
                        </a:rPr>
                        <a:t>Minimizing</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a:pPr>
                      <a:r>
                        <a:rPr lang="en-US" sz="1800">
                          <a:solidFill>
                            <a:schemeClr val="dk1"/>
                          </a:solidFill>
                          <a:latin typeface="Open Sans Light"/>
                          <a:ea typeface="Open Sans Light"/>
                          <a:cs typeface="Open Sans Light"/>
                          <a:sym typeface="Open Sans Light"/>
                        </a:rPr>
                        <a:t>Chronic exhaustion/physical ailments</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a:pPr>
                      <a:r>
                        <a:rPr lang="en-US" sz="1800">
                          <a:solidFill>
                            <a:schemeClr val="dk1"/>
                          </a:solidFill>
                          <a:latin typeface="Open Sans Light"/>
                          <a:ea typeface="Open Sans Light"/>
                          <a:cs typeface="Open Sans Light"/>
                          <a:sym typeface="Open Sans Light"/>
                        </a:rPr>
                        <a:t>Inability to listen/deliberate avoidance</a:t>
                      </a:r>
                      <a:endParaRPr sz="2400">
                        <a:solidFill>
                          <a:schemeClr val="dk1"/>
                        </a:solidFill>
                        <a:latin typeface="Open Sans Light"/>
                        <a:ea typeface="Open Sans Light"/>
                        <a:cs typeface="Open Sans Light"/>
                        <a:sym typeface="Open Sans Light"/>
                      </a:endParaRPr>
                    </a:p>
                    <a:p>
                      <a:pPr indent="0" lvl="0" marL="342900" rtl="0" algn="l">
                        <a:spcBef>
                          <a:spcPts val="960"/>
                        </a:spcBef>
                        <a:spcAft>
                          <a:spcPts val="0"/>
                        </a:spcAft>
                        <a:buNone/>
                      </a:pPr>
                      <a:r>
                        <a:t/>
                      </a:r>
                      <a:endParaRPr sz="24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457200" lvl="0" marL="457200" rtl="0" algn="l">
                        <a:spcBef>
                          <a:spcPts val="960"/>
                        </a:spcBef>
                        <a:spcAft>
                          <a:spcPts val="0"/>
                        </a:spcAft>
                        <a:buClr>
                          <a:schemeClr val="dk1"/>
                        </a:buClr>
                        <a:buSzPts val="1800"/>
                        <a:buFont typeface="Calibri"/>
                        <a:buAutoNum type="arabicPeriod" startAt="9"/>
                      </a:pPr>
                      <a:r>
                        <a:rPr lang="en-US" sz="1800">
                          <a:solidFill>
                            <a:schemeClr val="dk1"/>
                          </a:solidFill>
                          <a:latin typeface="Open Sans Light"/>
                          <a:ea typeface="Open Sans Light"/>
                          <a:cs typeface="Open Sans Light"/>
                          <a:sym typeface="Open Sans Light"/>
                        </a:rPr>
                        <a:t>Dissociative moments</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startAt="9"/>
                      </a:pPr>
                      <a:r>
                        <a:rPr lang="en-US" sz="1800">
                          <a:solidFill>
                            <a:schemeClr val="dk1"/>
                          </a:solidFill>
                          <a:latin typeface="Open Sans Light"/>
                          <a:ea typeface="Open Sans Light"/>
                          <a:cs typeface="Open Sans Light"/>
                          <a:sym typeface="Open Sans Light"/>
                        </a:rPr>
                        <a:t>Sense of persecution</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startAt="9"/>
                      </a:pPr>
                      <a:r>
                        <a:rPr lang="en-US" sz="1800">
                          <a:solidFill>
                            <a:schemeClr val="dk1"/>
                          </a:solidFill>
                          <a:latin typeface="Open Sans Light"/>
                          <a:ea typeface="Open Sans Light"/>
                          <a:cs typeface="Open Sans Light"/>
                          <a:sym typeface="Open Sans Light"/>
                        </a:rPr>
                        <a:t>Guilt</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startAt="9"/>
                      </a:pPr>
                      <a:r>
                        <a:rPr lang="en-US" sz="1800">
                          <a:solidFill>
                            <a:schemeClr val="dk1"/>
                          </a:solidFill>
                          <a:latin typeface="Open Sans Light"/>
                          <a:ea typeface="Open Sans Light"/>
                          <a:cs typeface="Open Sans Light"/>
                          <a:sym typeface="Open Sans Light"/>
                        </a:rPr>
                        <a:t>Fear</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startAt="9"/>
                      </a:pPr>
                      <a:r>
                        <a:rPr lang="en-US" sz="1800">
                          <a:solidFill>
                            <a:schemeClr val="dk1"/>
                          </a:solidFill>
                          <a:latin typeface="Open Sans Light"/>
                          <a:ea typeface="Open Sans Light"/>
                          <a:cs typeface="Open Sans Light"/>
                          <a:sym typeface="Open Sans Light"/>
                        </a:rPr>
                        <a:t>Anger &amp; cynicism</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startAt="9"/>
                      </a:pPr>
                      <a:r>
                        <a:rPr lang="en-US" sz="1800">
                          <a:solidFill>
                            <a:schemeClr val="dk1"/>
                          </a:solidFill>
                          <a:latin typeface="Open Sans Light"/>
                          <a:ea typeface="Open Sans Light"/>
                          <a:cs typeface="Open Sans Light"/>
                          <a:sym typeface="Open Sans Light"/>
                        </a:rPr>
                        <a:t>Inability to empathize/numbing</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startAt="9"/>
                      </a:pPr>
                      <a:r>
                        <a:rPr lang="en-US" sz="1800">
                          <a:solidFill>
                            <a:schemeClr val="dk1"/>
                          </a:solidFill>
                          <a:latin typeface="Open Sans Light"/>
                          <a:ea typeface="Open Sans Light"/>
                          <a:cs typeface="Open Sans Light"/>
                          <a:sym typeface="Open Sans Light"/>
                        </a:rPr>
                        <a:t>Addictions</a:t>
                      </a:r>
                      <a:endParaRPr sz="2400">
                        <a:solidFill>
                          <a:schemeClr val="dk1"/>
                        </a:solidFill>
                        <a:latin typeface="Open Sans Light"/>
                        <a:ea typeface="Open Sans Light"/>
                        <a:cs typeface="Open Sans Light"/>
                        <a:sym typeface="Open Sans Light"/>
                      </a:endParaRPr>
                    </a:p>
                    <a:p>
                      <a:pPr indent="-457200" lvl="0" marL="457200" rtl="0" algn="l">
                        <a:spcBef>
                          <a:spcPts val="960"/>
                        </a:spcBef>
                        <a:spcAft>
                          <a:spcPts val="0"/>
                        </a:spcAft>
                        <a:buClr>
                          <a:schemeClr val="dk1"/>
                        </a:buClr>
                        <a:buSzPts val="1800"/>
                        <a:buFont typeface="Calibri"/>
                        <a:buAutoNum type="arabicPeriod" startAt="9"/>
                      </a:pPr>
                      <a:r>
                        <a:rPr lang="en-US" sz="1800">
                          <a:solidFill>
                            <a:schemeClr val="dk1"/>
                          </a:solidFill>
                          <a:latin typeface="Open Sans Light"/>
                          <a:ea typeface="Open Sans Light"/>
                          <a:cs typeface="Open Sans Light"/>
                          <a:sym typeface="Open Sans Light"/>
                        </a:rPr>
                        <a:t>Grandiosity: An inflated sense of importance related to one’s work</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9"/>
          <p:cNvSpPr txBox="1"/>
          <p:nvPr>
            <p:ph type="title"/>
          </p:nvPr>
        </p:nvSpPr>
        <p:spPr>
          <a:xfrm>
            <a:off x="671757" y="862642"/>
            <a:ext cx="6972300" cy="2946238"/>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4B2E83"/>
              </a:buClr>
              <a:buSzPts val="5000"/>
              <a:buFont typeface="Encode Sans Black"/>
              <a:buNone/>
            </a:pPr>
            <a:r>
              <a:rPr lang="en-US"/>
              <a:t>Your experiences</a:t>
            </a:r>
            <a:br>
              <a:rPr lang="en-US"/>
            </a:br>
            <a:r>
              <a:rPr lang="en-US"/>
              <a:t>Menti Poll:</a:t>
            </a:r>
            <a:br>
              <a:rPr lang="en-US"/>
            </a:br>
            <a:br>
              <a:rPr lang="en-US" sz="1200"/>
            </a:br>
            <a:r>
              <a:rPr b="0" i="0" lang="en-US" sz="4800" u="sng" strike="noStrike">
                <a:solidFill>
                  <a:srgbClr val="1155CC"/>
                </a:solidFill>
                <a:latin typeface="Calibri"/>
                <a:ea typeface="Calibri"/>
                <a:cs typeface="Calibri"/>
                <a:sym typeface="Calibri"/>
                <a:hlinkClick r:id="rId3">
                  <a:extLst>
                    <a:ext uri="{A12FA001-AC4F-418D-AE19-62706E023703}">
                      <ahyp:hlinkClr val="tx"/>
                    </a:ext>
                  </a:extLst>
                </a:hlinkClick>
              </a:rPr>
              <a:t>https://tinyurl.com/LWpoll</a:t>
            </a:r>
            <a:r>
              <a:rPr b="0" i="0" lang="en-US" sz="4800" u="none" strike="noStrike">
                <a:solidFill>
                  <a:srgbClr val="000000"/>
                </a:solidFill>
                <a:latin typeface="Calibri"/>
                <a:ea typeface="Calibri"/>
                <a:cs typeface="Calibri"/>
                <a:sym typeface="Calibri"/>
              </a:rPr>
              <a:t> </a:t>
            </a:r>
            <a:endParaRPr sz="4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
          <p:cNvSpPr txBox="1"/>
          <p:nvPr>
            <p:ph idx="1" type="body"/>
          </p:nvPr>
        </p:nvSpPr>
        <p:spPr>
          <a:xfrm>
            <a:off x="659305" y="1736725"/>
            <a:ext cx="8196210" cy="401549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B2E83"/>
              </a:buClr>
              <a:buSzPts val="2400"/>
              <a:buNone/>
            </a:pPr>
            <a:r>
              <a:rPr lang="en-US"/>
              <a:t>1:30 – 1:35 pm	Welcome and Introductions</a:t>
            </a:r>
            <a:endParaRPr/>
          </a:p>
          <a:p>
            <a:pPr indent="-342888" lvl="2" marL="1371564" rtl="0" algn="l">
              <a:spcBef>
                <a:spcPts val="360"/>
              </a:spcBef>
              <a:spcAft>
                <a:spcPts val="0"/>
              </a:spcAft>
              <a:buClr>
                <a:srgbClr val="4B2E83"/>
              </a:buClr>
              <a:buSzPts val="1800"/>
              <a:buChar char="&gt;"/>
            </a:pPr>
            <a:r>
              <a:rPr b="0" lang="en-US"/>
              <a:t>Your microphone is set on mute</a:t>
            </a:r>
            <a:endParaRPr/>
          </a:p>
          <a:p>
            <a:pPr indent="-342888" lvl="2" marL="1371564" rtl="0" algn="l">
              <a:spcBef>
                <a:spcPts val="360"/>
              </a:spcBef>
              <a:spcAft>
                <a:spcPts val="0"/>
              </a:spcAft>
              <a:buClr>
                <a:srgbClr val="4B2E83"/>
              </a:buClr>
              <a:buSzPts val="1800"/>
              <a:buChar char="&gt;"/>
            </a:pPr>
            <a:r>
              <a:rPr b="0" lang="en-US"/>
              <a:t>Slides: </a:t>
            </a:r>
            <a:r>
              <a:rPr b="0" lang="en-US" u="sng">
                <a:solidFill>
                  <a:srgbClr val="1155CC"/>
                </a:solidFill>
                <a:latin typeface="Arial"/>
                <a:ea typeface="Arial"/>
                <a:cs typeface="Arial"/>
                <a:sym typeface="Arial"/>
                <a:hlinkClick r:id="rId3">
                  <a:extLst>
                    <a:ext uri="{A12FA001-AC4F-418D-AE19-62706E023703}">
                      <ahyp:hlinkClr val="tx"/>
                    </a:ext>
                  </a:extLst>
                </a:hlinkClick>
              </a:rPr>
              <a:t>https://tinyurl.com/W</a:t>
            </a:r>
            <a:r>
              <a:rPr b="0" lang="en-US" u="sng">
                <a:solidFill>
                  <a:srgbClr val="1155CC"/>
                </a:solidFill>
                <a:latin typeface="Arial"/>
                <a:ea typeface="Arial"/>
                <a:cs typeface="Arial"/>
                <a:sym typeface="Arial"/>
                <a:hlinkClick r:id="rId4">
                  <a:extLst>
                    <a:ext uri="{A12FA001-AC4F-418D-AE19-62706E023703}">
                      <ahyp:hlinkClr val="tx"/>
                    </a:ext>
                  </a:extLst>
                </a:hlinkClick>
              </a:rPr>
              <a:t>i22</a:t>
            </a:r>
            <a:r>
              <a:rPr b="0" lang="en-US" u="sng">
                <a:solidFill>
                  <a:srgbClr val="1155CC"/>
                </a:solidFill>
                <a:latin typeface="Arial"/>
                <a:ea typeface="Arial"/>
                <a:cs typeface="Arial"/>
                <a:sym typeface="Arial"/>
                <a:hlinkClick r:id="rId5">
                  <a:extLst>
                    <a:ext uri="{A12FA001-AC4F-418D-AE19-62706E023703}">
                      <ahyp:hlinkClr val="tx"/>
                    </a:ext>
                  </a:extLst>
                </a:hlinkClick>
              </a:rPr>
              <a:t>slides</a:t>
            </a:r>
            <a:r>
              <a:rPr b="0" lang="en-US" u="sng">
                <a:solidFill>
                  <a:srgbClr val="1155CC"/>
                </a:solidFill>
                <a:latin typeface="Arial"/>
                <a:ea typeface="Arial"/>
                <a:cs typeface="Arial"/>
                <a:sym typeface="Arial"/>
              </a:rPr>
              <a:t> </a:t>
            </a:r>
            <a:br>
              <a:rPr lang="en-US">
                <a:highlight>
                  <a:srgbClr val="FFFF00"/>
                </a:highlight>
              </a:rPr>
            </a:br>
            <a:r>
              <a:rPr b="0" lang="en-US"/>
              <a:t>(view only)</a:t>
            </a:r>
            <a:endParaRPr/>
          </a:p>
          <a:p>
            <a:pPr indent="-342888" lvl="2" marL="1371564" rtl="0" algn="l">
              <a:spcBef>
                <a:spcPts val="360"/>
              </a:spcBef>
              <a:spcAft>
                <a:spcPts val="0"/>
              </a:spcAft>
              <a:buClr>
                <a:srgbClr val="4B2E83"/>
              </a:buClr>
              <a:buSzPts val="1800"/>
              <a:buChar char="&gt;"/>
            </a:pPr>
            <a:r>
              <a:rPr b="0" lang="en-US"/>
              <a:t>Google Doc access</a:t>
            </a:r>
            <a:endParaRPr/>
          </a:p>
          <a:p>
            <a:pPr indent="0" lvl="0" marL="0" rtl="0" algn="l">
              <a:spcBef>
                <a:spcPts val="480"/>
              </a:spcBef>
              <a:spcAft>
                <a:spcPts val="0"/>
              </a:spcAft>
              <a:buClr>
                <a:srgbClr val="4B2E83"/>
              </a:buClr>
              <a:buSzPts val="2400"/>
              <a:buNone/>
            </a:pPr>
            <a:r>
              <a:rPr lang="en-US"/>
              <a:t>1:35 – 2:55 pm	Self-Care Presentation and Breakouts</a:t>
            </a:r>
            <a:endParaRPr/>
          </a:p>
          <a:p>
            <a:pPr indent="-228600" lvl="2" marL="1143000" rtl="0" algn="l">
              <a:spcBef>
                <a:spcPts val="360"/>
              </a:spcBef>
              <a:spcAft>
                <a:spcPts val="0"/>
              </a:spcAft>
              <a:buClr>
                <a:srgbClr val="4B2E83"/>
              </a:buClr>
              <a:buSzPts val="1800"/>
              <a:buChar char="&gt;"/>
            </a:pPr>
            <a:r>
              <a:rPr b="0" lang="en-US"/>
              <a:t>Robin Clayton, Associate Director for Engineering Excellence, Office of Inclusive Excellence, College of Engineering</a:t>
            </a:r>
            <a:endParaRPr/>
          </a:p>
          <a:p>
            <a:pPr indent="0" lvl="0" marL="0" rtl="0" algn="l">
              <a:spcBef>
                <a:spcPts val="480"/>
              </a:spcBef>
              <a:spcAft>
                <a:spcPts val="0"/>
              </a:spcAft>
              <a:buClr>
                <a:srgbClr val="4B2E83"/>
              </a:buClr>
              <a:buSzPts val="2400"/>
              <a:buNone/>
            </a:pPr>
            <a:r>
              <a:rPr lang="en-US"/>
              <a:t>2:55 – 3:00 pm	Wrap-up and Evaluations</a:t>
            </a:r>
            <a:endParaRPr/>
          </a:p>
          <a:p>
            <a:pPr indent="-228600" lvl="2" marL="1143000" rtl="0" algn="l">
              <a:spcBef>
                <a:spcPts val="360"/>
              </a:spcBef>
              <a:spcAft>
                <a:spcPts val="0"/>
              </a:spcAft>
              <a:buClr>
                <a:srgbClr val="4B2E83"/>
              </a:buClr>
              <a:buSzPts val="1800"/>
              <a:buChar char="&gt;"/>
            </a:pPr>
            <a:r>
              <a:rPr b="0" lang="en-US"/>
              <a:t>Handouts and Slides posted after the event</a:t>
            </a:r>
            <a:endParaRPr/>
          </a:p>
          <a:p>
            <a:pPr indent="-228600" lvl="2" marL="1143000" rtl="0" algn="l">
              <a:spcBef>
                <a:spcPts val="360"/>
              </a:spcBef>
              <a:spcAft>
                <a:spcPts val="0"/>
              </a:spcAft>
              <a:buClr>
                <a:srgbClr val="4B2E83"/>
              </a:buClr>
              <a:buSzPts val="1800"/>
              <a:buChar char="&gt;"/>
            </a:pPr>
            <a:r>
              <a:rPr b="0" lang="en-US"/>
              <a:t>Evaluation link: </a:t>
            </a:r>
            <a:r>
              <a:rPr b="0" i="0" lang="en-US" sz="1800" u="sng" strike="noStrike">
                <a:solidFill>
                  <a:srgbClr val="1155CC"/>
                </a:solidFill>
                <a:latin typeface="Arial"/>
                <a:ea typeface="Arial"/>
                <a:cs typeface="Arial"/>
                <a:sym typeface="Arial"/>
                <a:hlinkClick r:id="rId6">
                  <a:extLst>
                    <a:ext uri="{A12FA001-AC4F-418D-AE19-62706E023703}">
                      <ahyp:hlinkClr val="tx"/>
                    </a:ext>
                  </a:extLst>
                </a:hlinkClick>
              </a:rPr>
              <a:t>https://tinyurl.com/ADVLWeval</a:t>
            </a:r>
            <a:endParaRPr b="0" i="0" sz="1800" u="sng" strike="noStrike">
              <a:solidFill>
                <a:srgbClr val="1155CC"/>
              </a:solidFill>
              <a:latin typeface="Arial"/>
              <a:ea typeface="Arial"/>
              <a:cs typeface="Arial"/>
              <a:sym typeface="Arial"/>
            </a:endParaRPr>
          </a:p>
        </p:txBody>
      </p:sp>
      <p:sp>
        <p:nvSpPr>
          <p:cNvPr id="245" name="Google Shape;245;p2"/>
          <p:cNvSpPr txBox="1"/>
          <p:nvPr>
            <p:ph type="title"/>
          </p:nvPr>
        </p:nvSpPr>
        <p:spPr>
          <a:xfrm>
            <a:off x="671756" y="371511"/>
            <a:ext cx="8183759" cy="991998"/>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3000"/>
              <a:buFont typeface="Encode Sans Black"/>
              <a:buNone/>
            </a:pPr>
            <a:r>
              <a:rPr lang="en-US"/>
              <a:t>Agenda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0"/>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4000"/>
              <a:buNone/>
            </a:pPr>
            <a:r>
              <a:rPr i="1" lang="en-US" sz="4000"/>
              <a:t>THINK/REFLECT</a:t>
            </a:r>
            <a:endParaRPr/>
          </a:p>
        </p:txBody>
      </p:sp>
      <p:sp>
        <p:nvSpPr>
          <p:cNvPr id="366" name="Google Shape;366;p20"/>
          <p:cNvSpPr txBox="1"/>
          <p:nvPr>
            <p:ph idx="2" type="body"/>
          </p:nvPr>
        </p:nvSpPr>
        <p:spPr>
          <a:xfrm>
            <a:off x="671757" y="2373659"/>
            <a:ext cx="7959937" cy="1443929"/>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3600"/>
              <a:buFont typeface="Noto Sans Symbols"/>
              <a:buChar char="⮚"/>
            </a:pPr>
            <a:r>
              <a:rPr b="1" lang="en-US" sz="3600">
                <a:solidFill>
                  <a:schemeClr val="dk1"/>
                </a:solidFill>
              </a:rPr>
              <a:t>In looking at the list of Trauma Exposure Responses (TERs), what came up for you?</a:t>
            </a:r>
            <a:endParaRPr/>
          </a:p>
        </p:txBody>
      </p:sp>
      <p:pic>
        <p:nvPicPr>
          <p:cNvPr descr="Torn rope" id="367" name="Google Shape;367;p20"/>
          <p:cNvPicPr preferRelativeResize="0"/>
          <p:nvPr/>
        </p:nvPicPr>
        <p:blipFill rotWithShape="1">
          <a:blip r:embed="rId3">
            <a:alphaModFix/>
          </a:blip>
          <a:srcRect b="0" l="0" r="0" t="0"/>
          <a:stretch/>
        </p:blipFill>
        <p:spPr>
          <a:xfrm>
            <a:off x="5703204" y="351695"/>
            <a:ext cx="2343514" cy="156316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1"/>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4000"/>
              <a:buNone/>
            </a:pPr>
            <a:r>
              <a:rPr i="1" lang="en-US" sz="4000"/>
              <a:t>THINK/REFLECT</a:t>
            </a:r>
            <a:endParaRPr/>
          </a:p>
        </p:txBody>
      </p:sp>
      <p:sp>
        <p:nvSpPr>
          <p:cNvPr id="374" name="Google Shape;374;p21"/>
          <p:cNvSpPr txBox="1"/>
          <p:nvPr>
            <p:ph idx="2" type="body"/>
          </p:nvPr>
        </p:nvSpPr>
        <p:spPr>
          <a:xfrm>
            <a:off x="671757" y="2373659"/>
            <a:ext cx="7959937" cy="1443929"/>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6C5C38"/>
              </a:buClr>
              <a:buSzPts val="3600"/>
              <a:buFont typeface="Noto Sans Symbols"/>
              <a:buChar char="⮚"/>
            </a:pPr>
            <a:r>
              <a:rPr lang="en-US" sz="3600">
                <a:solidFill>
                  <a:srgbClr val="6C5C38"/>
                </a:solidFill>
              </a:rPr>
              <a:t>In looking at the list of TERs, what came up for you?</a:t>
            </a:r>
            <a:endParaRPr/>
          </a:p>
        </p:txBody>
      </p:sp>
      <p:pic>
        <p:nvPicPr>
          <p:cNvPr descr="Torn rope" id="375" name="Google Shape;375;p21"/>
          <p:cNvPicPr preferRelativeResize="0"/>
          <p:nvPr/>
        </p:nvPicPr>
        <p:blipFill rotWithShape="1">
          <a:blip r:embed="rId3">
            <a:alphaModFix/>
          </a:blip>
          <a:srcRect b="0" l="0" r="0" t="0"/>
          <a:stretch/>
        </p:blipFill>
        <p:spPr>
          <a:xfrm>
            <a:off x="5703204" y="351695"/>
            <a:ext cx="2343514" cy="1563166"/>
          </a:xfrm>
          <a:prstGeom prst="rect">
            <a:avLst/>
          </a:prstGeom>
          <a:noFill/>
          <a:ln>
            <a:noFill/>
          </a:ln>
        </p:spPr>
      </p:pic>
      <p:sp>
        <p:nvSpPr>
          <p:cNvPr id="376" name="Google Shape;376;p21"/>
          <p:cNvSpPr txBox="1"/>
          <p:nvPr/>
        </p:nvSpPr>
        <p:spPr>
          <a:xfrm>
            <a:off x="447033" y="4335098"/>
            <a:ext cx="8184662" cy="1443929"/>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1" lang="en-US" sz="3600">
                <a:solidFill>
                  <a:schemeClr val="dk1"/>
                </a:solidFill>
                <a:latin typeface="Open Sans Light"/>
                <a:ea typeface="Open Sans Light"/>
                <a:cs typeface="Open Sans Light"/>
                <a:sym typeface="Open Sans Light"/>
              </a:rPr>
              <a:t>Let’s turn our focus to</a:t>
            </a:r>
            <a:r>
              <a:rPr b="1" i="0" lang="en-US" sz="3600">
                <a:solidFill>
                  <a:schemeClr val="dk1"/>
                </a:solidFill>
                <a:latin typeface="Open Sans Light"/>
                <a:ea typeface="Open Sans Light"/>
                <a:cs typeface="Open Sans Light"/>
                <a:sym typeface="Open Sans Light"/>
              </a:rPr>
              <a:t> </a:t>
            </a:r>
            <a:r>
              <a:rPr b="1" i="0" lang="en-US" sz="3600" u="sng">
                <a:solidFill>
                  <a:schemeClr val="dk1"/>
                </a:solidFill>
                <a:latin typeface="Open Sans Light"/>
                <a:ea typeface="Open Sans Light"/>
                <a:cs typeface="Open Sans Light"/>
                <a:sym typeface="Open Sans Light"/>
              </a:rPr>
              <a:t>Self Care</a:t>
            </a:r>
            <a:r>
              <a:rPr b="1" i="0" lang="en-US" sz="3600">
                <a:solidFill>
                  <a:schemeClr val="dk1"/>
                </a:solidFill>
                <a:latin typeface="Open Sans Light"/>
                <a:ea typeface="Open Sans Light"/>
                <a:cs typeface="Open Sans Light"/>
                <a:sym typeface="Open Sans Light"/>
              </a:rPr>
              <a:t> in the Face of Burnout, Crisis and Trauma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2"/>
          <p:cNvSpPr txBox="1"/>
          <p:nvPr>
            <p:ph idx="1" type="body"/>
          </p:nvPr>
        </p:nvSpPr>
        <p:spPr>
          <a:xfrm>
            <a:off x="671757" y="342013"/>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COMING INTO THE PRESENT MOMENT</a:t>
            </a:r>
            <a:endParaRPr/>
          </a:p>
        </p:txBody>
      </p:sp>
      <p:sp>
        <p:nvSpPr>
          <p:cNvPr id="383" name="Google Shape;383;p22"/>
          <p:cNvSpPr txBox="1"/>
          <p:nvPr>
            <p:ph idx="2" type="body"/>
          </p:nvPr>
        </p:nvSpPr>
        <p:spPr>
          <a:xfrm>
            <a:off x="659305" y="1966770"/>
            <a:ext cx="7753175" cy="3932585"/>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3006F"/>
              </a:buClr>
              <a:buSzPts val="2400"/>
              <a:buChar char="&gt;"/>
            </a:pPr>
            <a:r>
              <a:rPr lang="en-US"/>
              <a:t>Living life in the current moment rather than anticipating the future or dwelling in the past</a:t>
            </a:r>
            <a:endParaRPr/>
          </a:p>
          <a:p>
            <a:pPr indent="-342900" lvl="0" marL="342900" rtl="0" algn="l">
              <a:spcBef>
                <a:spcPts val="5280"/>
              </a:spcBef>
              <a:spcAft>
                <a:spcPts val="0"/>
              </a:spcAft>
              <a:buClr>
                <a:srgbClr val="33006F"/>
              </a:buClr>
              <a:buSzPts val="2400"/>
              <a:buChar char="&gt;"/>
            </a:pPr>
            <a:r>
              <a:rPr lang="en-US"/>
              <a:t>Focus on your </a:t>
            </a:r>
            <a:r>
              <a:rPr b="1" lang="en-US" u="sng"/>
              <a:t>felt sense</a:t>
            </a:r>
            <a:r>
              <a:rPr lang="en-US"/>
              <a:t>, which is where you are </a:t>
            </a:r>
            <a:r>
              <a:rPr b="1" lang="en-US"/>
              <a:t>now</a:t>
            </a:r>
            <a:r>
              <a:rPr lang="en-US"/>
              <a:t> and how you feel in this moment</a:t>
            </a:r>
            <a:endParaRPr/>
          </a:p>
          <a:p>
            <a:pPr indent="-342900" lvl="0" marL="342900" rtl="0" algn="l">
              <a:spcBef>
                <a:spcPts val="5280"/>
              </a:spcBef>
              <a:spcAft>
                <a:spcPts val="0"/>
              </a:spcAft>
              <a:buClr>
                <a:srgbClr val="33006F"/>
              </a:buClr>
              <a:buSzPts val="2400"/>
              <a:buChar char="&gt;"/>
            </a:pPr>
            <a:r>
              <a:rPr lang="en-US"/>
              <a:t>Related: </a:t>
            </a:r>
            <a:r>
              <a:rPr i="1" lang="en-US" u="sng"/>
              <a:t>Hyperintellectualism</a:t>
            </a:r>
            <a:endParaRPr i="1" u="sng"/>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3"/>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8D3A2"/>
              </a:buClr>
              <a:buSzPts val="3000"/>
              <a:buNone/>
            </a:pPr>
            <a:r>
              <a:rPr lang="en-US"/>
              <a:t>STRATEGIES</a:t>
            </a:r>
            <a:endParaRPr/>
          </a:p>
        </p:txBody>
      </p:sp>
      <p:sp>
        <p:nvSpPr>
          <p:cNvPr id="390" name="Google Shape;390;p23"/>
          <p:cNvSpPr txBox="1"/>
          <p:nvPr>
            <p:ph idx="2" type="body"/>
          </p:nvPr>
        </p:nvSpPr>
        <p:spPr>
          <a:xfrm>
            <a:off x="502920" y="2320239"/>
            <a:ext cx="8353498" cy="2160321"/>
          </a:xfrm>
          <a:prstGeom prst="rect">
            <a:avLst/>
          </a:prstGeom>
          <a:noFill/>
          <a:ln>
            <a:noFill/>
          </a:ln>
        </p:spPr>
        <p:txBody>
          <a:bodyPr anchorCtr="0" anchor="t" bIns="45700" lIns="91425" spcFirstLastPara="1" rIns="91425" wrap="square" tIns="45700">
            <a:noAutofit/>
          </a:bodyPr>
          <a:lstStyle/>
          <a:p>
            <a:pPr indent="-457200" lvl="1" marL="857250" rtl="0" algn="l">
              <a:spcBef>
                <a:spcPts val="0"/>
              </a:spcBef>
              <a:spcAft>
                <a:spcPts val="0"/>
              </a:spcAft>
              <a:buClr>
                <a:schemeClr val="lt1"/>
              </a:buClr>
              <a:buSzPts val="2000"/>
              <a:buFont typeface="Calibri"/>
              <a:buAutoNum type="arabicPeriod"/>
            </a:pPr>
            <a:r>
              <a:rPr lang="en-US">
                <a:solidFill>
                  <a:schemeClr val="lt1"/>
                </a:solidFill>
              </a:rPr>
              <a:t>Inquiry</a:t>
            </a:r>
            <a:endParaRPr/>
          </a:p>
          <a:p>
            <a:pPr indent="-457200" lvl="1" marL="857250" rtl="0" algn="l">
              <a:spcBef>
                <a:spcPts val="400"/>
              </a:spcBef>
              <a:spcAft>
                <a:spcPts val="0"/>
              </a:spcAft>
              <a:buClr>
                <a:schemeClr val="lt1"/>
              </a:buClr>
              <a:buSzPts val="2000"/>
              <a:buFont typeface="Calibri"/>
              <a:buAutoNum type="arabicPeriod"/>
            </a:pPr>
            <a:r>
              <a:rPr lang="en-US">
                <a:solidFill>
                  <a:schemeClr val="lt1"/>
                </a:solidFill>
              </a:rPr>
              <a:t>Choosing Our Focus</a:t>
            </a:r>
            <a:endParaRPr/>
          </a:p>
          <a:p>
            <a:pPr indent="-457200" lvl="1" marL="857250" rtl="0" algn="l">
              <a:spcBef>
                <a:spcPts val="400"/>
              </a:spcBef>
              <a:spcAft>
                <a:spcPts val="0"/>
              </a:spcAft>
              <a:buClr>
                <a:schemeClr val="lt1"/>
              </a:buClr>
              <a:buSzPts val="2000"/>
              <a:buFont typeface="Calibri"/>
              <a:buAutoNum type="arabicPeriod"/>
            </a:pPr>
            <a:r>
              <a:rPr lang="en-US">
                <a:solidFill>
                  <a:schemeClr val="lt1"/>
                </a:solidFill>
              </a:rPr>
              <a:t>Building Compassion and Community</a:t>
            </a:r>
            <a:endParaRPr/>
          </a:p>
          <a:p>
            <a:pPr indent="-457200" lvl="1" marL="857250" rtl="0" algn="l">
              <a:spcBef>
                <a:spcPts val="400"/>
              </a:spcBef>
              <a:spcAft>
                <a:spcPts val="0"/>
              </a:spcAft>
              <a:buClr>
                <a:schemeClr val="lt1"/>
              </a:buClr>
              <a:buSzPts val="2000"/>
              <a:buFont typeface="Calibri"/>
              <a:buAutoNum type="arabicPeriod"/>
            </a:pPr>
            <a:r>
              <a:rPr lang="en-US">
                <a:solidFill>
                  <a:schemeClr val="lt1"/>
                </a:solidFill>
              </a:rPr>
              <a:t>Finding Balance</a:t>
            </a:r>
            <a:endParaRPr/>
          </a:p>
          <a:p>
            <a:pPr indent="-457200" lvl="1" marL="857250" rtl="0" algn="l">
              <a:spcBef>
                <a:spcPts val="400"/>
              </a:spcBef>
              <a:spcAft>
                <a:spcPts val="0"/>
              </a:spcAft>
              <a:buClr>
                <a:schemeClr val="lt1"/>
              </a:buClr>
              <a:buSzPts val="2000"/>
              <a:buFont typeface="Calibri"/>
              <a:buAutoNum type="arabicPeriod"/>
            </a:pPr>
            <a:r>
              <a:rPr lang="en-US">
                <a:solidFill>
                  <a:schemeClr val="lt1"/>
                </a:solidFill>
              </a:rPr>
              <a:t>Our Centered Self</a:t>
            </a:r>
            <a:endParaRPr/>
          </a:p>
        </p:txBody>
      </p:sp>
      <p:sp>
        <p:nvSpPr>
          <p:cNvPr id="391" name="Google Shape;391;p23"/>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8D3A2"/>
              </a:buClr>
              <a:buSzPts val="2400"/>
              <a:buNone/>
            </a:pPr>
            <a:r>
              <a:rPr lang="en-US"/>
              <a:t>“Five Directions”</a:t>
            </a:r>
            <a:endParaRPr/>
          </a:p>
        </p:txBody>
      </p:sp>
      <p:sp>
        <p:nvSpPr>
          <p:cNvPr id="392" name="Google Shape;392;p23"/>
          <p:cNvSpPr txBox="1"/>
          <p:nvPr/>
        </p:nvSpPr>
        <p:spPr>
          <a:xfrm>
            <a:off x="857250" y="4944904"/>
            <a:ext cx="65493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Open Sans"/>
                <a:ea typeface="Open Sans"/>
                <a:cs typeface="Open Sans"/>
                <a:sym typeface="Open Sans"/>
              </a:rPr>
              <a:t>Or in TRAUMA STEWARDSHIP terms…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2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4"/>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STRATEGIES </a:t>
            </a:r>
            <a:endParaRPr/>
          </a:p>
        </p:txBody>
      </p:sp>
      <p:sp>
        <p:nvSpPr>
          <p:cNvPr id="399" name="Google Shape;399;p24"/>
          <p:cNvSpPr txBox="1"/>
          <p:nvPr>
            <p:ph idx="2" type="body"/>
          </p:nvPr>
        </p:nvSpPr>
        <p:spPr>
          <a:xfrm>
            <a:off x="4194810" y="2320239"/>
            <a:ext cx="4661608" cy="3177591"/>
          </a:xfrm>
          <a:prstGeom prst="rect">
            <a:avLst/>
          </a:prstGeom>
          <a:noFill/>
          <a:ln>
            <a:noFill/>
          </a:ln>
        </p:spPr>
        <p:txBody>
          <a:bodyPr anchorCtr="0" anchor="t" bIns="45700" lIns="91425" spcFirstLastPara="1" rIns="91425" wrap="square" tIns="45700">
            <a:noAutofit/>
          </a:bodyPr>
          <a:lstStyle/>
          <a:p>
            <a:pPr indent="-457200" lvl="1" marL="857250" rtl="0" algn="l">
              <a:spcBef>
                <a:spcPts val="0"/>
              </a:spcBef>
              <a:spcAft>
                <a:spcPts val="0"/>
              </a:spcAft>
              <a:buClr>
                <a:schemeClr val="dk1"/>
              </a:buClr>
              <a:buSzPts val="2000"/>
              <a:buFont typeface="Calibri"/>
              <a:buAutoNum type="arabicPeriod"/>
            </a:pPr>
            <a:r>
              <a:rPr lang="en-US">
                <a:solidFill>
                  <a:schemeClr val="dk1"/>
                </a:solidFill>
              </a:rPr>
              <a:t>NORTH = Inquiry</a:t>
            </a:r>
            <a:endParaRPr/>
          </a:p>
          <a:p>
            <a:pPr indent="-457200" lvl="1" marL="857250" rtl="0" algn="l">
              <a:spcBef>
                <a:spcPts val="400"/>
              </a:spcBef>
              <a:spcAft>
                <a:spcPts val="0"/>
              </a:spcAft>
              <a:buClr>
                <a:schemeClr val="dk1"/>
              </a:buClr>
              <a:buSzPts val="2000"/>
              <a:buFont typeface="Calibri"/>
              <a:buAutoNum type="arabicPeriod"/>
            </a:pPr>
            <a:r>
              <a:rPr lang="en-US">
                <a:solidFill>
                  <a:schemeClr val="dk1"/>
                </a:solidFill>
              </a:rPr>
              <a:t>EAST = Choosing Our Focus</a:t>
            </a:r>
            <a:endParaRPr/>
          </a:p>
          <a:p>
            <a:pPr indent="-457200" lvl="1" marL="857250" rtl="0" algn="l">
              <a:spcBef>
                <a:spcPts val="400"/>
              </a:spcBef>
              <a:spcAft>
                <a:spcPts val="0"/>
              </a:spcAft>
              <a:buClr>
                <a:schemeClr val="dk1"/>
              </a:buClr>
              <a:buSzPts val="2000"/>
              <a:buFont typeface="Calibri"/>
              <a:buAutoNum type="arabicPeriod"/>
            </a:pPr>
            <a:r>
              <a:rPr lang="en-US">
                <a:solidFill>
                  <a:schemeClr val="dk1"/>
                </a:solidFill>
              </a:rPr>
              <a:t>SOUTH = Building Compassion and Community</a:t>
            </a:r>
            <a:endParaRPr/>
          </a:p>
          <a:p>
            <a:pPr indent="-457200" lvl="1" marL="857250" rtl="0" algn="l">
              <a:spcBef>
                <a:spcPts val="400"/>
              </a:spcBef>
              <a:spcAft>
                <a:spcPts val="0"/>
              </a:spcAft>
              <a:buClr>
                <a:schemeClr val="dk1"/>
              </a:buClr>
              <a:buSzPts val="2000"/>
              <a:buFont typeface="Calibri"/>
              <a:buAutoNum type="arabicPeriod"/>
            </a:pPr>
            <a:r>
              <a:rPr lang="en-US">
                <a:solidFill>
                  <a:schemeClr val="dk1"/>
                </a:solidFill>
              </a:rPr>
              <a:t>WEST = Finding Balance</a:t>
            </a:r>
            <a:endParaRPr/>
          </a:p>
          <a:p>
            <a:pPr indent="-457200" lvl="1" marL="857250" rtl="0" algn="l">
              <a:spcBef>
                <a:spcPts val="400"/>
              </a:spcBef>
              <a:spcAft>
                <a:spcPts val="0"/>
              </a:spcAft>
              <a:buClr>
                <a:schemeClr val="dk1"/>
              </a:buClr>
              <a:buSzPts val="2000"/>
              <a:buFont typeface="Calibri"/>
              <a:buAutoNum type="arabicPeriod"/>
            </a:pPr>
            <a:r>
              <a:rPr lang="en-US">
                <a:solidFill>
                  <a:schemeClr val="dk1"/>
                </a:solidFill>
              </a:rPr>
              <a:t>CENTER = Our Centered Self</a:t>
            </a:r>
            <a:endParaRPr/>
          </a:p>
        </p:txBody>
      </p:sp>
      <p:sp>
        <p:nvSpPr>
          <p:cNvPr id="400" name="Google Shape;400;p24"/>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THE FIVE DIRECTIONS</a:t>
            </a:r>
            <a:endParaRPr/>
          </a:p>
        </p:txBody>
      </p:sp>
      <p:pic>
        <p:nvPicPr>
          <p:cNvPr id="401" name="Google Shape;401;p24"/>
          <p:cNvPicPr preferRelativeResize="0"/>
          <p:nvPr/>
        </p:nvPicPr>
        <p:blipFill rotWithShape="1">
          <a:blip r:embed="rId3">
            <a:alphaModFix/>
          </a:blip>
          <a:srcRect b="0" l="0" r="0" t="0"/>
          <a:stretch/>
        </p:blipFill>
        <p:spPr>
          <a:xfrm>
            <a:off x="493322" y="2320239"/>
            <a:ext cx="3445217" cy="37070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25"/>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1. 	INQUIRY</a:t>
            </a:r>
            <a:endParaRPr/>
          </a:p>
        </p:txBody>
      </p:sp>
      <p:sp>
        <p:nvSpPr>
          <p:cNvPr id="408" name="Google Shape;408;p25"/>
          <p:cNvSpPr txBox="1"/>
          <p:nvPr>
            <p:ph idx="2" type="body"/>
          </p:nvPr>
        </p:nvSpPr>
        <p:spPr>
          <a:xfrm>
            <a:off x="671757" y="2750101"/>
            <a:ext cx="4781375" cy="1725981"/>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151516"/>
              </a:buClr>
              <a:buSzPts val="2400"/>
              <a:buChar char="&gt;"/>
            </a:pPr>
            <a:r>
              <a:rPr lang="en-US">
                <a:solidFill>
                  <a:srgbClr val="151516"/>
                </a:solidFill>
              </a:rPr>
              <a:t>Contemplate your intentions</a:t>
            </a:r>
            <a:endParaRPr/>
          </a:p>
          <a:p>
            <a:pPr indent="-342900" lvl="0" marL="342900" rtl="0" algn="l">
              <a:spcBef>
                <a:spcPts val="2880"/>
              </a:spcBef>
              <a:spcAft>
                <a:spcPts val="0"/>
              </a:spcAft>
              <a:buClr>
                <a:srgbClr val="151516"/>
              </a:buClr>
              <a:buSzPts val="2400"/>
              <a:buChar char="&gt;"/>
            </a:pPr>
            <a:r>
              <a:rPr lang="en-US">
                <a:solidFill>
                  <a:srgbClr val="151516"/>
                </a:solidFill>
              </a:rPr>
              <a:t>Related: </a:t>
            </a:r>
            <a:r>
              <a:rPr i="1" lang="en-US" u="sng">
                <a:solidFill>
                  <a:srgbClr val="151516"/>
                </a:solidFill>
              </a:rPr>
              <a:t>Trauma Mastery</a:t>
            </a:r>
            <a:endParaRPr/>
          </a:p>
          <a:p>
            <a:pPr indent="-190500" lvl="0" marL="342900" rtl="0" algn="l">
              <a:spcBef>
                <a:spcPts val="28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p:txBody>
      </p:sp>
      <p:sp>
        <p:nvSpPr>
          <p:cNvPr id="409" name="Google Shape;409;p25"/>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“Why am I doing what I’m doing, and is it working for me?”</a:t>
            </a:r>
            <a:endParaRPr/>
          </a:p>
        </p:txBody>
      </p:sp>
      <p:pic>
        <p:nvPicPr>
          <p:cNvPr id="410" name="Google Shape;410;p25"/>
          <p:cNvPicPr preferRelativeResize="0"/>
          <p:nvPr/>
        </p:nvPicPr>
        <p:blipFill rotWithShape="1">
          <a:blip r:embed="rId3">
            <a:alphaModFix/>
          </a:blip>
          <a:srcRect b="0" l="0" r="0" t="0"/>
          <a:stretch/>
        </p:blipFill>
        <p:spPr>
          <a:xfrm>
            <a:off x="5763392" y="2610822"/>
            <a:ext cx="2645371" cy="1853881"/>
          </a:xfrm>
          <a:prstGeom prst="rect">
            <a:avLst/>
          </a:prstGeom>
          <a:noFill/>
          <a:ln>
            <a:noFill/>
          </a:ln>
        </p:spPr>
      </p:pic>
      <p:sp>
        <p:nvSpPr>
          <p:cNvPr id="411" name="Google Shape;411;p25"/>
          <p:cNvSpPr txBox="1"/>
          <p:nvPr/>
        </p:nvSpPr>
        <p:spPr>
          <a:xfrm>
            <a:off x="765810" y="5002951"/>
            <a:ext cx="47575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WATER – The element of courage &amp; wisdom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xEl>
                                              <p:pRg end="0" st="0"/>
                                            </p:txEl>
                                          </p:spTgt>
                                        </p:tgtEl>
                                        <p:attrNameLst>
                                          <p:attrName>style.visibility</p:attrName>
                                        </p:attrNameLst>
                                      </p:cBhvr>
                                      <p:to>
                                        <p:strVal val="visible"/>
                                      </p:to>
                                    </p:set>
                                    <p:animEffect filter="fade" transition="in">
                                      <p:cBhvr>
                                        <p:cTn dur="500"/>
                                        <p:tgtEl>
                                          <p:spTgt spid="4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xEl>
                                              <p:pRg end="1" st="1"/>
                                            </p:txEl>
                                          </p:spTgt>
                                        </p:tgtEl>
                                        <p:attrNameLst>
                                          <p:attrName>style.visibility</p:attrName>
                                        </p:attrNameLst>
                                      </p:cBhvr>
                                      <p:to>
                                        <p:strVal val="visible"/>
                                      </p:to>
                                    </p:set>
                                    <p:animEffect filter="fade" transition="in">
                                      <p:cBhvr>
                                        <p:cTn dur="500"/>
                                        <p:tgtEl>
                                          <p:spTgt spid="4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xEl>
                                              <p:pRg end="2" st="2"/>
                                            </p:txEl>
                                          </p:spTgt>
                                        </p:tgtEl>
                                        <p:attrNameLst>
                                          <p:attrName>style.visibility</p:attrName>
                                        </p:attrNameLst>
                                      </p:cBhvr>
                                      <p:to>
                                        <p:strVal val="visible"/>
                                      </p:to>
                                    </p:set>
                                    <p:animEffect filter="fade" transition="in">
                                      <p:cBhvr>
                                        <p:cTn dur="500"/>
                                        <p:tgtEl>
                                          <p:spTgt spid="4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xEl>
                                              <p:pRg end="3" st="3"/>
                                            </p:txEl>
                                          </p:spTgt>
                                        </p:tgtEl>
                                        <p:attrNameLst>
                                          <p:attrName>style.visibility</p:attrName>
                                        </p:attrNameLst>
                                      </p:cBhvr>
                                      <p:to>
                                        <p:strVal val="visible"/>
                                      </p:to>
                                    </p:set>
                                    <p:animEffect filter="fade" transition="in">
                                      <p:cBhvr>
                                        <p:cTn dur="500"/>
                                        <p:tgtEl>
                                          <p:spTgt spid="4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xEl>
                                              <p:pRg end="4" st="4"/>
                                            </p:txEl>
                                          </p:spTgt>
                                        </p:tgtEl>
                                        <p:attrNameLst>
                                          <p:attrName>style.visibility</p:attrName>
                                        </p:attrNameLst>
                                      </p:cBhvr>
                                      <p:to>
                                        <p:strVal val="visible"/>
                                      </p:to>
                                    </p:set>
                                    <p:animEffect filter="fade" transition="in">
                                      <p:cBhvr>
                                        <p:cTn dur="500"/>
                                        <p:tgtEl>
                                          <p:spTgt spid="4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xEl>
                                              <p:pRg end="5" st="5"/>
                                            </p:txEl>
                                          </p:spTgt>
                                        </p:tgtEl>
                                        <p:attrNameLst>
                                          <p:attrName>style.visibility</p:attrName>
                                        </p:attrNameLst>
                                      </p:cBhvr>
                                      <p:to>
                                        <p:strVal val="visible"/>
                                      </p:to>
                                    </p:set>
                                    <p:animEffect filter="fade" transition="in">
                                      <p:cBhvr>
                                        <p:cTn dur="500"/>
                                        <p:tgtEl>
                                          <p:spTgt spid="40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2000"/>
                                        <p:tgtEl>
                                          <p:spTgt spid="410"/>
                                        </p:tgtEl>
                                      </p:cBhvr>
                                    </p:animEffect>
                                  </p:childTnLst>
                                </p:cTn>
                              </p:par>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2000"/>
                                        <p:tgtEl>
                                          <p:spTgt spid="4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6"/>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INQUIRY: Practice</a:t>
            </a:r>
            <a:endParaRPr/>
          </a:p>
        </p:txBody>
      </p:sp>
      <p:sp>
        <p:nvSpPr>
          <p:cNvPr id="417" name="Google Shape;417;p26"/>
          <p:cNvSpPr txBox="1"/>
          <p:nvPr>
            <p:ph idx="2" type="body"/>
          </p:nvPr>
        </p:nvSpPr>
        <p:spPr>
          <a:xfrm>
            <a:off x="671757" y="1664023"/>
            <a:ext cx="8197114" cy="370985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3006F"/>
              </a:buClr>
              <a:buSzPts val="2400"/>
              <a:buFont typeface="Merriweather Sans"/>
              <a:buChar char="&gt;"/>
            </a:pPr>
            <a:r>
              <a:rPr lang="en-US"/>
              <a:t>Take a moment to reflect with intention on the question, “Why am I doing what I’m doing?” Write down your answer. </a:t>
            </a:r>
            <a:r>
              <a:rPr i="1" lang="en-US"/>
              <a:t>Try doing this before you start your workday.</a:t>
            </a:r>
            <a:endParaRPr/>
          </a:p>
          <a:p>
            <a:pPr indent="-190500" lvl="0" marL="342900" rtl="0" algn="l">
              <a:spcBef>
                <a:spcPts val="480"/>
              </a:spcBef>
              <a:spcAft>
                <a:spcPts val="0"/>
              </a:spcAft>
              <a:buClr>
                <a:srgbClr val="33006F"/>
              </a:buClr>
              <a:buSzPts val="2400"/>
              <a:buFont typeface="Merriweather Sans"/>
              <a:buNone/>
            </a:pPr>
            <a:r>
              <a:t/>
            </a:r>
            <a:endParaRPr/>
          </a:p>
          <a:p>
            <a:pPr indent="-342900" lvl="0" marL="342900" rtl="0" algn="l">
              <a:spcBef>
                <a:spcPts val="480"/>
              </a:spcBef>
              <a:spcAft>
                <a:spcPts val="0"/>
              </a:spcAft>
              <a:buClr>
                <a:srgbClr val="33006F"/>
              </a:buClr>
              <a:buSzPts val="2400"/>
              <a:buFont typeface="Merriweather Sans"/>
              <a:buChar char="&gt;"/>
            </a:pPr>
            <a:r>
              <a:rPr lang="en-US"/>
              <a:t>Regularly consult with someone about why you are doing what you’re doing.</a:t>
            </a:r>
            <a:endParaRPr/>
          </a:p>
        </p:txBody>
      </p:sp>
      <p:pic>
        <p:nvPicPr>
          <p:cNvPr descr="Wood human figure" id="418" name="Google Shape;418;p26"/>
          <p:cNvPicPr preferRelativeResize="0"/>
          <p:nvPr/>
        </p:nvPicPr>
        <p:blipFill rotWithShape="1">
          <a:blip r:embed="rId3">
            <a:alphaModFix/>
          </a:blip>
          <a:srcRect b="0" l="0" r="0" t="0"/>
          <a:stretch/>
        </p:blipFill>
        <p:spPr>
          <a:xfrm>
            <a:off x="6067312" y="4072541"/>
            <a:ext cx="2638499" cy="17589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27"/>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2. 	CHOOSING OUR FOCUS</a:t>
            </a:r>
            <a:endParaRPr/>
          </a:p>
        </p:txBody>
      </p:sp>
      <p:sp>
        <p:nvSpPr>
          <p:cNvPr id="425" name="Google Shape;425;p27"/>
          <p:cNvSpPr txBox="1"/>
          <p:nvPr>
            <p:ph idx="2" type="body"/>
          </p:nvPr>
        </p:nvSpPr>
        <p:spPr>
          <a:xfrm>
            <a:off x="765810" y="2282199"/>
            <a:ext cx="5417820" cy="3090084"/>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151516"/>
              </a:buClr>
              <a:buSzPts val="2000"/>
              <a:buChar char="&gt;"/>
            </a:pPr>
            <a:r>
              <a:rPr lang="en-US" sz="2000">
                <a:solidFill>
                  <a:srgbClr val="151516"/>
                </a:solidFill>
              </a:rPr>
              <a:t>Recognize your personal power to intentionally reframe your experiences (perception)</a:t>
            </a:r>
            <a:endParaRPr/>
          </a:p>
          <a:p>
            <a:pPr indent="-342900" lvl="0" marL="342900" rtl="0" algn="l">
              <a:spcBef>
                <a:spcPts val="2800"/>
              </a:spcBef>
              <a:spcAft>
                <a:spcPts val="0"/>
              </a:spcAft>
              <a:buClr>
                <a:srgbClr val="151516"/>
              </a:buClr>
              <a:buSzPts val="2000"/>
              <a:buChar char="&gt;"/>
            </a:pPr>
            <a:r>
              <a:rPr lang="en-US" sz="2000">
                <a:solidFill>
                  <a:srgbClr val="151516"/>
                </a:solidFill>
              </a:rPr>
              <a:t>Expand possibilities by imagining Plan B</a:t>
            </a:r>
            <a:endParaRPr/>
          </a:p>
          <a:p>
            <a:pPr indent="-342900" lvl="0" marL="342900" rtl="0" algn="l">
              <a:spcBef>
                <a:spcPts val="2800"/>
              </a:spcBef>
              <a:spcAft>
                <a:spcPts val="0"/>
              </a:spcAft>
              <a:buClr>
                <a:srgbClr val="151516"/>
              </a:buClr>
              <a:buSzPts val="2000"/>
              <a:buChar char="&gt;"/>
            </a:pPr>
            <a:r>
              <a:rPr lang="en-US" sz="2000">
                <a:solidFill>
                  <a:srgbClr val="151516"/>
                </a:solidFill>
              </a:rPr>
              <a:t>Related: </a:t>
            </a:r>
            <a:r>
              <a:rPr i="1" lang="en-US" sz="2000" u="sng">
                <a:solidFill>
                  <a:srgbClr val="151516"/>
                </a:solidFill>
              </a:rPr>
              <a:t>Resourcing</a:t>
            </a:r>
            <a:endParaRPr/>
          </a:p>
          <a:p>
            <a:pPr indent="-190500" lvl="0" marL="342900" rtl="0" algn="l">
              <a:spcBef>
                <a:spcPts val="28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p:txBody>
      </p:sp>
      <p:sp>
        <p:nvSpPr>
          <p:cNvPr id="426" name="Google Shape;426;p27"/>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“Where am I putting my focus?”</a:t>
            </a:r>
            <a:endParaRPr/>
          </a:p>
        </p:txBody>
      </p:sp>
      <p:pic>
        <p:nvPicPr>
          <p:cNvPr id="427" name="Google Shape;427;p27"/>
          <p:cNvPicPr preferRelativeResize="0"/>
          <p:nvPr/>
        </p:nvPicPr>
        <p:blipFill rotWithShape="1">
          <a:blip r:embed="rId3">
            <a:alphaModFix/>
          </a:blip>
          <a:srcRect b="0" l="0" r="0" t="0"/>
          <a:stretch/>
        </p:blipFill>
        <p:spPr>
          <a:xfrm>
            <a:off x="6603670" y="2610822"/>
            <a:ext cx="964815" cy="1853881"/>
          </a:xfrm>
          <a:prstGeom prst="rect">
            <a:avLst/>
          </a:prstGeom>
          <a:noFill/>
          <a:ln>
            <a:noFill/>
          </a:ln>
        </p:spPr>
      </p:pic>
      <p:sp>
        <p:nvSpPr>
          <p:cNvPr id="428" name="Google Shape;428;p27"/>
          <p:cNvSpPr txBox="1"/>
          <p:nvPr/>
        </p:nvSpPr>
        <p:spPr>
          <a:xfrm>
            <a:off x="671757" y="5372283"/>
            <a:ext cx="59664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FIRE – The element of new life and enlightenment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par>
                                <p:cTn fill="hold" nodeType="with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8"/>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CHOOSING OUR FOCUS: Practice</a:t>
            </a:r>
            <a:endParaRPr/>
          </a:p>
        </p:txBody>
      </p:sp>
      <p:sp>
        <p:nvSpPr>
          <p:cNvPr id="435" name="Google Shape;435;p28"/>
          <p:cNvSpPr txBox="1"/>
          <p:nvPr>
            <p:ph idx="2" type="body"/>
          </p:nvPr>
        </p:nvSpPr>
        <p:spPr>
          <a:xfrm>
            <a:off x="659305" y="2320239"/>
            <a:ext cx="8197114" cy="370985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3006F"/>
              </a:buClr>
              <a:buSzPts val="2000"/>
              <a:buFont typeface="Merriweather Sans"/>
              <a:buChar char="&gt;"/>
            </a:pPr>
            <a:r>
              <a:rPr lang="en-US" sz="2000"/>
              <a:t>Think of a current, challenging work situation. Write down 3 things that make it challenging. Write down 3 things that you appreciate about it. Look at your lists and ask yourself, “Where am I more likely to focus and why?”</a:t>
            </a:r>
            <a:endParaRPr/>
          </a:p>
          <a:p>
            <a:pPr indent="-215900" lvl="0" marL="342900" rtl="0" algn="l">
              <a:spcBef>
                <a:spcPts val="400"/>
              </a:spcBef>
              <a:spcAft>
                <a:spcPts val="0"/>
              </a:spcAft>
              <a:buClr>
                <a:srgbClr val="33006F"/>
              </a:buClr>
              <a:buSzPts val="2000"/>
              <a:buFont typeface="Merriweather Sans"/>
              <a:buNone/>
            </a:pPr>
            <a:r>
              <a:t/>
            </a:r>
            <a:endParaRPr sz="2000"/>
          </a:p>
          <a:p>
            <a:pPr indent="-342900" lvl="0" marL="342900" rtl="0" algn="l">
              <a:spcBef>
                <a:spcPts val="400"/>
              </a:spcBef>
              <a:spcAft>
                <a:spcPts val="0"/>
              </a:spcAft>
              <a:buClr>
                <a:srgbClr val="33006F"/>
              </a:buClr>
              <a:buSzPts val="2000"/>
              <a:buFont typeface="Merriweather Sans"/>
              <a:buChar char="&gt;"/>
            </a:pPr>
            <a:r>
              <a:rPr lang="en-US" sz="2000"/>
              <a:t>For one day, commit to paying attention to the running commentary in your mind. Is your mind in the habit of seeing the glass as half-empty or half-full? Are you able to reframe things as half-full, or do you feel an investment in seeing things as half-empty?</a:t>
            </a:r>
            <a:endParaRPr/>
          </a:p>
        </p:txBody>
      </p:sp>
      <p:sp>
        <p:nvSpPr>
          <p:cNvPr id="436" name="Google Shape;436;p28"/>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WHERE AM I PUTTING MY FOCUS?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29"/>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CHOOSING OUR FOCUS: Practice</a:t>
            </a:r>
            <a:endParaRPr/>
          </a:p>
        </p:txBody>
      </p:sp>
      <p:sp>
        <p:nvSpPr>
          <p:cNvPr id="442" name="Google Shape;442;p29"/>
          <p:cNvSpPr txBox="1"/>
          <p:nvPr>
            <p:ph idx="2" type="body"/>
          </p:nvPr>
        </p:nvSpPr>
        <p:spPr>
          <a:xfrm>
            <a:off x="659305" y="2320239"/>
            <a:ext cx="8197114" cy="370985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3006F"/>
              </a:buClr>
              <a:buSzPts val="2400"/>
              <a:buFont typeface="Merriweather Sans"/>
              <a:buChar char="&gt;"/>
            </a:pPr>
            <a:r>
              <a:rPr lang="en-US"/>
              <a:t>Ask yourself, “If I weren’t doing this work, what would I love to do?”</a:t>
            </a:r>
            <a:endParaRPr/>
          </a:p>
          <a:p>
            <a:pPr indent="-190500" lvl="0" marL="342900" rtl="0" algn="l">
              <a:spcBef>
                <a:spcPts val="480"/>
              </a:spcBef>
              <a:spcAft>
                <a:spcPts val="0"/>
              </a:spcAft>
              <a:buClr>
                <a:srgbClr val="33006F"/>
              </a:buClr>
              <a:buSzPts val="2400"/>
              <a:buFont typeface="Merriweather Sans"/>
              <a:buNone/>
            </a:pPr>
            <a:r>
              <a:t/>
            </a:r>
            <a:endParaRPr/>
          </a:p>
          <a:p>
            <a:pPr indent="-342900" lvl="0" marL="342900" rtl="0" algn="l">
              <a:spcBef>
                <a:spcPts val="480"/>
              </a:spcBef>
              <a:spcAft>
                <a:spcPts val="0"/>
              </a:spcAft>
              <a:buClr>
                <a:srgbClr val="33006F"/>
              </a:buClr>
              <a:buSzPts val="2400"/>
              <a:buFont typeface="Merriweather Sans"/>
              <a:buChar char="&gt;"/>
            </a:pPr>
            <a:r>
              <a:rPr lang="en-US"/>
              <a:t>Generate a list of 5 things you can do over the next 5 weeks to help you get closer to realizing your Plan B.</a:t>
            </a:r>
            <a:endParaRPr/>
          </a:p>
        </p:txBody>
      </p:sp>
      <p:sp>
        <p:nvSpPr>
          <p:cNvPr id="443" name="Google Shape;443;p29"/>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WHAT IS MY PLAN B?</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Google Docs</a:t>
            </a:r>
            <a:endParaRPr/>
          </a:p>
        </p:txBody>
      </p:sp>
      <p:sp>
        <p:nvSpPr>
          <p:cNvPr id="251" name="Google Shape;251;p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Must be logged in with your UWNetID</a:t>
            </a:r>
            <a:endParaRPr/>
          </a:p>
          <a:p>
            <a:pPr indent="-228600" lvl="1" marL="685800" rtl="0" algn="l">
              <a:lnSpc>
                <a:spcPct val="90000"/>
              </a:lnSpc>
              <a:spcBef>
                <a:spcPts val="500"/>
              </a:spcBef>
              <a:spcAft>
                <a:spcPts val="0"/>
              </a:spcAft>
              <a:buClr>
                <a:schemeClr val="dk1"/>
              </a:buClr>
              <a:buSzPts val="2400"/>
              <a:buChar char="•"/>
            </a:pPr>
            <a:r>
              <a:rPr lang="en-US" u="sng">
                <a:solidFill>
                  <a:schemeClr val="hlink"/>
                </a:solidFill>
                <a:hlinkClick r:id="rId3"/>
              </a:rPr>
              <a:t>www.drive.google.com</a:t>
            </a:r>
            <a:endParaRPr/>
          </a:p>
          <a:p>
            <a:pPr indent="-228600" lvl="0" marL="228600" rtl="0" algn="l">
              <a:lnSpc>
                <a:spcPct val="90000"/>
              </a:lnSpc>
              <a:spcBef>
                <a:spcPts val="1000"/>
              </a:spcBef>
              <a:spcAft>
                <a:spcPts val="0"/>
              </a:spcAft>
              <a:buClr>
                <a:schemeClr val="dk1"/>
              </a:buClr>
              <a:buSzPts val="2800"/>
              <a:buChar char="•"/>
            </a:pPr>
            <a:r>
              <a:rPr lang="en-US"/>
              <a:t>Two Handouts:</a:t>
            </a:r>
            <a:endParaRPr/>
          </a:p>
          <a:p>
            <a:pPr indent="-228600" lvl="1" marL="685800" rtl="0" algn="l">
              <a:lnSpc>
                <a:spcPct val="90000"/>
              </a:lnSpc>
              <a:spcBef>
                <a:spcPts val="500"/>
              </a:spcBef>
              <a:spcAft>
                <a:spcPts val="0"/>
              </a:spcAft>
              <a:buClr>
                <a:schemeClr val="dk1"/>
              </a:buClr>
              <a:buSzPts val="2400"/>
              <a:buChar char="•"/>
            </a:pPr>
            <a:r>
              <a:rPr lang="en-US"/>
              <a:t>Trauma Exposure Response</a:t>
            </a:r>
            <a:endParaRPr/>
          </a:p>
          <a:p>
            <a:pPr indent="-228600" lvl="1" marL="685800" rtl="0" algn="l">
              <a:lnSpc>
                <a:spcPct val="90000"/>
              </a:lnSpc>
              <a:spcBef>
                <a:spcPts val="500"/>
              </a:spcBef>
              <a:spcAft>
                <a:spcPts val="0"/>
              </a:spcAft>
              <a:buClr>
                <a:schemeClr val="dk1"/>
              </a:buClr>
              <a:buSzPts val="2400"/>
              <a:buChar char="•"/>
            </a:pPr>
            <a:r>
              <a:rPr lang="en-US"/>
              <a:t>Strategies Reflection/Practice</a:t>
            </a:r>
            <a:endParaRPr/>
          </a:p>
        </p:txBody>
      </p:sp>
      <p:pic>
        <p:nvPicPr>
          <p:cNvPr id="252" name="Google Shape;252;p3"/>
          <p:cNvPicPr preferRelativeResize="0"/>
          <p:nvPr/>
        </p:nvPicPr>
        <p:blipFill rotWithShape="1">
          <a:blip r:embed="rId4">
            <a:alphaModFix/>
          </a:blip>
          <a:srcRect b="0" l="0" r="0" t="0"/>
          <a:stretch/>
        </p:blipFill>
        <p:spPr>
          <a:xfrm>
            <a:off x="6628819" y="681037"/>
            <a:ext cx="2415667" cy="2677859"/>
          </a:xfrm>
          <a:prstGeom prst="rect">
            <a:avLst/>
          </a:prstGeom>
          <a:noFill/>
          <a:ln>
            <a:noFill/>
          </a:ln>
        </p:spPr>
      </p:pic>
      <p:pic>
        <p:nvPicPr>
          <p:cNvPr id="253" name="Google Shape;253;p3"/>
          <p:cNvPicPr preferRelativeResize="0"/>
          <p:nvPr/>
        </p:nvPicPr>
        <p:blipFill rotWithShape="1">
          <a:blip r:embed="rId5">
            <a:alphaModFix/>
          </a:blip>
          <a:srcRect b="0" l="0" r="0" t="0"/>
          <a:stretch/>
        </p:blipFill>
        <p:spPr>
          <a:xfrm>
            <a:off x="6784156" y="4140060"/>
            <a:ext cx="1965207" cy="2171839"/>
          </a:xfrm>
          <a:prstGeom prst="rect">
            <a:avLst/>
          </a:prstGeom>
          <a:noFill/>
          <a:ln>
            <a:noFill/>
          </a:ln>
        </p:spPr>
      </p:pic>
      <p:sp>
        <p:nvSpPr>
          <p:cNvPr id="254" name="Google Shape;254;p3"/>
          <p:cNvSpPr/>
          <p:nvPr/>
        </p:nvSpPr>
        <p:spPr>
          <a:xfrm>
            <a:off x="7546206" y="3429000"/>
            <a:ext cx="365760" cy="507733"/>
          </a:xfrm>
          <a:prstGeom prst="downArrow">
            <a:avLst>
              <a:gd fmla="val 50000" name="adj1"/>
              <a:gd fmla="val 50000" name="adj2"/>
            </a:avLst>
          </a:prstGeom>
          <a:solidFill>
            <a:srgbClr val="4B2E83"/>
          </a:solidFill>
          <a:ln cap="flat" cmpd="sng" w="12700">
            <a:solidFill>
              <a:srgbClr val="4B2E8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30"/>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3. 	BUILDING COMPASSION &amp; COMMUNITY</a:t>
            </a:r>
            <a:endParaRPr/>
          </a:p>
        </p:txBody>
      </p:sp>
      <p:sp>
        <p:nvSpPr>
          <p:cNvPr id="450" name="Google Shape;450;p30"/>
          <p:cNvSpPr txBox="1"/>
          <p:nvPr>
            <p:ph idx="2" type="body"/>
          </p:nvPr>
        </p:nvSpPr>
        <p:spPr>
          <a:xfrm>
            <a:off x="741987" y="2315761"/>
            <a:ext cx="5224473" cy="33387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151516"/>
              </a:buClr>
              <a:buSzPts val="2000"/>
              <a:buChar char="&gt;"/>
            </a:pPr>
            <a:r>
              <a:rPr lang="en-US" sz="2000" u="sng">
                <a:solidFill>
                  <a:srgbClr val="151516"/>
                </a:solidFill>
              </a:rPr>
              <a:t>Microculture</a:t>
            </a:r>
            <a:r>
              <a:rPr lang="en-US" sz="2000">
                <a:solidFill>
                  <a:srgbClr val="151516"/>
                </a:solidFill>
              </a:rPr>
              <a:t> – Creating a community of support to encourage you and hold you accountable to steering clear of our own harmful, internal patterns. Brings a variety of perspectives.</a:t>
            </a:r>
            <a:endParaRPr/>
          </a:p>
          <a:p>
            <a:pPr indent="-342900" lvl="0" marL="342900" rtl="0" algn="l">
              <a:spcBef>
                <a:spcPts val="2800"/>
              </a:spcBef>
              <a:spcAft>
                <a:spcPts val="0"/>
              </a:spcAft>
              <a:buClr>
                <a:srgbClr val="151516"/>
              </a:buClr>
              <a:buSzPts val="2000"/>
              <a:buChar char="&gt;"/>
            </a:pPr>
            <a:r>
              <a:rPr lang="en-US" sz="2000" u="sng">
                <a:solidFill>
                  <a:srgbClr val="151516"/>
                </a:solidFill>
              </a:rPr>
              <a:t>Practicing Compassion</a:t>
            </a:r>
            <a:r>
              <a:rPr lang="en-US" sz="2000">
                <a:solidFill>
                  <a:srgbClr val="151516"/>
                </a:solidFill>
              </a:rPr>
              <a:t> - The deeper our sense of compassion, the better we can figure out the best way to take systemic action.</a:t>
            </a:r>
            <a:endParaRPr sz="2000" u="sng">
              <a:solidFill>
                <a:srgbClr val="151516"/>
              </a:solidFill>
            </a:endParaRPr>
          </a:p>
          <a:p>
            <a:pPr indent="-190500" lvl="0" marL="342900" rtl="0" algn="l">
              <a:spcBef>
                <a:spcPts val="28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p:txBody>
      </p:sp>
      <p:sp>
        <p:nvSpPr>
          <p:cNvPr id="451" name="Google Shape;451;p30"/>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Practicing compassion and creating a microculture</a:t>
            </a:r>
            <a:endParaRPr/>
          </a:p>
        </p:txBody>
      </p:sp>
      <p:pic>
        <p:nvPicPr>
          <p:cNvPr id="452" name="Google Shape;452;p30"/>
          <p:cNvPicPr preferRelativeResize="0"/>
          <p:nvPr/>
        </p:nvPicPr>
        <p:blipFill rotWithShape="1">
          <a:blip r:embed="rId3">
            <a:alphaModFix/>
          </a:blip>
          <a:srcRect b="0" l="0" r="0" t="0"/>
          <a:stretch/>
        </p:blipFill>
        <p:spPr>
          <a:xfrm>
            <a:off x="5854832" y="2657783"/>
            <a:ext cx="2645371" cy="1759959"/>
          </a:xfrm>
          <a:prstGeom prst="rect">
            <a:avLst/>
          </a:prstGeom>
          <a:noFill/>
          <a:ln>
            <a:noFill/>
          </a:ln>
        </p:spPr>
      </p:pic>
      <p:sp>
        <p:nvSpPr>
          <p:cNvPr id="453" name="Google Shape;453;p30"/>
          <p:cNvSpPr txBox="1"/>
          <p:nvPr/>
        </p:nvSpPr>
        <p:spPr>
          <a:xfrm>
            <a:off x="671757" y="5654461"/>
            <a:ext cx="47575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EARTH – The element of peace and renewal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1"/>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BUILDING COMPASSION &amp; COMMUNITY: Practice</a:t>
            </a:r>
            <a:endParaRPr/>
          </a:p>
        </p:txBody>
      </p:sp>
      <p:sp>
        <p:nvSpPr>
          <p:cNvPr id="459" name="Google Shape;459;p31"/>
          <p:cNvSpPr txBox="1"/>
          <p:nvPr>
            <p:ph idx="2" type="body"/>
          </p:nvPr>
        </p:nvSpPr>
        <p:spPr>
          <a:xfrm>
            <a:off x="659305" y="2320239"/>
            <a:ext cx="8197114" cy="370985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3006F"/>
              </a:buClr>
              <a:buSzPts val="2000"/>
              <a:buFont typeface="Merriweather Sans"/>
              <a:buChar char="&gt;"/>
            </a:pPr>
            <a:r>
              <a:rPr lang="en-US" sz="2000"/>
              <a:t>Identify the members of your microculture. To what degree do they nurture hopefulness, accountability, and integrity? Think about whether or not you could use stronger role models in any of these areas.</a:t>
            </a:r>
            <a:endParaRPr/>
          </a:p>
          <a:p>
            <a:pPr indent="-215900" lvl="0" marL="342900" rtl="0" algn="l">
              <a:spcBef>
                <a:spcPts val="400"/>
              </a:spcBef>
              <a:spcAft>
                <a:spcPts val="0"/>
              </a:spcAft>
              <a:buClr>
                <a:srgbClr val="33006F"/>
              </a:buClr>
              <a:buSzPts val="2000"/>
              <a:buFont typeface="Merriweather Sans"/>
              <a:buNone/>
            </a:pPr>
            <a:r>
              <a:t/>
            </a:r>
            <a:endParaRPr sz="2000"/>
          </a:p>
          <a:p>
            <a:pPr indent="-342900" lvl="0" marL="342900" rtl="0" algn="l">
              <a:spcBef>
                <a:spcPts val="400"/>
              </a:spcBef>
              <a:spcAft>
                <a:spcPts val="0"/>
              </a:spcAft>
              <a:buClr>
                <a:srgbClr val="33006F"/>
              </a:buClr>
              <a:buSzPts val="2000"/>
              <a:buFont typeface="Merriweather Sans"/>
              <a:buChar char="&gt;"/>
            </a:pPr>
            <a:r>
              <a:rPr lang="en-US" sz="2000"/>
              <a:t>Take some time to examine how your outside surroundings connect with your internal state. Are there shifts you can make in your external reality to achieve a more peaceful and productive internal reality?</a:t>
            </a:r>
            <a:endParaRPr/>
          </a:p>
        </p:txBody>
      </p:sp>
      <p:sp>
        <p:nvSpPr>
          <p:cNvPr id="460" name="Google Shape;460;p31"/>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CREATING A MICROCULTURE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2"/>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BUILDING COMPASSION &amp; COMMUNITY: Practice</a:t>
            </a:r>
            <a:endParaRPr/>
          </a:p>
        </p:txBody>
      </p:sp>
      <p:sp>
        <p:nvSpPr>
          <p:cNvPr id="466" name="Google Shape;466;p32"/>
          <p:cNvSpPr txBox="1"/>
          <p:nvPr>
            <p:ph idx="2" type="body"/>
          </p:nvPr>
        </p:nvSpPr>
        <p:spPr>
          <a:xfrm>
            <a:off x="671757" y="2693464"/>
            <a:ext cx="8197114" cy="239592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33006F"/>
              </a:buClr>
              <a:buSzPts val="2400"/>
              <a:buNone/>
            </a:pPr>
            <a:r>
              <a:rPr lang="en-US"/>
              <a:t>Recall a time when you were particularly hard on yourself. Ask yourself what your deepest fear was at that time. Close your eyes and replay the situation in your mind, imagining how you could have responded to yourself more compassionately. Notice how this shift in response feels.</a:t>
            </a:r>
            <a:endParaRPr/>
          </a:p>
        </p:txBody>
      </p:sp>
      <p:sp>
        <p:nvSpPr>
          <p:cNvPr id="467" name="Google Shape;467;p32"/>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PRACTICING COMPASSION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33"/>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4. 	FINDING BALANCE</a:t>
            </a:r>
            <a:endParaRPr/>
          </a:p>
        </p:txBody>
      </p:sp>
      <p:sp>
        <p:nvSpPr>
          <p:cNvPr id="474" name="Google Shape;474;p33"/>
          <p:cNvSpPr txBox="1"/>
          <p:nvPr>
            <p:ph idx="2" type="body"/>
          </p:nvPr>
        </p:nvSpPr>
        <p:spPr>
          <a:xfrm>
            <a:off x="741987" y="2338621"/>
            <a:ext cx="4781375" cy="3327269"/>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151516"/>
              </a:buClr>
              <a:buSzPts val="2000"/>
              <a:buChar char="&gt;"/>
            </a:pPr>
            <a:r>
              <a:rPr lang="en-US" sz="2000">
                <a:solidFill>
                  <a:srgbClr val="151516"/>
                </a:solidFill>
              </a:rPr>
              <a:t>Contemplate your intentions</a:t>
            </a:r>
            <a:endParaRPr/>
          </a:p>
          <a:p>
            <a:pPr indent="-342900" lvl="0" marL="342900" rtl="0" algn="l">
              <a:spcBef>
                <a:spcPts val="2800"/>
              </a:spcBef>
              <a:spcAft>
                <a:spcPts val="0"/>
              </a:spcAft>
              <a:buClr>
                <a:srgbClr val="151516"/>
              </a:buClr>
              <a:buSzPts val="2000"/>
              <a:buChar char="&gt;"/>
            </a:pPr>
            <a:r>
              <a:rPr lang="en-US" sz="2000">
                <a:solidFill>
                  <a:srgbClr val="151516"/>
                </a:solidFill>
              </a:rPr>
              <a:t>Incorporate things that make work a healthier space to be in.</a:t>
            </a:r>
            <a:endParaRPr/>
          </a:p>
          <a:p>
            <a:pPr indent="-342900" lvl="0" marL="342900" rtl="0" algn="l">
              <a:spcBef>
                <a:spcPts val="2800"/>
              </a:spcBef>
              <a:spcAft>
                <a:spcPts val="0"/>
              </a:spcAft>
              <a:buClr>
                <a:srgbClr val="151516"/>
              </a:buClr>
              <a:buSzPts val="2000"/>
              <a:buChar char="&gt;"/>
            </a:pPr>
            <a:r>
              <a:rPr lang="en-US" sz="2000">
                <a:solidFill>
                  <a:srgbClr val="151516"/>
                </a:solidFill>
              </a:rPr>
              <a:t>Do things to recharge your battery.</a:t>
            </a:r>
            <a:endParaRPr/>
          </a:p>
          <a:p>
            <a:pPr indent="-342900" lvl="0" marL="342900" rtl="0" algn="l">
              <a:spcBef>
                <a:spcPts val="2800"/>
              </a:spcBef>
              <a:spcAft>
                <a:spcPts val="0"/>
              </a:spcAft>
              <a:buClr>
                <a:srgbClr val="151516"/>
              </a:buClr>
              <a:buSzPts val="2000"/>
              <a:buChar char="&gt;"/>
            </a:pPr>
            <a:r>
              <a:rPr lang="en-US" sz="2000">
                <a:solidFill>
                  <a:srgbClr val="151516"/>
                </a:solidFill>
              </a:rPr>
              <a:t>Related: </a:t>
            </a:r>
            <a:r>
              <a:rPr i="1" lang="en-US" sz="2000" u="sng">
                <a:solidFill>
                  <a:srgbClr val="151516"/>
                </a:solidFill>
              </a:rPr>
              <a:t>Conscious breathing</a:t>
            </a:r>
            <a:endParaRPr/>
          </a:p>
          <a:p>
            <a:pPr indent="-190500" lvl="0" marL="342900" rtl="0" algn="l">
              <a:spcBef>
                <a:spcPts val="28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p:txBody>
      </p:sp>
      <p:sp>
        <p:nvSpPr>
          <p:cNvPr id="475" name="Google Shape;475;p33"/>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“Moving energy through” versus staying stagnant in trauma.</a:t>
            </a:r>
            <a:endParaRPr/>
          </a:p>
        </p:txBody>
      </p:sp>
      <p:pic>
        <p:nvPicPr>
          <p:cNvPr id="476" name="Google Shape;476;p33"/>
          <p:cNvPicPr preferRelativeResize="0"/>
          <p:nvPr/>
        </p:nvPicPr>
        <p:blipFill rotWithShape="1">
          <a:blip r:embed="rId3">
            <a:alphaModFix/>
          </a:blip>
          <a:srcRect b="0" l="0" r="0" t="0"/>
          <a:stretch/>
        </p:blipFill>
        <p:spPr>
          <a:xfrm>
            <a:off x="6381959" y="2610822"/>
            <a:ext cx="1408236" cy="1853881"/>
          </a:xfrm>
          <a:prstGeom prst="rect">
            <a:avLst/>
          </a:prstGeom>
          <a:noFill/>
          <a:ln>
            <a:noFill/>
          </a:ln>
        </p:spPr>
      </p:pic>
      <p:sp>
        <p:nvSpPr>
          <p:cNvPr id="477" name="Google Shape;477;p33"/>
          <p:cNvSpPr txBox="1"/>
          <p:nvPr/>
        </p:nvSpPr>
        <p:spPr>
          <a:xfrm>
            <a:off x="880110" y="5665891"/>
            <a:ext cx="475755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AIR – The element of strength and introspection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0" st="0"/>
                                            </p:txEl>
                                          </p:spTgt>
                                        </p:tgtEl>
                                        <p:attrNameLst>
                                          <p:attrName>style.visibility</p:attrName>
                                        </p:attrNameLst>
                                      </p:cBhvr>
                                      <p:to>
                                        <p:strVal val="visible"/>
                                      </p:to>
                                    </p:set>
                                    <p:animEffect filter="fade" transition="in">
                                      <p:cBhvr>
                                        <p:cTn dur="1000"/>
                                        <p:tgtEl>
                                          <p:spTgt spid="47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1" st="1"/>
                                            </p:txEl>
                                          </p:spTgt>
                                        </p:tgtEl>
                                        <p:attrNameLst>
                                          <p:attrName>style.visibility</p:attrName>
                                        </p:attrNameLst>
                                      </p:cBhvr>
                                      <p:to>
                                        <p:strVal val="visible"/>
                                      </p:to>
                                    </p:set>
                                    <p:animEffect filter="fade" transition="in">
                                      <p:cBhvr>
                                        <p:cTn dur="1000"/>
                                        <p:tgtEl>
                                          <p:spTgt spid="47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2" st="2"/>
                                            </p:txEl>
                                          </p:spTgt>
                                        </p:tgtEl>
                                        <p:attrNameLst>
                                          <p:attrName>style.visibility</p:attrName>
                                        </p:attrNameLst>
                                      </p:cBhvr>
                                      <p:to>
                                        <p:strVal val="visible"/>
                                      </p:to>
                                    </p:set>
                                    <p:animEffect filter="fade" transition="in">
                                      <p:cBhvr>
                                        <p:cTn dur="1000"/>
                                        <p:tgtEl>
                                          <p:spTgt spid="47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3" st="3"/>
                                            </p:txEl>
                                          </p:spTgt>
                                        </p:tgtEl>
                                        <p:attrNameLst>
                                          <p:attrName>style.visibility</p:attrName>
                                        </p:attrNameLst>
                                      </p:cBhvr>
                                      <p:to>
                                        <p:strVal val="visible"/>
                                      </p:to>
                                    </p:set>
                                    <p:animEffect filter="fade" transition="in">
                                      <p:cBhvr>
                                        <p:cTn dur="1000"/>
                                        <p:tgtEl>
                                          <p:spTgt spid="47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4" st="4"/>
                                            </p:txEl>
                                          </p:spTgt>
                                        </p:tgtEl>
                                        <p:attrNameLst>
                                          <p:attrName>style.visibility</p:attrName>
                                        </p:attrNameLst>
                                      </p:cBhvr>
                                      <p:to>
                                        <p:strVal val="visible"/>
                                      </p:to>
                                    </p:set>
                                    <p:animEffect filter="fade" transition="in">
                                      <p:cBhvr>
                                        <p:cTn dur="1000"/>
                                        <p:tgtEl>
                                          <p:spTgt spid="47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5" st="5"/>
                                            </p:txEl>
                                          </p:spTgt>
                                        </p:tgtEl>
                                        <p:attrNameLst>
                                          <p:attrName>style.visibility</p:attrName>
                                        </p:attrNameLst>
                                      </p:cBhvr>
                                      <p:to>
                                        <p:strVal val="visible"/>
                                      </p:to>
                                    </p:set>
                                    <p:animEffect filter="fade" transition="in">
                                      <p:cBhvr>
                                        <p:cTn dur="1000"/>
                                        <p:tgtEl>
                                          <p:spTgt spid="47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6" st="6"/>
                                            </p:txEl>
                                          </p:spTgt>
                                        </p:tgtEl>
                                        <p:attrNameLst>
                                          <p:attrName>style.visibility</p:attrName>
                                        </p:attrNameLst>
                                      </p:cBhvr>
                                      <p:to>
                                        <p:strVal val="visible"/>
                                      </p:to>
                                    </p:set>
                                    <p:animEffect filter="fade" transition="in">
                                      <p:cBhvr>
                                        <p:cTn dur="1000"/>
                                        <p:tgtEl>
                                          <p:spTgt spid="47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xEl>
                                              <p:pRg end="7" st="7"/>
                                            </p:txEl>
                                          </p:spTgt>
                                        </p:tgtEl>
                                        <p:attrNameLst>
                                          <p:attrName>style.visibility</p:attrName>
                                        </p:attrNameLst>
                                      </p:cBhvr>
                                      <p:to>
                                        <p:strVal val="visible"/>
                                      </p:to>
                                    </p:set>
                                    <p:animEffect filter="fade" transition="in">
                                      <p:cBhvr>
                                        <p:cTn dur="1000"/>
                                        <p:tgtEl>
                                          <p:spTgt spid="47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5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descr="Person running across leaf littered surface" id="482" name="Google Shape;482;p34"/>
          <p:cNvPicPr preferRelativeResize="0"/>
          <p:nvPr/>
        </p:nvPicPr>
        <p:blipFill rotWithShape="1">
          <a:blip r:embed="rId3">
            <a:alphaModFix/>
          </a:blip>
          <a:srcRect b="0" l="0" r="0" t="0"/>
          <a:stretch/>
        </p:blipFill>
        <p:spPr>
          <a:xfrm>
            <a:off x="6158600" y="867509"/>
            <a:ext cx="2183013" cy="1457161"/>
          </a:xfrm>
          <a:prstGeom prst="rect">
            <a:avLst/>
          </a:prstGeom>
          <a:noFill/>
          <a:ln>
            <a:noFill/>
          </a:ln>
        </p:spPr>
      </p:pic>
      <p:sp>
        <p:nvSpPr>
          <p:cNvPr id="483" name="Google Shape;483;p34"/>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FINDING BALANCE: Practice</a:t>
            </a:r>
            <a:endParaRPr/>
          </a:p>
        </p:txBody>
      </p:sp>
      <p:sp>
        <p:nvSpPr>
          <p:cNvPr id="484" name="Google Shape;484;p34"/>
          <p:cNvSpPr txBox="1"/>
          <p:nvPr>
            <p:ph idx="2" type="body"/>
          </p:nvPr>
        </p:nvSpPr>
        <p:spPr>
          <a:xfrm>
            <a:off x="671757" y="2642827"/>
            <a:ext cx="8197114" cy="283308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33006F"/>
              </a:buClr>
              <a:buSzPts val="2400"/>
              <a:buNone/>
            </a:pPr>
            <a:r>
              <a:rPr lang="en-US"/>
              <a:t>Commit to walking, running or biking outside for 5 minutes during every hour that you’re working. During this 5 minutes, focus on breathing in deeply and breathing out slowly. Notice anything beautiful around you and breathe that in as well.</a:t>
            </a:r>
            <a:endParaRPr/>
          </a:p>
        </p:txBody>
      </p:sp>
      <p:sp>
        <p:nvSpPr>
          <p:cNvPr id="485" name="Google Shape;485;p34"/>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MOVING ENERGY THROUGH</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35"/>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FINDING BALANCE: Practice</a:t>
            </a:r>
            <a:endParaRPr/>
          </a:p>
        </p:txBody>
      </p:sp>
      <p:sp>
        <p:nvSpPr>
          <p:cNvPr id="491" name="Google Shape;491;p35"/>
          <p:cNvSpPr txBox="1"/>
          <p:nvPr>
            <p:ph idx="2" type="body"/>
          </p:nvPr>
        </p:nvSpPr>
        <p:spPr>
          <a:xfrm>
            <a:off x="671757" y="2508997"/>
            <a:ext cx="8197114" cy="370985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3006F"/>
              </a:buClr>
              <a:buSzPts val="2400"/>
              <a:buFont typeface="Merriweather Sans"/>
              <a:buChar char="&gt;"/>
            </a:pPr>
            <a:r>
              <a:rPr lang="en-US"/>
              <a:t>Identify one thing that you would love to incorporate into your workday but are certain you could not. Now try everything in your power to make that aspiration a reality.</a:t>
            </a:r>
            <a:endParaRPr/>
          </a:p>
          <a:p>
            <a:pPr indent="-190500" lvl="0" marL="342900" rtl="0" algn="l">
              <a:spcBef>
                <a:spcPts val="480"/>
              </a:spcBef>
              <a:spcAft>
                <a:spcPts val="0"/>
              </a:spcAft>
              <a:buClr>
                <a:srgbClr val="33006F"/>
              </a:buClr>
              <a:buSzPts val="2400"/>
              <a:buFont typeface="Merriweather Sans"/>
              <a:buNone/>
            </a:pPr>
            <a:r>
              <a:t/>
            </a:r>
            <a:endParaRPr/>
          </a:p>
          <a:p>
            <a:pPr indent="-342900" lvl="0" marL="342900" rtl="0" algn="l">
              <a:spcBef>
                <a:spcPts val="480"/>
              </a:spcBef>
              <a:spcAft>
                <a:spcPts val="0"/>
              </a:spcAft>
              <a:buClr>
                <a:srgbClr val="33006F"/>
              </a:buClr>
              <a:buSzPts val="2400"/>
              <a:buFont typeface="Merriweather Sans"/>
              <a:buChar char="&gt;"/>
            </a:pPr>
            <a:r>
              <a:rPr lang="en-US"/>
              <a:t>Write down all your sick leave time, vacation time, and mental health days. Start planning ahead… now.</a:t>
            </a:r>
            <a:endParaRPr/>
          </a:p>
        </p:txBody>
      </p:sp>
      <p:sp>
        <p:nvSpPr>
          <p:cNvPr id="492" name="Google Shape;492;p35"/>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ENGAGING OUR LIVES OUTSIDE OF WORK</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36"/>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FINDING BALANCE: Practice</a:t>
            </a:r>
            <a:endParaRPr/>
          </a:p>
        </p:txBody>
      </p:sp>
      <p:sp>
        <p:nvSpPr>
          <p:cNvPr id="498" name="Google Shape;498;p36"/>
          <p:cNvSpPr txBox="1"/>
          <p:nvPr>
            <p:ph idx="2" type="body"/>
          </p:nvPr>
        </p:nvSpPr>
        <p:spPr>
          <a:xfrm>
            <a:off x="659305" y="2559372"/>
            <a:ext cx="8197114" cy="370985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3006F"/>
              </a:buClr>
              <a:buSzPts val="2400"/>
              <a:buFont typeface="Merriweather Sans"/>
              <a:buChar char="&gt;"/>
            </a:pPr>
            <a:r>
              <a:rPr lang="en-US"/>
              <a:t>At both the beginning and end of your workday, take a distinct moment to think of one thing you are grateful for.</a:t>
            </a:r>
            <a:endParaRPr/>
          </a:p>
          <a:p>
            <a:pPr indent="-190500" lvl="0" marL="342900" rtl="0" algn="l">
              <a:spcBef>
                <a:spcPts val="480"/>
              </a:spcBef>
              <a:spcAft>
                <a:spcPts val="0"/>
              </a:spcAft>
              <a:buClr>
                <a:srgbClr val="33006F"/>
              </a:buClr>
              <a:buSzPts val="2400"/>
              <a:buFont typeface="Merriweather Sans"/>
              <a:buNone/>
            </a:pPr>
            <a:r>
              <a:t/>
            </a:r>
            <a:endParaRPr/>
          </a:p>
          <a:p>
            <a:pPr indent="-342900" lvl="0" marL="342900" rtl="0" algn="l">
              <a:spcBef>
                <a:spcPts val="480"/>
              </a:spcBef>
              <a:spcAft>
                <a:spcPts val="0"/>
              </a:spcAft>
              <a:buClr>
                <a:srgbClr val="33006F"/>
              </a:buClr>
              <a:buSzPts val="2400"/>
              <a:buFont typeface="Merriweather Sans"/>
              <a:buChar char="&gt;"/>
            </a:pPr>
            <a:r>
              <a:rPr lang="en-US"/>
              <a:t>Advocate for your workplace to create a forum where you and your colleagues can express gratitude to one another. Take the lead in thanking others.</a:t>
            </a:r>
            <a:endParaRPr/>
          </a:p>
        </p:txBody>
      </p:sp>
      <p:sp>
        <p:nvSpPr>
          <p:cNvPr id="499" name="Google Shape;499;p36"/>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PRACTICING GRATITUDE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37"/>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8D3A2"/>
              </a:buClr>
              <a:buSzPts val="3000"/>
              <a:buNone/>
            </a:pPr>
            <a:r>
              <a:rPr lang="en-US"/>
              <a:t>Breakout Session</a:t>
            </a:r>
            <a:endParaRPr/>
          </a:p>
        </p:txBody>
      </p:sp>
      <p:sp>
        <p:nvSpPr>
          <p:cNvPr id="505" name="Google Shape;505;p37"/>
          <p:cNvSpPr txBox="1"/>
          <p:nvPr>
            <p:ph idx="2" type="body"/>
          </p:nvPr>
        </p:nvSpPr>
        <p:spPr>
          <a:xfrm>
            <a:off x="646853" y="2811460"/>
            <a:ext cx="8197114" cy="2831351"/>
          </a:xfrm>
          <a:prstGeom prst="rect">
            <a:avLst/>
          </a:prstGeom>
          <a:noFill/>
          <a:ln>
            <a:noFill/>
          </a:ln>
        </p:spPr>
        <p:txBody>
          <a:bodyPr anchorCtr="0" anchor="t" bIns="45700" lIns="91425" spcFirstLastPara="1" rIns="91425" wrap="square" tIns="45700">
            <a:noAutofit/>
          </a:bodyPr>
          <a:lstStyle/>
          <a:p>
            <a:pPr indent="-457200" lvl="1" marL="857250" rtl="0" algn="l">
              <a:spcBef>
                <a:spcPts val="0"/>
              </a:spcBef>
              <a:spcAft>
                <a:spcPts val="0"/>
              </a:spcAft>
              <a:buClr>
                <a:schemeClr val="lt1"/>
              </a:buClr>
              <a:buSzPts val="2000"/>
              <a:buFont typeface="Calibri"/>
              <a:buAutoNum type="arabicPeriod"/>
            </a:pPr>
            <a:r>
              <a:rPr lang="en-US">
                <a:solidFill>
                  <a:schemeClr val="lt1"/>
                </a:solidFill>
              </a:rPr>
              <a:t>NORTH = Inquiry</a:t>
            </a:r>
            <a:endParaRPr/>
          </a:p>
          <a:p>
            <a:pPr indent="-457200" lvl="1" marL="857250" rtl="0" algn="l">
              <a:spcBef>
                <a:spcPts val="2800"/>
              </a:spcBef>
              <a:spcAft>
                <a:spcPts val="0"/>
              </a:spcAft>
              <a:buClr>
                <a:schemeClr val="lt1"/>
              </a:buClr>
              <a:buSzPts val="2000"/>
              <a:buFont typeface="Calibri"/>
              <a:buAutoNum type="arabicPeriod"/>
            </a:pPr>
            <a:r>
              <a:rPr lang="en-US">
                <a:solidFill>
                  <a:schemeClr val="lt1"/>
                </a:solidFill>
              </a:rPr>
              <a:t>EAST = Choosing Our Focus</a:t>
            </a:r>
            <a:endParaRPr/>
          </a:p>
          <a:p>
            <a:pPr indent="-457200" lvl="1" marL="857250" rtl="0" algn="l">
              <a:spcBef>
                <a:spcPts val="2800"/>
              </a:spcBef>
              <a:spcAft>
                <a:spcPts val="0"/>
              </a:spcAft>
              <a:buClr>
                <a:schemeClr val="lt1"/>
              </a:buClr>
              <a:buSzPts val="2000"/>
              <a:buFont typeface="Calibri"/>
              <a:buAutoNum type="arabicPeriod"/>
            </a:pPr>
            <a:r>
              <a:rPr lang="en-US">
                <a:solidFill>
                  <a:schemeClr val="lt1"/>
                </a:solidFill>
              </a:rPr>
              <a:t>SOUTH = Building Compassion and Community</a:t>
            </a:r>
            <a:endParaRPr/>
          </a:p>
          <a:p>
            <a:pPr indent="-457200" lvl="1" marL="857250" rtl="0" algn="l">
              <a:spcBef>
                <a:spcPts val="2800"/>
              </a:spcBef>
              <a:spcAft>
                <a:spcPts val="0"/>
              </a:spcAft>
              <a:buClr>
                <a:schemeClr val="lt1"/>
              </a:buClr>
              <a:buSzPts val="2000"/>
              <a:buFont typeface="Calibri"/>
              <a:buAutoNum type="arabicPeriod"/>
            </a:pPr>
            <a:r>
              <a:rPr lang="en-US">
                <a:solidFill>
                  <a:schemeClr val="lt1"/>
                </a:solidFill>
              </a:rPr>
              <a:t>WEST = Finding Balance</a:t>
            </a:r>
            <a:endParaRPr/>
          </a:p>
        </p:txBody>
      </p:sp>
      <p:sp>
        <p:nvSpPr>
          <p:cNvPr id="506" name="Google Shape;506;p37"/>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8D3A2"/>
              </a:buClr>
              <a:buSzPts val="2400"/>
              <a:buNone/>
            </a:pPr>
            <a:r>
              <a:rPr lang="en-US"/>
              <a:t>Choose a direction for discussion and practice: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8"/>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5. 	OUR CENTERED SELF</a:t>
            </a:r>
            <a:endParaRPr/>
          </a:p>
        </p:txBody>
      </p:sp>
      <p:sp>
        <p:nvSpPr>
          <p:cNvPr id="513" name="Google Shape;513;p38"/>
          <p:cNvSpPr txBox="1"/>
          <p:nvPr>
            <p:ph idx="2" type="body"/>
          </p:nvPr>
        </p:nvSpPr>
        <p:spPr>
          <a:xfrm>
            <a:off x="671757" y="1668781"/>
            <a:ext cx="4781375" cy="2807302"/>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151516"/>
              </a:buClr>
              <a:buSzPts val="2400"/>
              <a:buChar char="&gt;"/>
            </a:pPr>
            <a:r>
              <a:rPr lang="en-US">
                <a:solidFill>
                  <a:srgbClr val="151516"/>
                </a:solidFill>
              </a:rPr>
              <a:t>Connect with our core and then go back out into the world renewed, allowing us to bring our best to the work we do.</a:t>
            </a:r>
            <a:endParaRPr/>
          </a:p>
          <a:p>
            <a:pPr indent="-342900" lvl="0" marL="342900" rtl="0" algn="l">
              <a:spcBef>
                <a:spcPts val="2880"/>
              </a:spcBef>
              <a:spcAft>
                <a:spcPts val="0"/>
              </a:spcAft>
              <a:buClr>
                <a:srgbClr val="151516"/>
              </a:buClr>
              <a:buSzPts val="2400"/>
              <a:buChar char="&gt;"/>
            </a:pPr>
            <a:r>
              <a:rPr lang="en-US">
                <a:solidFill>
                  <a:srgbClr val="151516"/>
                </a:solidFill>
              </a:rPr>
              <a:t>Practice centering daily</a:t>
            </a:r>
            <a:endParaRPr i="1" u="sng">
              <a:solidFill>
                <a:srgbClr val="151516"/>
              </a:solidFill>
            </a:endParaRPr>
          </a:p>
          <a:p>
            <a:pPr indent="-190500" lvl="0" marL="342900" rtl="0" algn="l">
              <a:spcBef>
                <a:spcPts val="28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a:p>
            <a:pPr indent="-190500" lvl="0" marL="342900" rtl="0" algn="l">
              <a:spcBef>
                <a:spcPts val="480"/>
              </a:spcBef>
              <a:spcAft>
                <a:spcPts val="0"/>
              </a:spcAft>
              <a:buClr>
                <a:schemeClr val="accent5"/>
              </a:buClr>
              <a:buSzPts val="2400"/>
              <a:buFont typeface="Merriweather Sans"/>
              <a:buNone/>
            </a:pPr>
            <a:r>
              <a:t/>
            </a:r>
            <a:endParaRPr i="1" u="sng"/>
          </a:p>
        </p:txBody>
      </p:sp>
      <p:pic>
        <p:nvPicPr>
          <p:cNvPr id="514" name="Google Shape;514;p38"/>
          <p:cNvPicPr preferRelativeResize="0"/>
          <p:nvPr/>
        </p:nvPicPr>
        <p:blipFill rotWithShape="1">
          <a:blip r:embed="rId3">
            <a:alphaModFix/>
          </a:blip>
          <a:srcRect b="0" l="0" r="0" t="0"/>
          <a:stretch/>
        </p:blipFill>
        <p:spPr>
          <a:xfrm>
            <a:off x="6166173" y="2610822"/>
            <a:ext cx="1839809" cy="1853881"/>
          </a:xfrm>
          <a:prstGeom prst="rect">
            <a:avLst/>
          </a:prstGeom>
          <a:noFill/>
          <a:ln>
            <a:noFill/>
          </a:ln>
        </p:spPr>
      </p:pic>
      <p:sp>
        <p:nvSpPr>
          <p:cNvPr id="515" name="Google Shape;515;p38"/>
          <p:cNvSpPr txBox="1"/>
          <p:nvPr/>
        </p:nvSpPr>
        <p:spPr>
          <a:xfrm>
            <a:off x="788670" y="4983480"/>
            <a:ext cx="473469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Open Sans"/>
                <a:ea typeface="Open Sans"/>
                <a:cs typeface="Open Sans"/>
                <a:sym typeface="Open Sans"/>
              </a:rPr>
              <a:t>TECHNIQUES:</a:t>
            </a:r>
            <a:endParaRPr/>
          </a:p>
          <a:p>
            <a:pPr indent="-285750" lvl="0" marL="285750" marR="0" rtl="0" algn="l">
              <a:spcBef>
                <a:spcPts val="0"/>
              </a:spcBef>
              <a:spcAft>
                <a:spcPts val="0"/>
              </a:spcAft>
              <a:buClr>
                <a:schemeClr val="dk1"/>
              </a:buClr>
              <a:buSzPts val="1800"/>
              <a:buFont typeface="Courier New"/>
              <a:buChar char="o"/>
            </a:pPr>
            <a:r>
              <a:rPr lang="en-US" sz="1800">
                <a:solidFill>
                  <a:schemeClr val="dk1"/>
                </a:solidFill>
                <a:latin typeface="Open Sans"/>
                <a:ea typeface="Open Sans"/>
                <a:cs typeface="Open Sans"/>
                <a:sym typeface="Open Sans"/>
              </a:rPr>
              <a:t>Set an intention for your day</a:t>
            </a:r>
            <a:endParaRPr/>
          </a:p>
          <a:p>
            <a:pPr indent="-285750" lvl="0" marL="285750" marR="0" rtl="0" algn="l">
              <a:spcBef>
                <a:spcPts val="0"/>
              </a:spcBef>
              <a:spcAft>
                <a:spcPts val="0"/>
              </a:spcAft>
              <a:buClr>
                <a:schemeClr val="dk1"/>
              </a:buClr>
              <a:buSzPts val="1800"/>
              <a:buFont typeface="Courier New"/>
              <a:buChar char="o"/>
            </a:pPr>
            <a:r>
              <a:rPr lang="en-US" sz="1800">
                <a:solidFill>
                  <a:schemeClr val="dk1"/>
                </a:solidFill>
                <a:latin typeface="Open Sans"/>
                <a:ea typeface="Open Sans"/>
                <a:cs typeface="Open Sans"/>
                <a:sym typeface="Open Sans"/>
              </a:rPr>
              <a:t>Have a reminder (e.g., an alarm)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xEl>
                                              <p:pRg end="0" st="0"/>
                                            </p:txEl>
                                          </p:spTgt>
                                        </p:tgtEl>
                                        <p:attrNameLst>
                                          <p:attrName>style.visibility</p:attrName>
                                        </p:attrNameLst>
                                      </p:cBhvr>
                                      <p:to>
                                        <p:strVal val="visible"/>
                                      </p:to>
                                    </p:set>
                                    <p:animEffect filter="fade" transition="in">
                                      <p:cBhvr>
                                        <p:cTn dur="500"/>
                                        <p:tgtEl>
                                          <p:spTgt spid="5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xEl>
                                              <p:pRg end="1" st="1"/>
                                            </p:txEl>
                                          </p:spTgt>
                                        </p:tgtEl>
                                        <p:attrNameLst>
                                          <p:attrName>style.visibility</p:attrName>
                                        </p:attrNameLst>
                                      </p:cBhvr>
                                      <p:to>
                                        <p:strVal val="visible"/>
                                      </p:to>
                                    </p:set>
                                    <p:animEffect filter="fade" transition="in">
                                      <p:cBhvr>
                                        <p:cTn dur="500"/>
                                        <p:tgtEl>
                                          <p:spTgt spid="5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xEl>
                                              <p:pRg end="2" st="2"/>
                                            </p:txEl>
                                          </p:spTgt>
                                        </p:tgtEl>
                                        <p:attrNameLst>
                                          <p:attrName>style.visibility</p:attrName>
                                        </p:attrNameLst>
                                      </p:cBhvr>
                                      <p:to>
                                        <p:strVal val="visible"/>
                                      </p:to>
                                    </p:set>
                                    <p:animEffect filter="fade" transition="in">
                                      <p:cBhvr>
                                        <p:cTn dur="500"/>
                                        <p:tgtEl>
                                          <p:spTgt spid="5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xEl>
                                              <p:pRg end="3" st="3"/>
                                            </p:txEl>
                                          </p:spTgt>
                                        </p:tgtEl>
                                        <p:attrNameLst>
                                          <p:attrName>style.visibility</p:attrName>
                                        </p:attrNameLst>
                                      </p:cBhvr>
                                      <p:to>
                                        <p:strVal val="visible"/>
                                      </p:to>
                                    </p:set>
                                    <p:animEffect filter="fade" transition="in">
                                      <p:cBhvr>
                                        <p:cTn dur="500"/>
                                        <p:tgtEl>
                                          <p:spTgt spid="5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xEl>
                                              <p:pRg end="4" st="4"/>
                                            </p:txEl>
                                          </p:spTgt>
                                        </p:tgtEl>
                                        <p:attrNameLst>
                                          <p:attrName>style.visibility</p:attrName>
                                        </p:attrNameLst>
                                      </p:cBhvr>
                                      <p:to>
                                        <p:strVal val="visible"/>
                                      </p:to>
                                    </p:set>
                                    <p:animEffect filter="fade" transition="in">
                                      <p:cBhvr>
                                        <p:cTn dur="500"/>
                                        <p:tgtEl>
                                          <p:spTgt spid="51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xEl>
                                              <p:pRg end="5" st="5"/>
                                            </p:txEl>
                                          </p:spTgt>
                                        </p:tgtEl>
                                        <p:attrNameLst>
                                          <p:attrName>style.visibility</p:attrName>
                                        </p:attrNameLst>
                                      </p:cBhvr>
                                      <p:to>
                                        <p:strVal val="visible"/>
                                      </p:to>
                                    </p:set>
                                    <p:animEffect filter="fade" transition="in">
                                      <p:cBhvr>
                                        <p:cTn dur="500"/>
                                        <p:tgtEl>
                                          <p:spTgt spid="51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39"/>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CENTER: Practice</a:t>
            </a:r>
            <a:endParaRPr/>
          </a:p>
        </p:txBody>
      </p:sp>
      <p:sp>
        <p:nvSpPr>
          <p:cNvPr id="521" name="Google Shape;521;p39"/>
          <p:cNvSpPr txBox="1"/>
          <p:nvPr>
            <p:ph idx="2" type="body"/>
          </p:nvPr>
        </p:nvSpPr>
        <p:spPr>
          <a:xfrm>
            <a:off x="659305" y="2320239"/>
            <a:ext cx="8197114" cy="3709858"/>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3006F"/>
              </a:buClr>
              <a:buSzPts val="2400"/>
              <a:buFont typeface="Merriweather Sans"/>
              <a:buChar char="&gt;"/>
            </a:pPr>
            <a:r>
              <a:rPr lang="en-US"/>
              <a:t>When your day begins, close your eyes, take several deep breaths, and ask yourself, “What is my intention today?”</a:t>
            </a:r>
            <a:endParaRPr/>
          </a:p>
          <a:p>
            <a:pPr indent="-190500" lvl="0" marL="342900" rtl="0" algn="l">
              <a:spcBef>
                <a:spcPts val="480"/>
              </a:spcBef>
              <a:spcAft>
                <a:spcPts val="0"/>
              </a:spcAft>
              <a:buClr>
                <a:srgbClr val="33006F"/>
              </a:buClr>
              <a:buSzPts val="2400"/>
              <a:buFont typeface="Merriweather Sans"/>
              <a:buNone/>
            </a:pPr>
            <a:r>
              <a:t/>
            </a:r>
            <a:endParaRPr/>
          </a:p>
          <a:p>
            <a:pPr indent="-342900" lvl="0" marL="342900" rtl="0" algn="l">
              <a:spcBef>
                <a:spcPts val="480"/>
              </a:spcBef>
              <a:spcAft>
                <a:spcPts val="0"/>
              </a:spcAft>
              <a:buClr>
                <a:srgbClr val="33006F"/>
              </a:buClr>
              <a:buSzPts val="2400"/>
              <a:buFont typeface="Merriweather Sans"/>
              <a:buChar char="&gt;"/>
            </a:pPr>
            <a:r>
              <a:rPr lang="en-US"/>
              <a:t>At the end of your day, before going to bed, ask yourself, “What can I put down? What am I ready to be done with? What don’t I need to carry with me for another day?” Put it down, and don’t pick it up again the next day.</a:t>
            </a:r>
            <a:endParaRPr/>
          </a:p>
        </p:txBody>
      </p:sp>
      <p:sp>
        <p:nvSpPr>
          <p:cNvPr id="522" name="Google Shape;522;p39"/>
          <p:cNvSpPr txBox="1"/>
          <p:nvPr>
            <p:ph idx="3" type="body"/>
          </p:nvPr>
        </p:nvSpPr>
        <p:spPr>
          <a:xfrm>
            <a:off x="671757" y="1730667"/>
            <a:ext cx="8184662" cy="41117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3006F"/>
              </a:buClr>
              <a:buSzPts val="2400"/>
              <a:buNone/>
            </a:pPr>
            <a:r>
              <a:rPr lang="en-US"/>
              <a:t>CENTERING OURSELVES</a:t>
            </a:r>
            <a:endParaRPr/>
          </a:p>
        </p:txBody>
      </p:sp>
      <p:pic>
        <p:nvPicPr>
          <p:cNvPr descr="Stacked stones balanced on wood surface" id="523" name="Google Shape;523;p39"/>
          <p:cNvPicPr preferRelativeResize="0"/>
          <p:nvPr/>
        </p:nvPicPr>
        <p:blipFill rotWithShape="1">
          <a:blip r:embed="rId3">
            <a:alphaModFix/>
          </a:blip>
          <a:srcRect b="0" l="0" r="0" t="0"/>
          <a:stretch/>
        </p:blipFill>
        <p:spPr>
          <a:xfrm>
            <a:off x="5766099" y="298912"/>
            <a:ext cx="2312893" cy="18222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0" st="0"/>
                                            </p:txEl>
                                          </p:spTgt>
                                        </p:tgtEl>
                                        <p:attrNameLst>
                                          <p:attrName>style.visibility</p:attrName>
                                        </p:attrNameLst>
                                      </p:cBhvr>
                                      <p:to>
                                        <p:strVal val="visible"/>
                                      </p:to>
                                    </p:set>
                                    <p:animEffect filter="fade" transition="in">
                                      <p:cBhvr>
                                        <p:cTn dur="500"/>
                                        <p:tgtEl>
                                          <p:spTgt spid="5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1" st="1"/>
                                            </p:txEl>
                                          </p:spTgt>
                                        </p:tgtEl>
                                        <p:attrNameLst>
                                          <p:attrName>style.visibility</p:attrName>
                                        </p:attrNameLst>
                                      </p:cBhvr>
                                      <p:to>
                                        <p:strVal val="visible"/>
                                      </p:to>
                                    </p:set>
                                    <p:animEffect filter="fade" transition="in">
                                      <p:cBhvr>
                                        <p:cTn dur="500"/>
                                        <p:tgtEl>
                                          <p:spTgt spid="5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xEl>
                                              <p:pRg end="2" st="2"/>
                                            </p:txEl>
                                          </p:spTgt>
                                        </p:tgtEl>
                                        <p:attrNameLst>
                                          <p:attrName>style.visibility</p:attrName>
                                        </p:attrNameLst>
                                      </p:cBhvr>
                                      <p:to>
                                        <p:strVal val="visible"/>
                                      </p:to>
                                    </p:set>
                                    <p:animEffect filter="fade" transition="in">
                                      <p:cBhvr>
                                        <p:cTn dur="500"/>
                                        <p:tgtEl>
                                          <p:spTgt spid="52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
          <p:cNvSpPr txBox="1"/>
          <p:nvPr>
            <p:ph type="title"/>
          </p:nvPr>
        </p:nvSpPr>
        <p:spPr>
          <a:xfrm>
            <a:off x="671757" y="1179824"/>
            <a:ext cx="6972300" cy="2641756"/>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2"/>
              </a:buClr>
              <a:buSzPts val="6600"/>
              <a:buFont typeface="Encode Sans Black"/>
              <a:buNone/>
            </a:pPr>
            <a:r>
              <a:rPr b="0" lang="en-US" sz="6600"/>
              <a:t>Robin Clayton</a:t>
            </a:r>
            <a:endParaRPr/>
          </a:p>
        </p:txBody>
      </p:sp>
      <p:sp>
        <p:nvSpPr>
          <p:cNvPr id="260" name="Google Shape;260;p4"/>
          <p:cNvSpPr txBox="1"/>
          <p:nvPr/>
        </p:nvSpPr>
        <p:spPr>
          <a:xfrm>
            <a:off x="671757" y="4112037"/>
            <a:ext cx="7353448" cy="16927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u="none" cap="none" strike="noStrike">
                <a:solidFill>
                  <a:srgbClr val="FFFFFF"/>
                </a:solidFill>
                <a:latin typeface="Encode Sans Black"/>
                <a:ea typeface="Encode Sans Black"/>
                <a:cs typeface="Encode Sans Black"/>
                <a:sym typeface="Encode Sans Black"/>
              </a:rPr>
              <a:t>Associate Director for Engineering Excellence</a:t>
            </a:r>
            <a:br>
              <a:rPr b="0" i="0" lang="en-US" sz="2800" u="none" cap="none" strike="noStrike">
                <a:solidFill>
                  <a:srgbClr val="FFFFFF"/>
                </a:solidFill>
                <a:latin typeface="Encode Sans Black"/>
                <a:ea typeface="Encode Sans Black"/>
                <a:cs typeface="Encode Sans Black"/>
                <a:sym typeface="Encode Sans Black"/>
              </a:rPr>
            </a:br>
            <a:r>
              <a:rPr b="0" i="0" lang="en-US" sz="2400" u="none" cap="none" strike="noStrike">
                <a:solidFill>
                  <a:srgbClr val="FFFFFF"/>
                </a:solidFill>
                <a:latin typeface="Encode Sans Black"/>
                <a:ea typeface="Encode Sans Black"/>
                <a:cs typeface="Encode Sans Black"/>
                <a:sym typeface="Encode Sans Black"/>
              </a:rPr>
              <a:t>Office of Inclusive Excellence</a:t>
            </a:r>
            <a:endParaRPr/>
          </a:p>
          <a:p>
            <a:pPr indent="0" lvl="0" marL="0" marR="0" rtl="0" algn="l">
              <a:spcBef>
                <a:spcPts val="0"/>
              </a:spcBef>
              <a:spcAft>
                <a:spcPts val="0"/>
              </a:spcAft>
              <a:buNone/>
            </a:pPr>
            <a:r>
              <a:rPr lang="en-US" sz="2400">
                <a:solidFill>
                  <a:srgbClr val="FFFFFF"/>
                </a:solidFill>
                <a:latin typeface="Encode Sans Black"/>
                <a:ea typeface="Encode Sans Black"/>
                <a:cs typeface="Encode Sans Black"/>
                <a:sym typeface="Encode Sans Black"/>
              </a:rPr>
              <a:t>College of Engineering</a:t>
            </a:r>
            <a:endParaRPr sz="2400">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40"/>
          <p:cNvSpPr txBox="1"/>
          <p:nvPr>
            <p:ph idx="1" type="body"/>
          </p:nvPr>
        </p:nvSpPr>
        <p:spPr>
          <a:xfrm>
            <a:off x="502138" y="2071396"/>
            <a:ext cx="8184662" cy="364617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rgbClr val="4C4C4C"/>
              </a:buClr>
              <a:buSzPts val="2000"/>
              <a:buNone/>
            </a:pPr>
            <a:r>
              <a:rPr lang="en-US" sz="2000">
                <a:solidFill>
                  <a:srgbClr val="4C4C4C"/>
                </a:solidFill>
                <a:latin typeface="Open Sans Light"/>
                <a:ea typeface="Open Sans Light"/>
                <a:cs typeface="Open Sans Light"/>
                <a:sym typeface="Open Sans Light"/>
              </a:rPr>
              <a:t>Now we’ll take a few minutes for you to think about how you might apply what you learned during this session and how you intend to use it. We call this setting an intention, and when we set an intention to do something, we’re making a commitment to ourselves to try to do it. </a:t>
            </a:r>
            <a:endParaRPr/>
          </a:p>
          <a:p>
            <a:pPr indent="0" lvl="0" marL="0" rtl="0" algn="l">
              <a:lnSpc>
                <a:spcPct val="100000"/>
              </a:lnSpc>
              <a:spcBef>
                <a:spcPts val="24"/>
              </a:spcBef>
              <a:spcAft>
                <a:spcPts val="0"/>
              </a:spcAft>
              <a:buClr>
                <a:srgbClr val="33006F"/>
              </a:buClr>
              <a:buSzPts val="2000"/>
              <a:buNone/>
            </a:pPr>
            <a:r>
              <a:t/>
            </a:r>
            <a:endParaRPr sz="2000">
              <a:solidFill>
                <a:srgbClr val="4C4C4C"/>
              </a:solidFill>
              <a:latin typeface="Open Sans Light"/>
              <a:ea typeface="Open Sans Light"/>
              <a:cs typeface="Open Sans Light"/>
              <a:sym typeface="Open Sans Light"/>
            </a:endParaRPr>
          </a:p>
          <a:p>
            <a:pPr indent="0" lvl="0" marL="0" rtl="0" algn="l">
              <a:lnSpc>
                <a:spcPct val="100000"/>
              </a:lnSpc>
              <a:spcBef>
                <a:spcPts val="24"/>
              </a:spcBef>
              <a:spcAft>
                <a:spcPts val="0"/>
              </a:spcAft>
              <a:buClr>
                <a:srgbClr val="4C4C4C"/>
              </a:buClr>
              <a:buSzPts val="2000"/>
              <a:buNone/>
            </a:pPr>
            <a:r>
              <a:rPr lang="en-US" sz="2000">
                <a:solidFill>
                  <a:srgbClr val="4C4C4C"/>
                </a:solidFill>
                <a:latin typeface="Open Sans Light"/>
                <a:ea typeface="Open Sans Light"/>
                <a:cs typeface="Open Sans Light"/>
                <a:sym typeface="Open Sans Light"/>
              </a:rPr>
              <a:t>Developing new skills for our mind takes time – committing to apply what you learn in this session will help make these skills second-­nature. Research shows that being specific about when we practice new skills helps us stick to our goals.</a:t>
            </a:r>
            <a:endParaRPr/>
          </a:p>
        </p:txBody>
      </p:sp>
      <p:sp>
        <p:nvSpPr>
          <p:cNvPr id="530" name="Google Shape;530;p40"/>
          <p:cNvSpPr txBox="1"/>
          <p:nvPr>
            <p:ph type="title"/>
          </p:nvPr>
        </p:nvSpPr>
        <p:spPr>
          <a:xfrm>
            <a:off x="457200" y="331629"/>
            <a:ext cx="7886700" cy="12342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600"/>
              <a:buFont typeface="Encode Sans Black"/>
              <a:buNone/>
            </a:pPr>
            <a:r>
              <a:rPr b="0" i="0" lang="en-US" sz="3600" u="none" cap="none" strike="noStrike">
                <a:solidFill>
                  <a:schemeClr val="dk1"/>
                </a:solidFill>
                <a:latin typeface="Encode Sans Black"/>
                <a:ea typeface="Encode Sans Black"/>
                <a:cs typeface="Encode Sans Black"/>
                <a:sym typeface="Encode Sans Black"/>
              </a:rPr>
              <a:t>INTENTION SETTING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41"/>
          <p:cNvSpPr txBox="1"/>
          <p:nvPr>
            <p:ph idx="1" type="body"/>
          </p:nvPr>
        </p:nvSpPr>
        <p:spPr>
          <a:xfrm>
            <a:off x="605452" y="2032384"/>
            <a:ext cx="8184662" cy="3545456"/>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E8D3A2"/>
              </a:buClr>
              <a:buSzPts val="3000"/>
              <a:buNone/>
            </a:pPr>
            <a:r>
              <a:t/>
            </a:r>
            <a:endParaRPr/>
          </a:p>
          <a:p>
            <a:pPr indent="0" lvl="0" marL="0" rtl="0" algn="l">
              <a:lnSpc>
                <a:spcPct val="100000"/>
              </a:lnSpc>
              <a:spcBef>
                <a:spcPts val="24"/>
              </a:spcBef>
              <a:spcAft>
                <a:spcPts val="0"/>
              </a:spcAft>
              <a:buClr>
                <a:srgbClr val="E8D3A2"/>
              </a:buClr>
              <a:buSzPts val="2400"/>
              <a:buNone/>
            </a:pPr>
            <a:r>
              <a:rPr lang="en-US" sz="2400">
                <a:latin typeface="Open Sans Light"/>
                <a:ea typeface="Open Sans Light"/>
                <a:cs typeface="Open Sans Light"/>
                <a:sym typeface="Open Sans Light"/>
              </a:rPr>
              <a:t>Lipsky, Laura Van Dernoot, and Burk, Connie. </a:t>
            </a:r>
            <a:r>
              <a:rPr lang="en-US" sz="2400" u="sng">
                <a:latin typeface="Open Sans Light"/>
                <a:ea typeface="Open Sans Light"/>
                <a:cs typeface="Open Sans Light"/>
                <a:sym typeface="Open Sans Light"/>
              </a:rPr>
              <a:t>Trauma Stewardship : An Everyday Guide to Caring for Self While Caring for Others</a:t>
            </a:r>
            <a:r>
              <a:rPr lang="en-US" sz="2400">
                <a:latin typeface="Open Sans Light"/>
                <a:ea typeface="Open Sans Light"/>
                <a:cs typeface="Open Sans Light"/>
                <a:sym typeface="Open Sans Light"/>
              </a:rPr>
              <a:t>. Oakland, CA: Berrett-Koehler, 2009. </a:t>
            </a:r>
            <a:endParaRPr/>
          </a:p>
          <a:p>
            <a:pPr indent="0" lvl="0" marL="0" rtl="0" algn="l">
              <a:lnSpc>
                <a:spcPct val="100000"/>
              </a:lnSpc>
              <a:spcBef>
                <a:spcPts val="24"/>
              </a:spcBef>
              <a:spcAft>
                <a:spcPts val="0"/>
              </a:spcAft>
              <a:buClr>
                <a:srgbClr val="E8D3A2"/>
              </a:buClr>
              <a:buSzPts val="2400"/>
              <a:buNone/>
            </a:pPr>
            <a:r>
              <a:t/>
            </a:r>
            <a:endParaRPr sz="2400">
              <a:latin typeface="Open Sans Light"/>
              <a:ea typeface="Open Sans Light"/>
              <a:cs typeface="Open Sans Light"/>
              <a:sym typeface="Open Sans Light"/>
            </a:endParaRPr>
          </a:p>
          <a:p>
            <a:pPr indent="0" lvl="0" marL="0" rtl="0" algn="l">
              <a:lnSpc>
                <a:spcPct val="100000"/>
              </a:lnSpc>
              <a:spcBef>
                <a:spcPts val="24"/>
              </a:spcBef>
              <a:spcAft>
                <a:spcPts val="0"/>
              </a:spcAft>
              <a:buClr>
                <a:srgbClr val="E8D3A2"/>
              </a:buClr>
              <a:buSzPts val="2400"/>
              <a:buNone/>
            </a:pPr>
            <a:r>
              <a:rPr lang="en-US" sz="2400">
                <a:latin typeface="Open Sans Light"/>
                <a:ea typeface="Open Sans Light"/>
                <a:cs typeface="Open Sans Light"/>
                <a:sym typeface="Open Sans Light"/>
              </a:rPr>
              <a:t>Lipsky, Laura Van Dernoot. </a:t>
            </a:r>
            <a:r>
              <a:rPr lang="en-US" sz="2400" u="sng">
                <a:latin typeface="Open Sans Light"/>
                <a:ea typeface="Open Sans Light"/>
                <a:cs typeface="Open Sans Light"/>
                <a:sym typeface="Open Sans Light"/>
              </a:rPr>
              <a:t>The Age of Overwhelm: Strategies for the Long Haul</a:t>
            </a:r>
            <a:r>
              <a:rPr lang="en-US" sz="2400">
                <a:latin typeface="Open Sans Light"/>
                <a:ea typeface="Open Sans Light"/>
                <a:cs typeface="Open Sans Light"/>
                <a:sym typeface="Open Sans Light"/>
              </a:rPr>
              <a:t>. Oakland, CA: Berrett-Koehler, 2018.</a:t>
            </a:r>
            <a:endParaRPr/>
          </a:p>
        </p:txBody>
      </p:sp>
      <p:sp>
        <p:nvSpPr>
          <p:cNvPr id="537" name="Google Shape;537;p41"/>
          <p:cNvSpPr txBox="1"/>
          <p:nvPr>
            <p:ph type="title"/>
          </p:nvPr>
        </p:nvSpPr>
        <p:spPr>
          <a:xfrm>
            <a:off x="659305" y="353911"/>
            <a:ext cx="7886700" cy="13255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3600"/>
              <a:buFont typeface="Encode Sans Black"/>
              <a:buNone/>
            </a:pPr>
            <a:r>
              <a:rPr b="0" i="0" lang="en-US" sz="3600" u="none" cap="none" strike="noStrike">
                <a:solidFill>
                  <a:schemeClr val="lt1"/>
                </a:solidFill>
                <a:latin typeface="Encode Sans Black"/>
                <a:ea typeface="Encode Sans Black"/>
                <a:cs typeface="Encode Sans Black"/>
                <a:sym typeface="Encode Sans Black"/>
              </a:rPr>
              <a:t>Q &amp; A/RESOURCES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2"/>
          <p:cNvSpPr txBox="1"/>
          <p:nvPr>
            <p:ph idx="1" type="body"/>
          </p:nvPr>
        </p:nvSpPr>
        <p:spPr>
          <a:xfrm>
            <a:off x="671757" y="948766"/>
            <a:ext cx="6972300" cy="2641756"/>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E8D3A2"/>
              </a:buClr>
              <a:buSzPct val="100000"/>
              <a:buNone/>
            </a:pPr>
            <a:r>
              <a:rPr lang="en-US" sz="2800"/>
              <a:t>CONTACT:</a:t>
            </a:r>
            <a:endParaRPr/>
          </a:p>
          <a:p>
            <a:pPr indent="0" lvl="0" marL="0" rtl="0" algn="l">
              <a:lnSpc>
                <a:spcPct val="90000"/>
              </a:lnSpc>
              <a:spcBef>
                <a:spcPts val="518"/>
              </a:spcBef>
              <a:spcAft>
                <a:spcPts val="0"/>
              </a:spcAft>
              <a:buClr>
                <a:srgbClr val="E8D3A2"/>
              </a:buClr>
              <a:buSzPct val="100000"/>
              <a:buNone/>
            </a:pPr>
            <a:r>
              <a:t/>
            </a:r>
            <a:endParaRPr sz="2800">
              <a:latin typeface="Open Sans Light"/>
              <a:ea typeface="Open Sans Light"/>
              <a:cs typeface="Open Sans Light"/>
              <a:sym typeface="Open Sans Light"/>
            </a:endParaRPr>
          </a:p>
          <a:p>
            <a:pPr indent="0" lvl="0" marL="0" rtl="0" algn="l">
              <a:lnSpc>
                <a:spcPct val="90000"/>
              </a:lnSpc>
              <a:spcBef>
                <a:spcPts val="518"/>
              </a:spcBef>
              <a:spcAft>
                <a:spcPts val="0"/>
              </a:spcAft>
              <a:buClr>
                <a:srgbClr val="E8D3A2"/>
              </a:buClr>
              <a:buSzPct val="100000"/>
              <a:buNone/>
            </a:pPr>
            <a:r>
              <a:rPr lang="en-US" sz="2800">
                <a:latin typeface="Open Sans Light"/>
                <a:ea typeface="Open Sans Light"/>
                <a:cs typeface="Open Sans Light"/>
                <a:sym typeface="Open Sans Light"/>
              </a:rPr>
              <a:t>Robin Neal Clayton</a:t>
            </a:r>
            <a:endParaRPr/>
          </a:p>
          <a:p>
            <a:pPr indent="0" lvl="0" marL="0" rtl="0" algn="l">
              <a:lnSpc>
                <a:spcPct val="90000"/>
              </a:lnSpc>
              <a:spcBef>
                <a:spcPts val="518"/>
              </a:spcBef>
              <a:spcAft>
                <a:spcPts val="0"/>
              </a:spcAft>
              <a:buClr>
                <a:srgbClr val="E8D3A2"/>
              </a:buClr>
              <a:buSzPct val="100000"/>
              <a:buNone/>
            </a:pPr>
            <a:r>
              <a:rPr lang="en-US" sz="2800">
                <a:latin typeface="Open Sans Light"/>
                <a:ea typeface="Open Sans Light"/>
                <a:cs typeface="Open Sans Light"/>
                <a:sym typeface="Open Sans Light"/>
              </a:rPr>
              <a:t>Associate Director for Engineering Excellence</a:t>
            </a:r>
            <a:endParaRPr/>
          </a:p>
          <a:p>
            <a:pPr indent="0" lvl="0" marL="0" rtl="0" algn="l">
              <a:lnSpc>
                <a:spcPct val="90000"/>
              </a:lnSpc>
              <a:spcBef>
                <a:spcPts val="518"/>
              </a:spcBef>
              <a:spcAft>
                <a:spcPts val="0"/>
              </a:spcAft>
              <a:buClr>
                <a:srgbClr val="E8D3A2"/>
              </a:buClr>
              <a:buSzPct val="100000"/>
              <a:buNone/>
            </a:pPr>
            <a:r>
              <a:rPr lang="en-US" sz="2800">
                <a:latin typeface="Open Sans Light"/>
                <a:ea typeface="Open Sans Light"/>
                <a:cs typeface="Open Sans Light"/>
                <a:sym typeface="Open Sans Light"/>
              </a:rPr>
              <a:t>Office of Inclusive Excellence</a:t>
            </a:r>
            <a:endParaRPr/>
          </a:p>
          <a:p>
            <a:pPr indent="0" lvl="0" marL="0" rtl="0" algn="l">
              <a:lnSpc>
                <a:spcPct val="90000"/>
              </a:lnSpc>
              <a:spcBef>
                <a:spcPts val="518"/>
              </a:spcBef>
              <a:spcAft>
                <a:spcPts val="0"/>
              </a:spcAft>
              <a:buClr>
                <a:srgbClr val="E8D3A2"/>
              </a:buClr>
              <a:buSzPct val="100000"/>
              <a:buNone/>
            </a:pPr>
            <a:r>
              <a:rPr lang="en-US" sz="2800">
                <a:latin typeface="Open Sans Light"/>
                <a:ea typeface="Open Sans Light"/>
                <a:cs typeface="Open Sans Light"/>
                <a:sym typeface="Open Sans Light"/>
              </a:rPr>
              <a:t>robin712@uw.edu</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3"/>
          <p:cNvSpPr txBox="1"/>
          <p:nvPr>
            <p:ph idx="1" type="body"/>
          </p:nvPr>
        </p:nvSpPr>
        <p:spPr>
          <a:xfrm>
            <a:off x="659305" y="1736725"/>
            <a:ext cx="8196210" cy="4015497"/>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4B2E83"/>
              </a:buClr>
              <a:buSzPts val="2400"/>
              <a:buFont typeface="Merriweather Sans"/>
              <a:buChar char="&gt;"/>
            </a:pPr>
            <a:r>
              <a:rPr lang="en-US"/>
              <a:t>Thank you to Robin! </a:t>
            </a:r>
            <a:endParaRPr/>
          </a:p>
          <a:p>
            <a:pPr indent="0" lvl="0" marL="0" rtl="0" algn="l">
              <a:spcBef>
                <a:spcPts val="480"/>
              </a:spcBef>
              <a:spcAft>
                <a:spcPts val="0"/>
              </a:spcAft>
              <a:buClr>
                <a:srgbClr val="4B2E83"/>
              </a:buClr>
              <a:buSzPts val="2400"/>
              <a:buNone/>
            </a:pPr>
            <a:r>
              <a:t/>
            </a:r>
            <a:endParaRPr/>
          </a:p>
          <a:p>
            <a:pPr indent="-342900" lvl="0" marL="342900" rtl="0" algn="l">
              <a:spcBef>
                <a:spcPts val="480"/>
              </a:spcBef>
              <a:spcAft>
                <a:spcPts val="0"/>
              </a:spcAft>
              <a:buClr>
                <a:srgbClr val="4B2E83"/>
              </a:buClr>
              <a:buSzPts val="2400"/>
              <a:buFont typeface="Merriweather Sans"/>
              <a:buChar char="&gt;"/>
            </a:pPr>
            <a:r>
              <a:rPr lang="en-US"/>
              <a:t>Evaluation fo</a:t>
            </a:r>
            <a:r>
              <a:rPr lang="en-US">
                <a:latin typeface="Open Sans"/>
                <a:ea typeface="Open Sans"/>
                <a:cs typeface="Open Sans"/>
                <a:sym typeface="Open Sans"/>
              </a:rPr>
              <a:t>rm: </a:t>
            </a:r>
            <a:r>
              <a:rPr b="0" i="0" lang="en-US" u="sng" strike="noStrike">
                <a:solidFill>
                  <a:srgbClr val="1155CC"/>
                </a:solidFill>
                <a:latin typeface="Open Sans"/>
                <a:ea typeface="Open Sans"/>
                <a:cs typeface="Open Sans"/>
                <a:sym typeface="Open Sans"/>
                <a:hlinkClick r:id="rId3">
                  <a:extLst>
                    <a:ext uri="{A12FA001-AC4F-418D-AE19-62706E023703}">
                      <ahyp:hlinkClr val="tx"/>
                    </a:ext>
                  </a:extLst>
                </a:hlinkClick>
              </a:rPr>
              <a:t>https://tinyurl.com/ADVLWeval</a:t>
            </a:r>
            <a:endParaRPr>
              <a:highlight>
                <a:srgbClr val="FFFF00"/>
              </a:highlight>
              <a:latin typeface="Open Sans"/>
              <a:ea typeface="Open Sans"/>
              <a:cs typeface="Open Sans"/>
              <a:sym typeface="Open Sans"/>
            </a:endParaRPr>
          </a:p>
        </p:txBody>
      </p:sp>
      <p:sp>
        <p:nvSpPr>
          <p:cNvPr id="549" name="Google Shape;549;p43"/>
          <p:cNvSpPr txBox="1"/>
          <p:nvPr>
            <p:ph type="title"/>
          </p:nvPr>
        </p:nvSpPr>
        <p:spPr>
          <a:xfrm>
            <a:off x="671756" y="371511"/>
            <a:ext cx="8183759" cy="991998"/>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dk1"/>
              </a:buClr>
              <a:buSzPts val="3000"/>
              <a:buFont typeface="Encode Sans Black"/>
              <a:buNone/>
            </a:pPr>
            <a:r>
              <a:rPr lang="en-US"/>
              <a:t>Conclusion and Evaluations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
          <p:cNvSpPr txBox="1"/>
          <p:nvPr>
            <p:ph idx="1" type="body"/>
          </p:nvPr>
        </p:nvSpPr>
        <p:spPr>
          <a:xfrm>
            <a:off x="500770" y="1031481"/>
            <a:ext cx="8142459" cy="3192905"/>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E8D3A2"/>
              </a:buClr>
              <a:buSzPts val="4000"/>
              <a:buNone/>
            </a:pPr>
            <a:r>
              <a:rPr b="1" lang="en-US" sz="4000"/>
              <a:t>SUPPORTING DEPARTMENT CHAIRS:</a:t>
            </a:r>
            <a:endParaRPr/>
          </a:p>
          <a:p>
            <a:pPr indent="0" lvl="0" marL="0" rtl="0" algn="ctr">
              <a:lnSpc>
                <a:spcPct val="100000"/>
              </a:lnSpc>
              <a:spcBef>
                <a:spcPts val="0"/>
              </a:spcBef>
              <a:spcAft>
                <a:spcPts val="0"/>
              </a:spcAft>
              <a:buClr>
                <a:srgbClr val="E8D3A2"/>
              </a:buClr>
              <a:buSzPts val="2000"/>
              <a:buNone/>
            </a:pPr>
            <a:r>
              <a:t/>
            </a:r>
            <a:endParaRPr b="1" sz="2000"/>
          </a:p>
          <a:p>
            <a:pPr indent="0" lvl="0" marL="0" rtl="0" algn="ctr">
              <a:lnSpc>
                <a:spcPct val="100000"/>
              </a:lnSpc>
              <a:spcBef>
                <a:spcPts val="0"/>
              </a:spcBef>
              <a:spcAft>
                <a:spcPts val="0"/>
              </a:spcAft>
              <a:buClr>
                <a:srgbClr val="E8D3A2"/>
              </a:buClr>
              <a:buSzPts val="4000"/>
              <a:buNone/>
            </a:pPr>
            <a:r>
              <a:rPr b="1" lang="en-US" sz="4000"/>
              <a:t>Self Care in the Face of </a:t>
            </a:r>
            <a:endParaRPr/>
          </a:p>
          <a:p>
            <a:pPr indent="0" lvl="0" marL="0" rtl="0" algn="ctr">
              <a:lnSpc>
                <a:spcPct val="100000"/>
              </a:lnSpc>
              <a:spcBef>
                <a:spcPts val="0"/>
              </a:spcBef>
              <a:spcAft>
                <a:spcPts val="0"/>
              </a:spcAft>
              <a:buClr>
                <a:srgbClr val="E8D3A2"/>
              </a:buClr>
              <a:buSzPts val="4000"/>
              <a:buNone/>
            </a:pPr>
            <a:r>
              <a:rPr b="1" lang="en-US" sz="4000"/>
              <a:t>Burnout, Crisis and Trauma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6"/>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LAND ACKNOWLEDGMENT</a:t>
            </a:r>
            <a:endParaRPr/>
          </a:p>
        </p:txBody>
      </p:sp>
      <p:sp>
        <p:nvSpPr>
          <p:cNvPr id="272" name="Google Shape;272;p6"/>
          <p:cNvSpPr txBox="1"/>
          <p:nvPr>
            <p:ph idx="2" type="body"/>
          </p:nvPr>
        </p:nvSpPr>
        <p:spPr>
          <a:xfrm>
            <a:off x="659305" y="2157830"/>
            <a:ext cx="8196210" cy="4015497"/>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43637"/>
              </a:buClr>
              <a:buSzPts val="2400"/>
              <a:buFont typeface="Merriweather Sans"/>
              <a:buChar char="&gt;"/>
            </a:pPr>
            <a:r>
              <a:rPr lang="en-US">
                <a:solidFill>
                  <a:srgbClr val="343637"/>
                </a:solidFill>
              </a:rPr>
              <a:t>The University of Washington acknowledges the Coast Salish peoples of this land, the land which touches the shared waters of all tribes and bands within the Suquamish, Tulalip and Muckleshoot nations.</a:t>
            </a:r>
            <a:endParaRPr/>
          </a:p>
          <a:p>
            <a:pPr indent="-190500" lvl="0" marL="342900" rtl="0" algn="l">
              <a:spcBef>
                <a:spcPts val="480"/>
              </a:spcBef>
              <a:spcAft>
                <a:spcPts val="0"/>
              </a:spcAft>
              <a:buClr>
                <a:schemeClr val="accent5"/>
              </a:buClr>
              <a:buSzPts val="2400"/>
              <a:buFont typeface="Merriweather Sans"/>
              <a:buNone/>
            </a:pPr>
            <a:r>
              <a:t/>
            </a:r>
            <a:endParaRPr>
              <a:solidFill>
                <a:srgbClr val="343637"/>
              </a:solidFill>
            </a:endParaRPr>
          </a:p>
          <a:p>
            <a:pPr indent="-190500" lvl="0" marL="342900" rtl="0" algn="l">
              <a:spcBef>
                <a:spcPts val="480"/>
              </a:spcBef>
              <a:spcAft>
                <a:spcPts val="0"/>
              </a:spcAft>
              <a:buClr>
                <a:schemeClr val="accent5"/>
              </a:buClr>
              <a:buSzPts val="2400"/>
              <a:buFont typeface="Merriweather Sans"/>
              <a:buNone/>
            </a:pPr>
            <a:r>
              <a:t/>
            </a:r>
            <a:endParaRPr>
              <a:solidFill>
                <a:srgbClr val="343637"/>
              </a:solidFill>
            </a:endParaRPr>
          </a:p>
          <a:p>
            <a:pPr indent="-342900" lvl="0" marL="342900" rtl="0" algn="l">
              <a:spcBef>
                <a:spcPts val="480"/>
              </a:spcBef>
              <a:spcAft>
                <a:spcPts val="0"/>
              </a:spcAft>
              <a:buClr>
                <a:srgbClr val="343637"/>
              </a:buClr>
              <a:buSzPts val="2400"/>
              <a:buFont typeface="Merriweather Sans"/>
              <a:buChar char="&gt;"/>
            </a:pPr>
            <a:r>
              <a:rPr lang="en-US">
                <a:solidFill>
                  <a:srgbClr val="343637"/>
                </a:solidFill>
              </a:rPr>
              <a:t>Cordova, TN – Chickasaw and Quapaw nations</a:t>
            </a:r>
            <a:endParaRPr/>
          </a:p>
          <a:p>
            <a:pPr indent="-190500" lvl="0" marL="342900" rtl="0" algn="l">
              <a:spcBef>
                <a:spcPts val="480"/>
              </a:spcBef>
              <a:spcAft>
                <a:spcPts val="0"/>
              </a:spcAft>
              <a:buClr>
                <a:schemeClr val="accent5"/>
              </a:buClr>
              <a:buSzPts val="2400"/>
              <a:buFont typeface="Merriweather Sans"/>
              <a:buNone/>
            </a:pPr>
            <a:r>
              <a:t/>
            </a:r>
            <a:endParaRPr>
              <a:solidFill>
                <a:srgbClr val="343637"/>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7"/>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GET READY</a:t>
            </a:r>
            <a:endParaRPr/>
          </a:p>
        </p:txBody>
      </p:sp>
      <p:sp>
        <p:nvSpPr>
          <p:cNvPr id="279" name="Google Shape;279;p7"/>
          <p:cNvSpPr txBox="1"/>
          <p:nvPr>
            <p:ph idx="2" type="body"/>
          </p:nvPr>
        </p:nvSpPr>
        <p:spPr>
          <a:xfrm>
            <a:off x="659305" y="2320239"/>
            <a:ext cx="8197114" cy="3198434"/>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3006F"/>
              </a:buClr>
              <a:buSzPts val="2400"/>
              <a:buChar char="&gt;"/>
            </a:pPr>
            <a:r>
              <a:rPr lang="en-US"/>
              <a:t>We will have breakout groups</a:t>
            </a:r>
            <a:endParaRPr/>
          </a:p>
          <a:p>
            <a:pPr indent="-342900" lvl="0" marL="342900" rtl="0" algn="l">
              <a:spcBef>
                <a:spcPts val="4680"/>
              </a:spcBef>
              <a:spcAft>
                <a:spcPts val="0"/>
              </a:spcAft>
              <a:buClr>
                <a:srgbClr val="33006F"/>
              </a:buClr>
              <a:buSzPts val="2400"/>
              <a:buChar char="&gt;"/>
            </a:pPr>
            <a:r>
              <a:rPr lang="en-US"/>
              <a:t>Please have a pen and paper for exercises</a:t>
            </a:r>
            <a:endParaRPr/>
          </a:p>
          <a:p>
            <a:pPr indent="-342900" lvl="0" marL="342900" rtl="0" algn="l">
              <a:spcBef>
                <a:spcPts val="4680"/>
              </a:spcBef>
              <a:spcAft>
                <a:spcPts val="0"/>
              </a:spcAft>
              <a:buClr>
                <a:srgbClr val="33006F"/>
              </a:buClr>
              <a:buSzPts val="2400"/>
              <a:buChar char="&gt;"/>
            </a:pPr>
            <a:r>
              <a:rPr lang="en-US"/>
              <a:t>LISTEN WITH AN OPEN MIND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8"/>
          <p:cNvSpPr txBox="1"/>
          <p:nvPr>
            <p:ph idx="1" type="body"/>
          </p:nvPr>
        </p:nvSpPr>
        <p:spPr>
          <a:xfrm>
            <a:off x="671757" y="371510"/>
            <a:ext cx="8184662" cy="99199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33006F"/>
              </a:buClr>
              <a:buSzPts val="3000"/>
              <a:buNone/>
            </a:pPr>
            <a:r>
              <a:rPr lang="en-US"/>
              <a:t>COLLABORATORS</a:t>
            </a:r>
            <a:endParaRPr/>
          </a:p>
          <a:p>
            <a:pPr indent="0" lvl="0" marL="0" rtl="0" algn="l">
              <a:lnSpc>
                <a:spcPct val="90000"/>
              </a:lnSpc>
              <a:spcBef>
                <a:spcPts val="600"/>
              </a:spcBef>
              <a:spcAft>
                <a:spcPts val="0"/>
              </a:spcAft>
              <a:buClr>
                <a:srgbClr val="33006F"/>
              </a:buClr>
              <a:buSzPts val="3000"/>
              <a:buNone/>
            </a:pPr>
            <a:r>
              <a:t/>
            </a:r>
            <a:endParaRPr/>
          </a:p>
        </p:txBody>
      </p:sp>
      <p:sp>
        <p:nvSpPr>
          <p:cNvPr id="285" name="Google Shape;285;p8"/>
          <p:cNvSpPr txBox="1"/>
          <p:nvPr>
            <p:ph idx="2" type="body"/>
          </p:nvPr>
        </p:nvSpPr>
        <p:spPr>
          <a:xfrm>
            <a:off x="473443" y="1813810"/>
            <a:ext cx="8197114" cy="4366189"/>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3006F"/>
              </a:buClr>
              <a:buSzPts val="2400"/>
              <a:buChar char="&gt;"/>
            </a:pPr>
            <a:r>
              <a:rPr lang="en-US"/>
              <a:t>ROBIN NEAL CLAYTON – Associate Director for Engineering Excellence, College of Engineering’s Office of Inclusive Excellence</a:t>
            </a:r>
            <a:endParaRPr/>
          </a:p>
          <a:p>
            <a:pPr indent="-342900" lvl="0" marL="342900" rtl="0" algn="l">
              <a:spcBef>
                <a:spcPts val="2880"/>
              </a:spcBef>
              <a:spcAft>
                <a:spcPts val="0"/>
              </a:spcAft>
              <a:buClr>
                <a:srgbClr val="33006F"/>
              </a:buClr>
              <a:buSzPts val="2400"/>
              <a:buChar char="&gt;"/>
            </a:pPr>
            <a:r>
              <a:rPr lang="en-US"/>
              <a:t>LUZ INIGUEZ – Director for the Educational Opportunity Program, Office of Minority Affairs &amp; Diversity</a:t>
            </a:r>
            <a:endParaRPr/>
          </a:p>
          <a:p>
            <a:pPr indent="-342900" lvl="0" marL="342900" rtl="0" algn="l">
              <a:spcBef>
                <a:spcPts val="2880"/>
              </a:spcBef>
              <a:spcAft>
                <a:spcPts val="0"/>
              </a:spcAft>
              <a:buClr>
                <a:srgbClr val="33006F"/>
              </a:buClr>
              <a:buSzPts val="2400"/>
              <a:buChar char="&gt;"/>
            </a:pPr>
            <a:r>
              <a:rPr lang="en-US"/>
              <a:t>ANN VU LOVERIDGE –Director for TRIO Student Support Services, Office of Minority Affairs &amp; Diversity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9"/>
          <p:cNvSpPr txBox="1"/>
          <p:nvPr>
            <p:ph idx="1" type="body"/>
          </p:nvPr>
        </p:nvSpPr>
        <p:spPr>
          <a:xfrm>
            <a:off x="307547" y="2576827"/>
            <a:ext cx="8184662" cy="991998"/>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33006F"/>
              </a:buClr>
              <a:buSzPts val="3600"/>
              <a:buNone/>
            </a:pPr>
            <a:r>
              <a:rPr lang="en-US" sz="3600"/>
              <a:t>WHY ARE WE TALKING ABOUT THIS NOW?</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Custom Design">
  <a:themeElements>
    <a:clrScheme name="4b2e83 1">
      <a:dk1>
        <a:srgbClr val="4B2E83"/>
      </a:dk1>
      <a:lt1>
        <a:srgbClr val="E8D3A2"/>
      </a:lt1>
      <a:dk2>
        <a:srgbClr val="4B2E83"/>
      </a:dk2>
      <a:lt2>
        <a:srgbClr val="FFFFFF"/>
      </a:lt2>
      <a:accent1>
        <a:srgbClr val="4B2E83"/>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2022-03-03T20:41:47Z</dcterms:created>
  <dc:creator>Sharay Rapozo</dc:creator>
</cp:coreProperties>
</file>