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F94"/>
    <a:srgbClr val="FF0000"/>
    <a:srgbClr val="E5C0DC"/>
    <a:srgbClr val="CC66FF"/>
    <a:srgbClr val="847B5A"/>
    <a:srgbClr val="4A006E"/>
    <a:srgbClr val="FFDBFC"/>
    <a:srgbClr val="FF0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93" autoAdjust="0"/>
    <p:restoredTop sz="90929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76200"/>
            <a:ext cx="2171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76200"/>
            <a:ext cx="6362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09800" y="76200"/>
            <a:ext cx="6781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600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7" descr="UWlogo_real.gif                                                0003464EDenali                         B7464D7A: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2863" y="95250"/>
            <a:ext cx="1938337" cy="361950"/>
          </a:xfrm>
          <a:prstGeom prst="rect">
            <a:avLst/>
          </a:prstGeom>
          <a:noFill/>
        </p:spPr>
      </p:pic>
      <p:sp>
        <p:nvSpPr>
          <p:cNvPr id="1037" name="Rectangle 13"/>
          <p:cNvSpPr>
            <a:spLocks noChangeArrowheads="1"/>
          </p:cNvSpPr>
          <p:nvPr userDrawn="1"/>
        </p:nvSpPr>
        <p:spPr bwMode="auto">
          <a:xfrm>
            <a:off x="0" y="523875"/>
            <a:ext cx="2133600" cy="314325"/>
          </a:xfrm>
          <a:prstGeom prst="rect">
            <a:avLst/>
          </a:prstGeom>
          <a:gradFill rotWithShape="0">
            <a:gsLst>
              <a:gs pos="0">
                <a:srgbClr val="4A006E"/>
              </a:gs>
              <a:gs pos="100000">
                <a:srgbClr val="D8DB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9" name="Rectangle 15"/>
          <p:cNvSpPr>
            <a:spLocks noChangeArrowheads="1"/>
          </p:cNvSpPr>
          <p:nvPr userDrawn="1"/>
        </p:nvSpPr>
        <p:spPr bwMode="auto">
          <a:xfrm rot="-16200000">
            <a:off x="1780381" y="256381"/>
            <a:ext cx="858838" cy="304800"/>
          </a:xfrm>
          <a:prstGeom prst="rect">
            <a:avLst/>
          </a:prstGeom>
          <a:gradFill rotWithShape="0">
            <a:gsLst>
              <a:gs pos="0">
                <a:srgbClr val="4A006E"/>
              </a:gs>
              <a:gs pos="100000">
                <a:srgbClr val="D8DB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" name="Line 9"/>
          <p:cNvSpPr>
            <a:spLocks noChangeShapeType="1"/>
          </p:cNvSpPr>
          <p:nvPr userDrawn="1"/>
        </p:nvSpPr>
        <p:spPr bwMode="auto">
          <a:xfrm flipH="1">
            <a:off x="1447800" y="838200"/>
            <a:ext cx="7467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charset="0"/>
        </a:defRPr>
      </a:lvl2pPr>
      <a:lvl3pPr algn="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charset="0"/>
        </a:defRPr>
      </a:lvl3pPr>
      <a:lvl4pPr algn="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charset="0"/>
        </a:defRPr>
      </a:lvl4pPr>
      <a:lvl5pPr algn="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imes" charset="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—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imes" charset="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Workshop on Faculty Diversity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National Data on Faculty Composition</a:t>
            </a:r>
          </a:p>
          <a:p>
            <a:pPr lvl="1">
              <a:lnSpc>
                <a:spcPct val="90000"/>
              </a:lnSpc>
            </a:pPr>
            <a:r>
              <a:rPr lang="en-US"/>
              <a:t>Donna Nelson, University of Oklahoma</a:t>
            </a:r>
          </a:p>
          <a:p>
            <a:pPr>
              <a:lnSpc>
                <a:spcPct val="90000"/>
              </a:lnSpc>
            </a:pPr>
            <a:r>
              <a:rPr lang="en-US"/>
              <a:t>Studies of the “Playing Field”</a:t>
            </a:r>
          </a:p>
          <a:p>
            <a:pPr lvl="1">
              <a:lnSpc>
                <a:spcPct val="90000"/>
              </a:lnSpc>
            </a:pPr>
            <a:r>
              <a:rPr lang="en-US"/>
              <a:t>Implicit assumptions are there</a:t>
            </a:r>
          </a:p>
          <a:p>
            <a:pPr>
              <a:lnSpc>
                <a:spcPct val="90000"/>
              </a:lnSpc>
            </a:pPr>
            <a:r>
              <a:rPr lang="en-US"/>
              <a:t>Personal Comments</a:t>
            </a:r>
          </a:p>
          <a:p>
            <a:pPr lvl="1">
              <a:lnSpc>
                <a:spcPct val="90000"/>
              </a:lnSpc>
            </a:pPr>
            <a:r>
              <a:rPr lang="en-US"/>
              <a:t>The reality of small numbers</a:t>
            </a:r>
          </a:p>
          <a:p>
            <a:pPr>
              <a:lnSpc>
                <a:spcPct val="90000"/>
              </a:lnSpc>
            </a:pPr>
            <a:r>
              <a:rPr lang="en-US"/>
              <a:t>Advice for Chairs</a:t>
            </a:r>
          </a:p>
          <a:p>
            <a:pPr lvl="1">
              <a:lnSpc>
                <a:spcPct val="90000"/>
              </a:lnSpc>
            </a:pPr>
            <a:r>
              <a:rPr lang="en-US"/>
              <a:t>Small things can make big improvements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6213475" y="5942013"/>
            <a:ext cx="2879725" cy="915987"/>
          </a:xfrm>
          <a:prstGeom prst="rect">
            <a:avLst/>
          </a:prstGeom>
          <a:solidFill>
            <a:srgbClr val="E5C0DC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4A006E"/>
                </a:solidFill>
                <a:latin typeface="Helvetica" charset="0"/>
              </a:rPr>
              <a:t>Marjorie Olmstead</a:t>
            </a:r>
          </a:p>
          <a:p>
            <a:r>
              <a:rPr lang="en-US" sz="1800">
                <a:solidFill>
                  <a:srgbClr val="4A006E"/>
                </a:solidFill>
                <a:latin typeface="Helvetica" charset="0"/>
              </a:rPr>
              <a:t>Department of Physics</a:t>
            </a:r>
          </a:p>
          <a:p>
            <a:r>
              <a:rPr lang="en-US" sz="1800">
                <a:solidFill>
                  <a:srgbClr val="4A006E"/>
                </a:solidFill>
                <a:latin typeface="Helvetica" charset="0"/>
              </a:rPr>
              <a:t>olmstd@u.washington.edu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76200"/>
            <a:ext cx="7010400" cy="838200"/>
          </a:xfrm>
        </p:spPr>
        <p:txBody>
          <a:bodyPr/>
          <a:lstStyle/>
          <a:p>
            <a:r>
              <a:rPr lang="en-US"/>
              <a:t>Good Chairs Make a Difference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382000" cy="59436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400"/>
              <a:t>Take ownership of the “problem” to create a public, inclusive climate for students and faculty</a:t>
            </a:r>
          </a:p>
          <a:p>
            <a:pPr>
              <a:lnSpc>
                <a:spcPct val="110000"/>
              </a:lnSpc>
            </a:pPr>
            <a:r>
              <a:rPr lang="en-US" sz="2400">
                <a:solidFill>
                  <a:srgbClr val="000000"/>
                </a:solidFill>
                <a:latin typeface="JDAEBI+Arial,Bold" charset="0"/>
              </a:rPr>
              <a:t>Consciously and publicly counter implicit assumptions and accumulated disadvantage</a:t>
            </a:r>
          </a:p>
          <a:p>
            <a:pPr>
              <a:lnSpc>
                <a:spcPct val="110000"/>
              </a:lnSpc>
            </a:pPr>
            <a:r>
              <a:rPr lang="en-US" sz="2400">
                <a:solidFill>
                  <a:srgbClr val="000000"/>
                </a:solidFill>
                <a:latin typeface="JDAEBI+Arial,Bold" charset="0"/>
              </a:rPr>
              <a:t>Set transparent and inclusive criteria and processes for hiring, promotion, salary and resources.</a:t>
            </a:r>
          </a:p>
          <a:p>
            <a:pPr>
              <a:lnSpc>
                <a:spcPct val="110000"/>
              </a:lnSpc>
            </a:pPr>
            <a:r>
              <a:rPr lang="en-US" sz="2400">
                <a:solidFill>
                  <a:srgbClr val="000000"/>
                </a:solidFill>
                <a:latin typeface="JDAEBI+Arial,Bold" charset="0"/>
              </a:rPr>
              <a:t>Give women and minorities assignments to gain leadership skills (both scientific and administrative)</a:t>
            </a:r>
          </a:p>
          <a:p>
            <a:pPr>
              <a:lnSpc>
                <a:spcPct val="110000"/>
              </a:lnSpc>
            </a:pPr>
            <a:r>
              <a:rPr lang="en-US" sz="2400">
                <a:solidFill>
                  <a:srgbClr val="000000"/>
                </a:solidFill>
                <a:latin typeface="JDAEBI+Arial,Bold" charset="0"/>
              </a:rPr>
              <a:t>Have all faculty actively mentor and recruit minority students to the profession.  One more/year is significant.</a:t>
            </a:r>
          </a:p>
          <a:p>
            <a:pPr>
              <a:lnSpc>
                <a:spcPct val="110000"/>
              </a:lnSpc>
            </a:pPr>
            <a:r>
              <a:rPr lang="en-US" sz="2400">
                <a:solidFill>
                  <a:srgbClr val="000000"/>
                </a:solidFill>
                <a:latin typeface="JDAEBI+Arial,Bold" charset="0"/>
              </a:rPr>
              <a:t>Compare attitudes of 1st and 5th year grad students -- do they still want to be academics?  Is there a gender and/or racial difference in the response?  Find out WHY.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Faculty Diversity Study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10600" cy="4724400"/>
          </a:xfrm>
        </p:spPr>
        <p:txBody>
          <a:bodyPr/>
          <a:lstStyle/>
          <a:p>
            <a:r>
              <a:rPr lang="en-US"/>
              <a:t>Donna Nelson, U. Oklahoma Chemistry</a:t>
            </a:r>
          </a:p>
          <a:p>
            <a:r>
              <a:rPr lang="en-US"/>
              <a:t>14 Fields -- 10 UW-ADVANCE fields</a:t>
            </a:r>
          </a:p>
          <a:p>
            <a:r>
              <a:rPr lang="en-US"/>
              <a:t>Survey 50 top departments</a:t>
            </a:r>
          </a:p>
          <a:p>
            <a:pPr lvl="1"/>
            <a:r>
              <a:rPr lang="en-US"/>
              <a:t>Ranked by research expenditures in 1999-2000</a:t>
            </a:r>
          </a:p>
          <a:p>
            <a:pPr lvl="1"/>
            <a:r>
              <a:rPr lang="en-US"/>
              <a:t>Biased toward large depts supporting students</a:t>
            </a:r>
          </a:p>
          <a:p>
            <a:r>
              <a:rPr lang="en-US"/>
              <a:t>Faculty composition by race and gender</a:t>
            </a:r>
          </a:p>
          <a:p>
            <a:r>
              <a:rPr lang="en-US"/>
              <a:t>Compare to Ph.D. Data from NSF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&#10;Physics50.jpg                                                  00097FD6Denali                         B7464D7A:"/>
          <p:cNvPicPr>
            <a:picLocks noChangeAspect="1" noChangeArrowheads="1"/>
          </p:cNvPicPr>
          <p:nvPr/>
        </p:nvPicPr>
        <p:blipFill>
          <a:blip r:embed="rId2" cstate="print"/>
          <a:srcRect l="8235" t="6363" r="8235" b="6363"/>
          <a:stretch>
            <a:fillRect/>
          </a:stretch>
        </p:blipFill>
        <p:spPr bwMode="auto">
          <a:xfrm rot="-16187192">
            <a:off x="1556544" y="-273844"/>
            <a:ext cx="5880100" cy="8383588"/>
          </a:xfrm>
          <a:prstGeom prst="rect">
            <a:avLst/>
          </a:prstGeom>
          <a:noFill/>
        </p:spPr>
      </p:pic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Data:  Physics Faculty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685800" y="3276600"/>
            <a:ext cx="7848600" cy="76200"/>
          </a:xfrm>
          <a:prstGeom prst="rect">
            <a:avLst/>
          </a:prstGeom>
          <a:solidFill>
            <a:srgbClr val="D8DB00">
              <a:alpha val="28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685800" y="6096000"/>
            <a:ext cx="7848600" cy="457200"/>
          </a:xfrm>
          <a:prstGeom prst="rect">
            <a:avLst/>
          </a:prstGeom>
          <a:solidFill>
            <a:srgbClr val="D8DB00">
              <a:alpha val="28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524000" y="1981200"/>
            <a:ext cx="6602413" cy="1187450"/>
          </a:xfrm>
          <a:prstGeom prst="rect">
            <a:avLst/>
          </a:prstGeom>
          <a:solidFill>
            <a:srgbClr val="D8DB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UW 2002:  Full Professor:  35  WM,  3 WF,  1 HM  </a:t>
            </a:r>
          </a:p>
          <a:p>
            <a:r>
              <a:rPr lang="en-US"/>
              <a:t>         Associate Professor:   2 WM </a:t>
            </a:r>
          </a:p>
          <a:p>
            <a:r>
              <a:rPr lang="en-US"/>
              <a:t>          Assistant Professor:   6 WM, 1 WF 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600200" y="3505200"/>
            <a:ext cx="6602413" cy="1187450"/>
          </a:xfrm>
          <a:prstGeom prst="rect">
            <a:avLst/>
          </a:prstGeom>
          <a:solidFill>
            <a:srgbClr val="CC66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UW 2004:  Full Professor:  31  WM,  3 WF,  2 HM  </a:t>
            </a:r>
          </a:p>
          <a:p>
            <a:r>
              <a:rPr lang="en-US"/>
              <a:t>         Associate Professor:   3 WM, 1 WF, 1 AM </a:t>
            </a:r>
          </a:p>
          <a:p>
            <a:r>
              <a:rPr lang="en-US"/>
              <a:t>          Assistant Professor:   2 WM, 1 WF 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0" y="4800600"/>
            <a:ext cx="9105900" cy="1465263"/>
          </a:xfrm>
          <a:prstGeom prst="rect">
            <a:avLst/>
          </a:prstGeom>
          <a:solidFill>
            <a:srgbClr val="D8DB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1"/>
              <a:t>50 Departments:  1,988 Faculty </a:t>
            </a:r>
          </a:p>
          <a:p>
            <a:r>
              <a:rPr lang="en-US" sz="1800" b="1"/>
              <a:t>	132 Women (6.6%); 263 Minorities (13%); 31 Women of Color (1.5%)</a:t>
            </a:r>
            <a:endParaRPr lang="en-US" sz="1800"/>
          </a:p>
          <a:p>
            <a:r>
              <a:rPr lang="en-US" sz="1800"/>
              <a:t>Full Professor:    1207/61  WM/WF; 6/</a:t>
            </a:r>
            <a:r>
              <a:rPr lang="en-US" sz="1800" b="1">
                <a:solidFill>
                  <a:srgbClr val="FF0000"/>
                </a:solidFill>
              </a:rPr>
              <a:t>0</a:t>
            </a:r>
            <a:r>
              <a:rPr lang="en-US" sz="1800"/>
              <a:t> BM/</a:t>
            </a:r>
            <a:r>
              <a:rPr lang="en-US" sz="1800" b="1">
                <a:solidFill>
                  <a:srgbClr val="FF0000"/>
                </a:solidFill>
              </a:rPr>
              <a:t>BF</a:t>
            </a:r>
            <a:r>
              <a:rPr lang="en-US" sz="1800"/>
              <a:t>; 19/</a:t>
            </a:r>
            <a:r>
              <a:rPr lang="en-US" sz="1800" b="1">
                <a:solidFill>
                  <a:srgbClr val="FF0000"/>
                </a:solidFill>
              </a:rPr>
              <a:t>3</a:t>
            </a:r>
            <a:r>
              <a:rPr lang="en-US" sz="1800"/>
              <a:t> HM/</a:t>
            </a:r>
            <a:r>
              <a:rPr lang="en-US" sz="1800" b="1">
                <a:solidFill>
                  <a:srgbClr val="FF0000"/>
                </a:solidFill>
              </a:rPr>
              <a:t>HF</a:t>
            </a:r>
            <a:r>
              <a:rPr lang="en-US" sz="1800"/>
              <a:t>; 124/</a:t>
            </a:r>
            <a:r>
              <a:rPr lang="en-US" sz="1800" b="1">
                <a:solidFill>
                  <a:srgbClr val="FF0000"/>
                </a:solidFill>
              </a:rPr>
              <a:t>11</a:t>
            </a:r>
            <a:r>
              <a:rPr lang="en-US" sz="1800"/>
              <a:t> AM/</a:t>
            </a:r>
            <a:r>
              <a:rPr lang="en-US" sz="1800" b="1">
                <a:solidFill>
                  <a:srgbClr val="FF0000"/>
                </a:solidFill>
              </a:rPr>
              <a:t>AF</a:t>
            </a:r>
            <a:r>
              <a:rPr lang="en-US" sz="1800"/>
              <a:t>; </a:t>
            </a:r>
            <a:r>
              <a:rPr lang="en-US" sz="1800" b="1">
                <a:solidFill>
                  <a:srgbClr val="FF0000"/>
                </a:solidFill>
              </a:rPr>
              <a:t>1/0</a:t>
            </a:r>
            <a:r>
              <a:rPr lang="en-US" sz="1800">
                <a:solidFill>
                  <a:srgbClr val="FF0000"/>
                </a:solidFill>
              </a:rPr>
              <a:t> </a:t>
            </a:r>
            <a:r>
              <a:rPr lang="en-US" sz="1800" b="1">
                <a:solidFill>
                  <a:srgbClr val="FF0000"/>
                </a:solidFill>
              </a:rPr>
              <a:t>NAM/NAF</a:t>
            </a:r>
            <a:endParaRPr lang="en-US" sz="1800"/>
          </a:p>
          <a:p>
            <a:r>
              <a:rPr lang="en-US" sz="1800"/>
              <a:t>Assoc. Professor: 207/21  WM/WF; 2/</a:t>
            </a:r>
            <a:r>
              <a:rPr lang="en-US" sz="1800" b="1">
                <a:solidFill>
                  <a:srgbClr val="FF0000"/>
                </a:solidFill>
              </a:rPr>
              <a:t>0</a:t>
            </a:r>
            <a:r>
              <a:rPr lang="en-US" sz="1800"/>
              <a:t> BM/</a:t>
            </a:r>
            <a:r>
              <a:rPr lang="en-US" sz="1800" b="1">
                <a:solidFill>
                  <a:srgbClr val="FF0000"/>
                </a:solidFill>
              </a:rPr>
              <a:t>BF</a:t>
            </a:r>
            <a:r>
              <a:rPr lang="en-US" sz="1800"/>
              <a:t>;  6</a:t>
            </a:r>
            <a:r>
              <a:rPr lang="en-US" sz="1800" b="1"/>
              <a:t>/</a:t>
            </a:r>
            <a:r>
              <a:rPr lang="en-US" sz="1800" b="1">
                <a:solidFill>
                  <a:srgbClr val="FF0000"/>
                </a:solidFill>
              </a:rPr>
              <a:t>0</a:t>
            </a:r>
            <a:r>
              <a:rPr lang="en-US" sz="1800"/>
              <a:t>  HM/</a:t>
            </a:r>
            <a:r>
              <a:rPr lang="en-US" sz="1800" b="1">
                <a:solidFill>
                  <a:srgbClr val="FF0000"/>
                </a:solidFill>
              </a:rPr>
              <a:t>HF</a:t>
            </a:r>
            <a:r>
              <a:rPr lang="en-US" sz="1800"/>
              <a:t>;    35/</a:t>
            </a:r>
            <a:r>
              <a:rPr lang="en-US" sz="1800" b="1">
                <a:solidFill>
                  <a:srgbClr val="FF0000"/>
                </a:solidFill>
              </a:rPr>
              <a:t>6</a:t>
            </a:r>
            <a:r>
              <a:rPr lang="en-US" sz="1800"/>
              <a:t>   AM/</a:t>
            </a:r>
            <a:r>
              <a:rPr lang="en-US" sz="1800" b="1">
                <a:solidFill>
                  <a:srgbClr val="FF0000"/>
                </a:solidFill>
              </a:rPr>
              <a:t>AF</a:t>
            </a:r>
            <a:r>
              <a:rPr lang="en-US" sz="1800"/>
              <a:t>; </a:t>
            </a:r>
            <a:r>
              <a:rPr lang="en-US" sz="1800" b="1">
                <a:solidFill>
                  <a:srgbClr val="FF0000"/>
                </a:solidFill>
              </a:rPr>
              <a:t>0/0</a:t>
            </a:r>
            <a:r>
              <a:rPr lang="en-US" sz="1800">
                <a:solidFill>
                  <a:srgbClr val="FF0000"/>
                </a:solidFill>
              </a:rPr>
              <a:t> </a:t>
            </a:r>
            <a:r>
              <a:rPr lang="en-US" sz="1800" b="1">
                <a:solidFill>
                  <a:srgbClr val="FF0000"/>
                </a:solidFill>
              </a:rPr>
              <a:t>NAM/NAF</a:t>
            </a:r>
            <a:endParaRPr lang="en-US" sz="1800"/>
          </a:p>
          <a:p>
            <a:r>
              <a:rPr lang="en-US" sz="1800"/>
              <a:t>Asst. Professor:    190/19   WM/WF; 4/</a:t>
            </a:r>
            <a:r>
              <a:rPr lang="en-US" sz="1800" b="1">
                <a:solidFill>
                  <a:srgbClr val="FF0000"/>
                </a:solidFill>
              </a:rPr>
              <a:t>0</a:t>
            </a:r>
            <a:r>
              <a:rPr lang="en-US" sz="1800"/>
              <a:t> BM/</a:t>
            </a:r>
            <a:r>
              <a:rPr lang="en-US" sz="1800" b="1">
                <a:solidFill>
                  <a:srgbClr val="FF0000"/>
                </a:solidFill>
              </a:rPr>
              <a:t>BF</a:t>
            </a:r>
            <a:r>
              <a:rPr lang="en-US" sz="1800"/>
              <a:t>; 5/</a:t>
            </a:r>
            <a:r>
              <a:rPr lang="en-US" sz="1800" b="1">
                <a:solidFill>
                  <a:srgbClr val="FF0000"/>
                </a:solidFill>
              </a:rPr>
              <a:t>5</a:t>
            </a:r>
            <a:r>
              <a:rPr lang="en-US" sz="1800"/>
              <a:t>  HM/</a:t>
            </a:r>
            <a:r>
              <a:rPr lang="en-US" sz="1800" b="1">
                <a:solidFill>
                  <a:srgbClr val="FF0000"/>
                </a:solidFill>
              </a:rPr>
              <a:t>HF</a:t>
            </a:r>
            <a:r>
              <a:rPr lang="en-US" sz="1800"/>
              <a:t>;     40/</a:t>
            </a:r>
            <a:r>
              <a:rPr lang="en-US" sz="1800" b="1">
                <a:solidFill>
                  <a:srgbClr val="FF0000"/>
                </a:solidFill>
              </a:rPr>
              <a:t>6</a:t>
            </a:r>
            <a:r>
              <a:rPr lang="en-US" sz="1800"/>
              <a:t>  AM/</a:t>
            </a:r>
            <a:r>
              <a:rPr lang="en-US" sz="1800" b="1">
                <a:solidFill>
                  <a:srgbClr val="FF0000"/>
                </a:solidFill>
              </a:rPr>
              <a:t>AF</a:t>
            </a:r>
            <a:r>
              <a:rPr lang="en-US" sz="1800"/>
              <a:t>; </a:t>
            </a:r>
            <a:r>
              <a:rPr lang="en-US" sz="1800" b="1">
                <a:solidFill>
                  <a:srgbClr val="FF0000"/>
                </a:solidFill>
              </a:rPr>
              <a:t>0/0</a:t>
            </a:r>
            <a:r>
              <a:rPr lang="en-US" sz="1800">
                <a:solidFill>
                  <a:srgbClr val="FF0000"/>
                </a:solidFill>
              </a:rPr>
              <a:t> </a:t>
            </a:r>
            <a:r>
              <a:rPr lang="en-US" sz="1800" b="1">
                <a:solidFill>
                  <a:srgbClr val="FF0000"/>
                </a:solidFill>
              </a:rPr>
              <a:t>NAM/NAF</a:t>
            </a:r>
            <a:endParaRPr lang="en-US" sz="1800"/>
          </a:p>
        </p:txBody>
      </p:sp>
      <p:grpSp>
        <p:nvGrpSpPr>
          <p:cNvPr id="7180" name="Group 12"/>
          <p:cNvGrpSpPr>
            <a:grpSpLocks/>
          </p:cNvGrpSpPr>
          <p:nvPr/>
        </p:nvGrpSpPr>
        <p:grpSpPr bwMode="auto">
          <a:xfrm>
            <a:off x="685800" y="1066800"/>
            <a:ext cx="7848600" cy="3733800"/>
            <a:chOff x="432" y="672"/>
            <a:chExt cx="4944" cy="2352"/>
          </a:xfrm>
        </p:grpSpPr>
        <p:sp>
          <p:nvSpPr>
            <p:cNvPr id="7179" name="Rectangle 11"/>
            <p:cNvSpPr>
              <a:spLocks noChangeArrowheads="1"/>
            </p:cNvSpPr>
            <p:nvPr/>
          </p:nvSpPr>
          <p:spPr bwMode="auto">
            <a:xfrm>
              <a:off x="432" y="672"/>
              <a:ext cx="4944" cy="235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8" name="Text Box 10"/>
            <p:cNvSpPr txBox="1">
              <a:spLocks noChangeArrowheads="1"/>
            </p:cNvSpPr>
            <p:nvPr/>
          </p:nvSpPr>
          <p:spPr bwMode="auto">
            <a:xfrm>
              <a:off x="624" y="1344"/>
              <a:ext cx="4656" cy="980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4800">
                  <a:solidFill>
                    <a:schemeClr val="bg1"/>
                  </a:solidFill>
                </a:rPr>
                <a:t>Women of Color </a:t>
              </a:r>
            </a:p>
            <a:p>
              <a:pPr algn="ctr"/>
              <a:r>
                <a:rPr lang="en-US" sz="4800">
                  <a:solidFill>
                    <a:schemeClr val="bg1"/>
                  </a:solidFill>
                </a:rPr>
                <a:t>Hidden in Statistics</a:t>
              </a:r>
            </a:p>
          </p:txBody>
        </p:sp>
      </p:grp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2876550" y="776288"/>
            <a:ext cx="6191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Helvetica" charset="0"/>
              </a:rPr>
              <a:t>http://cheminfo.chem.ou.edu/faculty/djn/diversity/top50.html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 animBg="1" autoUpdateAnimBg="0"/>
      <p:bldP spid="7176" grpId="0" animBg="1" autoUpdateAnimBg="0"/>
      <p:bldP spid="7177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10 Fields, 500 Departments</a:t>
            </a:r>
          </a:p>
        </p:txBody>
      </p:sp>
      <p:pic>
        <p:nvPicPr>
          <p:cNvPr id="8197" name="Picture 5" descr="tenured_num.jpg                                                00097FD6Denali                         B7464D7A:"/>
          <p:cNvPicPr>
            <a:picLocks noChangeAspect="1" noChangeArrowheads="1"/>
          </p:cNvPicPr>
          <p:nvPr/>
        </p:nvPicPr>
        <p:blipFill>
          <a:blip r:embed="rId2" cstate="print"/>
          <a:srcRect t="9412" b="5882"/>
          <a:stretch>
            <a:fillRect/>
          </a:stretch>
        </p:blipFill>
        <p:spPr bwMode="auto">
          <a:xfrm>
            <a:off x="0" y="917575"/>
            <a:ext cx="5029200" cy="2968625"/>
          </a:xfrm>
          <a:prstGeom prst="rect">
            <a:avLst/>
          </a:prstGeom>
          <a:noFill/>
        </p:spPr>
      </p:pic>
      <p:pic>
        <p:nvPicPr>
          <p:cNvPr id="8198" name="Picture 6" descr="untenured_num.jpg                                              00097FD6Denali                         B7464D7A:"/>
          <p:cNvPicPr>
            <a:picLocks noChangeAspect="1" noChangeArrowheads="1"/>
          </p:cNvPicPr>
          <p:nvPr/>
        </p:nvPicPr>
        <p:blipFill>
          <a:blip r:embed="rId3" cstate="print"/>
          <a:srcRect t="9412" b="5882"/>
          <a:stretch>
            <a:fillRect/>
          </a:stretch>
        </p:blipFill>
        <p:spPr bwMode="auto">
          <a:xfrm>
            <a:off x="0" y="3581400"/>
            <a:ext cx="5029200" cy="2740025"/>
          </a:xfrm>
          <a:prstGeom prst="rect">
            <a:avLst/>
          </a:prstGeom>
          <a:noFill/>
        </p:spPr>
      </p:pic>
      <p:grpSp>
        <p:nvGrpSpPr>
          <p:cNvPr id="8213" name="Group 21"/>
          <p:cNvGrpSpPr>
            <a:grpSpLocks/>
          </p:cNvGrpSpPr>
          <p:nvPr/>
        </p:nvGrpSpPr>
        <p:grpSpPr bwMode="auto">
          <a:xfrm>
            <a:off x="901700" y="990600"/>
            <a:ext cx="8318500" cy="5478463"/>
            <a:chOff x="568" y="624"/>
            <a:chExt cx="5240" cy="3451"/>
          </a:xfrm>
        </p:grpSpPr>
        <p:grpSp>
          <p:nvGrpSpPr>
            <p:cNvPr id="8208" name="Group 16"/>
            <p:cNvGrpSpPr>
              <a:grpSpLocks/>
            </p:cNvGrpSpPr>
            <p:nvPr/>
          </p:nvGrpSpPr>
          <p:grpSpPr bwMode="auto">
            <a:xfrm>
              <a:off x="2976" y="624"/>
              <a:ext cx="2832" cy="3451"/>
              <a:chOff x="2928" y="624"/>
              <a:chExt cx="2832" cy="3451"/>
            </a:xfrm>
          </p:grpSpPr>
          <p:pic>
            <p:nvPicPr>
              <p:cNvPr id="8201" name="Picture 9" descr="AsstProfWC.jpg                                                 00097FD6Denali                         B7464D7A: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928" y="2112"/>
                <a:ext cx="2832" cy="1963"/>
              </a:xfrm>
              <a:prstGeom prst="rect">
                <a:avLst/>
              </a:prstGeom>
              <a:noFill/>
            </p:spPr>
          </p:pic>
          <p:pic>
            <p:nvPicPr>
              <p:cNvPr id="8202" name="Picture 10" descr="&#10;TenuredWC.jpg                                                  00097FD6Denali                         B7464D7A: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 t="9412" b="5882"/>
              <a:stretch>
                <a:fillRect/>
              </a:stretch>
            </p:blipFill>
            <p:spPr bwMode="auto">
              <a:xfrm>
                <a:off x="2928" y="624"/>
                <a:ext cx="2736" cy="1707"/>
              </a:xfrm>
              <a:prstGeom prst="rect">
                <a:avLst/>
              </a:prstGeom>
              <a:noFill/>
            </p:spPr>
          </p:pic>
        </p:grpSp>
        <p:sp>
          <p:nvSpPr>
            <p:cNvPr id="8211" name="Freeform 19"/>
            <p:cNvSpPr>
              <a:spLocks/>
            </p:cNvSpPr>
            <p:nvPr/>
          </p:nvSpPr>
          <p:spPr bwMode="auto">
            <a:xfrm>
              <a:off x="568" y="1008"/>
              <a:ext cx="2736" cy="960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2736" y="0"/>
                </a:cxn>
                <a:cxn ang="0">
                  <a:pos x="2736" y="960"/>
                </a:cxn>
                <a:cxn ang="0">
                  <a:pos x="0" y="96"/>
                </a:cxn>
              </a:cxnLst>
              <a:rect l="0" t="0" r="r" b="b"/>
              <a:pathLst>
                <a:path w="2736" h="960">
                  <a:moveTo>
                    <a:pt x="0" y="48"/>
                  </a:moveTo>
                  <a:lnTo>
                    <a:pt x="2736" y="0"/>
                  </a:lnTo>
                  <a:lnTo>
                    <a:pt x="2736" y="960"/>
                  </a:lnTo>
                  <a:lnTo>
                    <a:pt x="0" y="96"/>
                  </a:lnTo>
                </a:path>
              </a:pathLst>
            </a:custGeom>
            <a:solidFill>
              <a:srgbClr val="F7FF94">
                <a:alpha val="50000"/>
              </a:srgbClr>
            </a:solidFill>
            <a:ln w="9525">
              <a:solidFill>
                <a:srgbClr val="F7FF94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2" name="Freeform 20"/>
            <p:cNvSpPr>
              <a:spLocks/>
            </p:cNvSpPr>
            <p:nvPr/>
          </p:nvSpPr>
          <p:spPr bwMode="auto">
            <a:xfrm>
              <a:off x="624" y="2544"/>
              <a:ext cx="2736" cy="1056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2736" y="0"/>
                </a:cxn>
                <a:cxn ang="0">
                  <a:pos x="2736" y="960"/>
                </a:cxn>
                <a:cxn ang="0">
                  <a:pos x="0" y="96"/>
                </a:cxn>
              </a:cxnLst>
              <a:rect l="0" t="0" r="r" b="b"/>
              <a:pathLst>
                <a:path w="2736" h="960">
                  <a:moveTo>
                    <a:pt x="0" y="48"/>
                  </a:moveTo>
                  <a:lnTo>
                    <a:pt x="2736" y="0"/>
                  </a:lnTo>
                  <a:lnTo>
                    <a:pt x="2736" y="960"/>
                  </a:lnTo>
                  <a:lnTo>
                    <a:pt x="0" y="96"/>
                  </a:lnTo>
                </a:path>
              </a:pathLst>
            </a:custGeom>
            <a:solidFill>
              <a:srgbClr val="F7FF94">
                <a:alpha val="50000"/>
              </a:srgbClr>
            </a:solidFill>
            <a:ln w="9525">
              <a:solidFill>
                <a:srgbClr val="F7FF94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207" name="Group 15"/>
          <p:cNvGrpSpPr>
            <a:grpSpLocks/>
          </p:cNvGrpSpPr>
          <p:nvPr/>
        </p:nvGrpSpPr>
        <p:grpSpPr bwMode="auto">
          <a:xfrm>
            <a:off x="1508125" y="1355725"/>
            <a:ext cx="6640513" cy="3140075"/>
            <a:chOff x="950" y="854"/>
            <a:chExt cx="4183" cy="1978"/>
          </a:xfrm>
        </p:grpSpPr>
        <p:sp>
          <p:nvSpPr>
            <p:cNvPr id="8203" name="Text Box 11"/>
            <p:cNvSpPr txBox="1">
              <a:spLocks noChangeArrowheads="1"/>
            </p:cNvSpPr>
            <p:nvPr/>
          </p:nvSpPr>
          <p:spPr bwMode="auto">
            <a:xfrm>
              <a:off x="950" y="854"/>
              <a:ext cx="1149" cy="288"/>
            </a:xfrm>
            <a:prstGeom prst="rect">
              <a:avLst/>
            </a:prstGeom>
            <a:solidFill>
              <a:srgbClr val="CC66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Total: 13,796</a:t>
              </a:r>
            </a:p>
          </p:txBody>
        </p:sp>
        <p:sp>
          <p:nvSpPr>
            <p:cNvPr id="8204" name="Text Box 12"/>
            <p:cNvSpPr txBox="1">
              <a:spLocks noChangeArrowheads="1"/>
            </p:cNvSpPr>
            <p:nvPr/>
          </p:nvSpPr>
          <p:spPr bwMode="auto">
            <a:xfrm>
              <a:off x="960" y="2544"/>
              <a:ext cx="1053" cy="288"/>
            </a:xfrm>
            <a:prstGeom prst="rect">
              <a:avLst/>
            </a:prstGeom>
            <a:solidFill>
              <a:srgbClr val="CC66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Total: 3,044</a:t>
              </a:r>
            </a:p>
          </p:txBody>
        </p:sp>
        <p:sp>
          <p:nvSpPr>
            <p:cNvPr id="8205" name="Text Box 13"/>
            <p:cNvSpPr txBox="1">
              <a:spLocks noChangeArrowheads="1"/>
            </p:cNvSpPr>
            <p:nvPr/>
          </p:nvSpPr>
          <p:spPr bwMode="auto">
            <a:xfrm>
              <a:off x="3648" y="864"/>
              <a:ext cx="1485" cy="288"/>
            </a:xfrm>
            <a:prstGeom prst="rect">
              <a:avLst/>
            </a:prstGeom>
            <a:solidFill>
              <a:srgbClr val="CC66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Total: 179 (1.3%)</a:t>
              </a:r>
            </a:p>
          </p:txBody>
        </p:sp>
        <p:sp>
          <p:nvSpPr>
            <p:cNvPr id="8206" name="Text Box 14"/>
            <p:cNvSpPr txBox="1">
              <a:spLocks noChangeArrowheads="1"/>
            </p:cNvSpPr>
            <p:nvPr/>
          </p:nvSpPr>
          <p:spPr bwMode="auto">
            <a:xfrm>
              <a:off x="3555" y="2544"/>
              <a:ext cx="1485" cy="288"/>
            </a:xfrm>
            <a:prstGeom prst="rect">
              <a:avLst/>
            </a:prstGeom>
            <a:solidFill>
              <a:srgbClr val="CC66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Total: 136 (4.5%)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152400"/>
            <a:ext cx="7543800" cy="838200"/>
          </a:xfrm>
        </p:spPr>
        <p:txBody>
          <a:bodyPr/>
          <a:lstStyle/>
          <a:p>
            <a:r>
              <a:rPr lang="en-US"/>
              <a:t>Representation Declines with Rank</a:t>
            </a:r>
          </a:p>
        </p:txBody>
      </p:sp>
      <p:pic>
        <p:nvPicPr>
          <p:cNvPr id="9223" name="Picture 7" descr="utility.jpg                                                    00097FD6Denali                         B7464D7A:"/>
          <p:cNvPicPr>
            <a:picLocks noChangeAspect="1" noChangeArrowheads="1"/>
          </p:cNvPicPr>
          <p:nvPr/>
        </p:nvPicPr>
        <p:blipFill>
          <a:blip r:embed="rId2" cstate="print"/>
          <a:srcRect l="4546" t="9412" b="5882"/>
          <a:stretch>
            <a:fillRect/>
          </a:stretch>
        </p:blipFill>
        <p:spPr bwMode="auto">
          <a:xfrm>
            <a:off x="52388" y="863600"/>
            <a:ext cx="4748212" cy="3098800"/>
          </a:xfrm>
          <a:prstGeom prst="rect">
            <a:avLst/>
          </a:prstGeom>
          <a:noFill/>
        </p:spPr>
      </p:pic>
      <p:grpSp>
        <p:nvGrpSpPr>
          <p:cNvPr id="9220" name="Group 4"/>
          <p:cNvGrpSpPr>
            <a:grpSpLocks/>
          </p:cNvGrpSpPr>
          <p:nvPr/>
        </p:nvGrpSpPr>
        <p:grpSpPr bwMode="auto">
          <a:xfrm>
            <a:off x="3429000" y="2971800"/>
            <a:ext cx="5715000" cy="3886200"/>
            <a:chOff x="1152" y="816"/>
            <a:chExt cx="3696" cy="2736"/>
          </a:xfrm>
        </p:grpSpPr>
        <p:sp>
          <p:nvSpPr>
            <p:cNvPr id="9221" name="Rectangle 5"/>
            <p:cNvSpPr>
              <a:spLocks noChangeArrowheads="1"/>
            </p:cNvSpPr>
            <p:nvPr/>
          </p:nvSpPr>
          <p:spPr bwMode="auto">
            <a:xfrm>
              <a:off x="1152" y="816"/>
              <a:ext cx="3696" cy="27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9222" name="Picture 6" descr="NWM.jpg                                                        00097FD6Denali                         B7464D7A: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92" y="1008"/>
              <a:ext cx="3042" cy="2350"/>
            </a:xfrm>
            <a:prstGeom prst="rect">
              <a:avLst/>
            </a:prstGeom>
            <a:solidFill>
              <a:srgbClr val="CC66FF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</p:spPr>
        </p:pic>
      </p:grpSp>
      <p:sp>
        <p:nvSpPr>
          <p:cNvPr id="92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343400" y="1066800"/>
            <a:ext cx="4800600" cy="19812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Women nearly HALF as likely to become professors</a:t>
            </a:r>
          </a:p>
          <a:p>
            <a:pPr>
              <a:lnSpc>
                <a:spcPct val="90000"/>
              </a:lnSpc>
            </a:pPr>
            <a:r>
              <a:rPr lang="en-US" sz="2000"/>
              <a:t>Few Blacks, No Native Americans</a:t>
            </a:r>
          </a:p>
          <a:p>
            <a:pPr>
              <a:lnSpc>
                <a:spcPct val="90000"/>
              </a:lnSpc>
            </a:pPr>
            <a:r>
              <a:rPr lang="en-US" sz="2000"/>
              <a:t>Foreign Asians and Hispanics increase ratio:  US born still underrepresented on faculty</a:t>
            </a:r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>
            <a:off x="762000" y="2133600"/>
            <a:ext cx="2667000" cy="0"/>
          </a:xfrm>
          <a:prstGeom prst="line">
            <a:avLst/>
          </a:prstGeom>
          <a:noFill/>
          <a:ln w="38100">
            <a:solidFill>
              <a:srgbClr val="4A006E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669925" y="1347788"/>
            <a:ext cx="514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accent2"/>
                </a:solidFill>
              </a:rPr>
              <a:t>Bio</a:t>
            </a:r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990600" y="16764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746125" y="2667000"/>
            <a:ext cx="641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4A006E"/>
                </a:solidFill>
              </a:rPr>
              <a:t>MPS</a:t>
            </a:r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V="1">
            <a:off x="914400" y="2514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2193925" y="1500188"/>
            <a:ext cx="552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0000"/>
                </a:solidFill>
              </a:rPr>
              <a:t>Eng</a:t>
            </a:r>
          </a:p>
        </p:txBody>
      </p:sp>
      <p:grpSp>
        <p:nvGrpSpPr>
          <p:cNvPr id="9238" name="Group 22"/>
          <p:cNvGrpSpPr>
            <a:grpSpLocks/>
          </p:cNvGrpSpPr>
          <p:nvPr/>
        </p:nvGrpSpPr>
        <p:grpSpPr bwMode="auto">
          <a:xfrm>
            <a:off x="304800" y="2209800"/>
            <a:ext cx="3136900" cy="2971800"/>
            <a:chOff x="192" y="1392"/>
            <a:chExt cx="1976" cy="1872"/>
          </a:xfrm>
        </p:grpSpPr>
        <p:sp>
          <p:nvSpPr>
            <p:cNvPr id="9232" name="Line 16"/>
            <p:cNvSpPr>
              <a:spLocks noChangeShapeType="1"/>
            </p:cNvSpPr>
            <p:nvPr/>
          </p:nvSpPr>
          <p:spPr bwMode="auto">
            <a:xfrm>
              <a:off x="453" y="1392"/>
              <a:ext cx="0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3" name="Text Box 17"/>
            <p:cNvSpPr txBox="1">
              <a:spLocks noChangeArrowheads="1"/>
            </p:cNvSpPr>
            <p:nvPr/>
          </p:nvSpPr>
          <p:spPr bwMode="auto">
            <a:xfrm>
              <a:off x="192" y="2592"/>
              <a:ext cx="114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All Men 1.17</a:t>
              </a:r>
            </a:p>
          </p:txBody>
        </p:sp>
        <p:sp>
          <p:nvSpPr>
            <p:cNvPr id="9234" name="Rectangle 18"/>
            <p:cNvSpPr>
              <a:spLocks noChangeArrowheads="1"/>
            </p:cNvSpPr>
            <p:nvPr/>
          </p:nvSpPr>
          <p:spPr bwMode="auto">
            <a:xfrm>
              <a:off x="720" y="2976"/>
              <a:ext cx="144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All Women  0.63</a:t>
              </a:r>
            </a:p>
          </p:txBody>
        </p:sp>
        <p:sp>
          <p:nvSpPr>
            <p:cNvPr id="9235" name="Line 19"/>
            <p:cNvSpPr>
              <a:spLocks noChangeShapeType="1"/>
            </p:cNvSpPr>
            <p:nvPr/>
          </p:nvSpPr>
          <p:spPr bwMode="auto">
            <a:xfrm>
              <a:off x="1392" y="1584"/>
              <a:ext cx="0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36" name="Line 20"/>
          <p:cNvSpPr>
            <a:spLocks noChangeShapeType="1"/>
          </p:cNvSpPr>
          <p:nvPr/>
        </p:nvSpPr>
        <p:spPr bwMode="auto">
          <a:xfrm flipH="1">
            <a:off x="2362200" y="18288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so Few?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8991600" cy="167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MYTH:  “It’s </a:t>
            </a:r>
            <a:r>
              <a:rPr lang="en-US" sz="2800">
                <a:solidFill>
                  <a:srgbClr val="FF0000"/>
                </a:solidFill>
              </a:rPr>
              <a:t>THEIR</a:t>
            </a:r>
            <a:r>
              <a:rPr lang="en-US" sz="2800"/>
              <a:t> fault -- women just don’t apply.”</a:t>
            </a:r>
          </a:p>
          <a:p>
            <a:pPr>
              <a:lnSpc>
                <a:spcPct val="90000"/>
              </a:lnSpc>
            </a:pPr>
            <a:r>
              <a:rPr lang="en-US" sz="2800"/>
              <a:t>REALITY:  “My grad school experience was so awful I just want to get out of there.”</a:t>
            </a:r>
          </a:p>
          <a:p>
            <a:pPr>
              <a:lnSpc>
                <a:spcPct val="90000"/>
              </a:lnSpc>
            </a:pPr>
            <a:r>
              <a:rPr lang="en-US" sz="2800"/>
              <a:t>Example of Change:  Medical Schools after Title IX</a:t>
            </a:r>
          </a:p>
        </p:txBody>
      </p:sp>
      <p:pic>
        <p:nvPicPr>
          <p:cNvPr id="10247" name="Picture 7" descr="&#10;medschool.jpg                                                  00097FD6Denali                         B7464D7A:"/>
          <p:cNvPicPr>
            <a:picLocks noChangeAspect="1" noChangeArrowheads="1"/>
          </p:cNvPicPr>
          <p:nvPr/>
        </p:nvPicPr>
        <p:blipFill>
          <a:blip r:embed="rId2" cstate="print"/>
          <a:srcRect t="9412" b="9412"/>
          <a:stretch>
            <a:fillRect/>
          </a:stretch>
        </p:blipFill>
        <p:spPr bwMode="auto">
          <a:xfrm>
            <a:off x="3289300" y="2971800"/>
            <a:ext cx="5027613" cy="3154363"/>
          </a:xfrm>
          <a:prstGeom prst="rect">
            <a:avLst/>
          </a:prstGeom>
          <a:noFill/>
        </p:spPr>
      </p:pic>
      <p:grpSp>
        <p:nvGrpSpPr>
          <p:cNvPr id="10258" name="Group 18"/>
          <p:cNvGrpSpPr>
            <a:grpSpLocks/>
          </p:cNvGrpSpPr>
          <p:nvPr/>
        </p:nvGrpSpPr>
        <p:grpSpPr bwMode="auto">
          <a:xfrm>
            <a:off x="4495800" y="5715000"/>
            <a:ext cx="4495800" cy="1143000"/>
            <a:chOff x="2832" y="3600"/>
            <a:chExt cx="2832" cy="720"/>
          </a:xfrm>
        </p:grpSpPr>
        <p:sp>
          <p:nvSpPr>
            <p:cNvPr id="10250" name="AutoShape 10"/>
            <p:cNvSpPr>
              <a:spLocks noChangeArrowheads="1"/>
            </p:cNvSpPr>
            <p:nvPr/>
          </p:nvSpPr>
          <p:spPr bwMode="auto">
            <a:xfrm rot="-5394872">
              <a:off x="2688" y="3744"/>
              <a:ext cx="528" cy="240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FF0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1" name="Text Box 11"/>
            <p:cNvSpPr txBox="1">
              <a:spLocks noChangeArrowheads="1"/>
            </p:cNvSpPr>
            <p:nvPr/>
          </p:nvSpPr>
          <p:spPr bwMode="auto">
            <a:xfrm>
              <a:off x="3086" y="3802"/>
              <a:ext cx="2578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1972 Law -- Education Gender Discrimination Made Illegal</a:t>
              </a:r>
            </a:p>
          </p:txBody>
        </p:sp>
      </p:grpSp>
      <p:grpSp>
        <p:nvGrpSpPr>
          <p:cNvPr id="10256" name="Group 16"/>
          <p:cNvGrpSpPr>
            <a:grpSpLocks/>
          </p:cNvGrpSpPr>
          <p:nvPr/>
        </p:nvGrpSpPr>
        <p:grpSpPr bwMode="auto">
          <a:xfrm>
            <a:off x="1219200" y="3413125"/>
            <a:ext cx="6823075" cy="473075"/>
            <a:chOff x="816" y="2150"/>
            <a:chExt cx="4298" cy="298"/>
          </a:xfrm>
        </p:grpSpPr>
        <p:sp>
          <p:nvSpPr>
            <p:cNvPr id="10252" name="Line 12"/>
            <p:cNvSpPr>
              <a:spLocks noChangeShapeType="1"/>
            </p:cNvSpPr>
            <p:nvPr/>
          </p:nvSpPr>
          <p:spPr bwMode="auto">
            <a:xfrm>
              <a:off x="1632" y="2432"/>
              <a:ext cx="3168" cy="0"/>
            </a:xfrm>
            <a:prstGeom prst="line">
              <a:avLst/>
            </a:prstGeom>
            <a:noFill/>
            <a:ln w="38100">
              <a:solidFill>
                <a:srgbClr val="FF0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3" name="Text Box 13"/>
            <p:cNvSpPr txBox="1">
              <a:spLocks noChangeArrowheads="1"/>
            </p:cNvSpPr>
            <p:nvPr/>
          </p:nvSpPr>
          <p:spPr bwMode="auto">
            <a:xfrm>
              <a:off x="816" y="2160"/>
              <a:ext cx="146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80"/>
                  </a:solidFill>
                </a:rPr>
                <a:t>Parity in 30 years</a:t>
              </a:r>
              <a:endParaRPr lang="en-US"/>
            </a:p>
          </p:txBody>
        </p:sp>
        <p:sp>
          <p:nvSpPr>
            <p:cNvPr id="10254" name="Text Box 14"/>
            <p:cNvSpPr txBox="1">
              <a:spLocks noChangeArrowheads="1"/>
            </p:cNvSpPr>
            <p:nvPr/>
          </p:nvSpPr>
          <p:spPr bwMode="auto">
            <a:xfrm>
              <a:off x="4646" y="2150"/>
              <a:ext cx="46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80"/>
                  </a:solidFill>
                </a:rPr>
                <a:t>50%</a:t>
              </a:r>
            </a:p>
          </p:txBody>
        </p:sp>
      </p:grpSp>
      <p:grpSp>
        <p:nvGrpSpPr>
          <p:cNvPr id="10257" name="Group 17"/>
          <p:cNvGrpSpPr>
            <a:grpSpLocks/>
          </p:cNvGrpSpPr>
          <p:nvPr/>
        </p:nvGrpSpPr>
        <p:grpSpPr bwMode="auto">
          <a:xfrm>
            <a:off x="0" y="4800600"/>
            <a:ext cx="4427538" cy="1568450"/>
            <a:chOff x="0" y="3024"/>
            <a:chExt cx="2789" cy="988"/>
          </a:xfrm>
        </p:grpSpPr>
        <p:sp>
          <p:nvSpPr>
            <p:cNvPr id="10248" name="Line 8"/>
            <p:cNvSpPr>
              <a:spLocks noChangeShapeType="1"/>
            </p:cNvSpPr>
            <p:nvPr/>
          </p:nvSpPr>
          <p:spPr bwMode="auto">
            <a:xfrm flipH="1">
              <a:off x="1528" y="3328"/>
              <a:ext cx="864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 type="arrow" w="med" len="med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5" name="Text Box 15"/>
            <p:cNvSpPr txBox="1">
              <a:spLocks noChangeArrowheads="1"/>
            </p:cNvSpPr>
            <p:nvPr/>
          </p:nvSpPr>
          <p:spPr bwMode="auto">
            <a:xfrm>
              <a:off x="1824" y="3024"/>
              <a:ext cx="46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accent2"/>
                  </a:solidFill>
                </a:rPr>
                <a:t>10%</a:t>
              </a:r>
            </a:p>
          </p:txBody>
        </p:sp>
        <p:sp>
          <p:nvSpPr>
            <p:cNvPr id="10249" name="Text Box 9"/>
            <p:cNvSpPr txBox="1">
              <a:spLocks noChangeArrowheads="1"/>
            </p:cNvSpPr>
            <p:nvPr/>
          </p:nvSpPr>
          <p:spPr bwMode="auto">
            <a:xfrm>
              <a:off x="0" y="3264"/>
              <a:ext cx="2789" cy="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Widely Practiced</a:t>
              </a:r>
            </a:p>
            <a:p>
              <a:r>
                <a:rPr lang="en-US"/>
                <a:t>10% Quota</a:t>
              </a:r>
            </a:p>
            <a:p>
              <a:r>
                <a:rPr lang="en-US"/>
                <a:t>Matriculation rate = Applicant rate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346304" presetClass="entr" presetSubtype="5564659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346304" presetClass="entr" presetSubtype="5564659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346304" presetClass="entr" presetSubtype="5564659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3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346304" presetClass="entr" presetSubtype="5564672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85" name="Group 121"/>
          <p:cNvGrpSpPr>
            <a:grpSpLocks/>
          </p:cNvGrpSpPr>
          <p:nvPr/>
        </p:nvGrpSpPr>
        <p:grpSpPr bwMode="auto">
          <a:xfrm>
            <a:off x="6248400" y="990600"/>
            <a:ext cx="2922588" cy="5289550"/>
            <a:chOff x="3936" y="624"/>
            <a:chExt cx="1841" cy="3332"/>
          </a:xfrm>
        </p:grpSpPr>
        <p:pic>
          <p:nvPicPr>
            <p:cNvPr id="11335" name="Picture 7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80" y="624"/>
              <a:ext cx="1697" cy="3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1383" name="Text Box 119"/>
            <p:cNvSpPr txBox="1">
              <a:spLocks noChangeArrowheads="1"/>
            </p:cNvSpPr>
            <p:nvPr/>
          </p:nvSpPr>
          <p:spPr bwMode="auto">
            <a:xfrm>
              <a:off x="4614" y="3040"/>
              <a:ext cx="692" cy="28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latin typeface="Helvetica" charset="0"/>
                </a:rPr>
                <a:t>Impact</a:t>
              </a:r>
            </a:p>
          </p:txBody>
        </p:sp>
        <p:sp>
          <p:nvSpPr>
            <p:cNvPr id="11384" name="Text Box 120"/>
            <p:cNvSpPr txBox="1">
              <a:spLocks noChangeArrowheads="1"/>
            </p:cNvSpPr>
            <p:nvPr/>
          </p:nvSpPr>
          <p:spPr bwMode="auto">
            <a:xfrm rot="-5400000">
              <a:off x="3408" y="1728"/>
              <a:ext cx="1344" cy="28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latin typeface="Helvetica" charset="0"/>
                </a:rPr>
                <a:t>Rating Score</a:t>
              </a:r>
            </a:p>
          </p:txBody>
        </p:sp>
      </p:grpSp>
      <p:sp>
        <p:nvSpPr>
          <p:cNvPr id="11338" name="Rectangle 74"/>
          <p:cNvSpPr>
            <a:spLocks noChangeArrowheads="1"/>
          </p:cNvSpPr>
          <p:nvPr/>
        </p:nvSpPr>
        <p:spPr bwMode="auto">
          <a:xfrm>
            <a:off x="152400" y="1143000"/>
            <a:ext cx="8382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en-US">
                <a:latin typeface="Helvetica" charset="0"/>
              </a:rPr>
              <a:t>Large body of research shows:</a:t>
            </a:r>
            <a:br>
              <a:rPr lang="en-US">
                <a:latin typeface="Helvetica" charset="0"/>
              </a:rPr>
            </a:br>
            <a:r>
              <a:rPr lang="en-US">
                <a:latin typeface="Helvetica" charset="0"/>
              </a:rPr>
              <a:t> </a:t>
            </a:r>
            <a:r>
              <a:rPr lang="en-US" b="1">
                <a:latin typeface="Helvetica" charset="0"/>
              </a:rPr>
              <a:t>Implicit Assumptions Impact Evaluation</a:t>
            </a:r>
            <a:endParaRPr lang="en-US">
              <a:latin typeface="Helvetica" charset="0"/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en-US">
                <a:latin typeface="Helvetica" charset="0"/>
              </a:rPr>
              <a:t>Gender Bias and Research Papers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Font typeface="Times" charset="0"/>
              <a:buChar char="•"/>
            </a:pPr>
            <a:r>
              <a:rPr lang="en-US" sz="2000">
                <a:latin typeface="Helvetica" charset="0"/>
              </a:rPr>
              <a:t>Paludi and Bauer (Sex Roles, 1983)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Tilted Playing Field</a:t>
            </a:r>
          </a:p>
        </p:txBody>
      </p:sp>
      <p:graphicFrame>
        <p:nvGraphicFramePr>
          <p:cNvPr id="11334" name="Group 70"/>
          <p:cNvGraphicFramePr>
            <a:graphicFrameLocks noGrp="1"/>
          </p:cNvGraphicFramePr>
          <p:nvPr/>
        </p:nvGraphicFramePr>
        <p:xfrm>
          <a:off x="1143000" y="2724150"/>
          <a:ext cx="4495800" cy="1762126"/>
        </p:xfrm>
        <a:graphic>
          <a:graphicData uri="http://schemas.openxmlformats.org/drawingml/2006/table">
            <a:tbl>
              <a:tblPr/>
              <a:tblGrid>
                <a:gridCol w="1358900"/>
                <a:gridCol w="889000"/>
                <a:gridCol w="1123950"/>
                <a:gridCol w="1123950"/>
              </a:tblGrid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</a:rPr>
                        <a:t>Reviewer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</a:rPr>
                        <a:t>(1-5, 1 top)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</a:rPr>
                        <a:t>John T. McKay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</a:rPr>
                        <a:t>Joan T. McKay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</a:rPr>
                        <a:t>J. T. McKay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</a:rPr>
                        <a:t>Male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</a:rPr>
                        <a:t>Female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5105400"/>
            <a:ext cx="8382000" cy="1600200"/>
          </a:xfrm>
        </p:spPr>
        <p:txBody>
          <a:bodyPr/>
          <a:lstStyle/>
          <a:p>
            <a:r>
              <a:rPr lang="en-US" sz="2400"/>
              <a:t>Gender Bias and Performance Evaluation</a:t>
            </a:r>
          </a:p>
          <a:p>
            <a:pPr lvl="1"/>
            <a:r>
              <a:rPr lang="en-US" sz="2000"/>
              <a:t>Orchestra tryouts behind curtain </a:t>
            </a:r>
          </a:p>
          <a:p>
            <a:pPr lvl="1"/>
            <a:r>
              <a:rPr lang="en-US" sz="2000"/>
              <a:t>Stereotype threat on exam performance</a:t>
            </a:r>
          </a:p>
        </p:txBody>
      </p:sp>
      <p:grpSp>
        <p:nvGrpSpPr>
          <p:cNvPr id="11386" name="Group 122"/>
          <p:cNvGrpSpPr>
            <a:grpSpLocks/>
          </p:cNvGrpSpPr>
          <p:nvPr/>
        </p:nvGrpSpPr>
        <p:grpSpPr bwMode="auto">
          <a:xfrm>
            <a:off x="6516688" y="3352800"/>
            <a:ext cx="2649537" cy="1152525"/>
            <a:chOff x="4105" y="2112"/>
            <a:chExt cx="1669" cy="726"/>
          </a:xfrm>
        </p:grpSpPr>
        <p:sp>
          <p:nvSpPr>
            <p:cNvPr id="11336" name="Line 72"/>
            <p:cNvSpPr>
              <a:spLocks noChangeShapeType="1"/>
            </p:cNvSpPr>
            <p:nvPr/>
          </p:nvSpPr>
          <p:spPr bwMode="auto">
            <a:xfrm>
              <a:off x="4656" y="2112"/>
              <a:ext cx="624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 type="arrow" w="med" len="med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7" name="Text Box 73"/>
            <p:cNvSpPr txBox="1">
              <a:spLocks noChangeArrowheads="1"/>
            </p:cNvSpPr>
            <p:nvPr/>
          </p:nvSpPr>
          <p:spPr bwMode="auto">
            <a:xfrm>
              <a:off x="4105" y="2544"/>
              <a:ext cx="1669" cy="29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bg1"/>
                  </a:solidFill>
                  <a:latin typeface="Symbol" pitchFamily="18" charset="2"/>
                </a:rPr>
                <a:t>D</a:t>
              </a:r>
              <a:r>
                <a:rPr lang="en-US">
                  <a:solidFill>
                    <a:schemeClr val="bg1"/>
                  </a:solidFill>
                </a:rPr>
                <a:t> = 3 Nature</a:t>
              </a:r>
              <a:r>
                <a:rPr lang="en-US"/>
                <a:t> </a:t>
              </a:r>
              <a:r>
                <a:rPr lang="en-US">
                  <a:solidFill>
                    <a:schemeClr val="bg1"/>
                  </a:solidFill>
                </a:rPr>
                <a:t>Papers</a:t>
              </a:r>
              <a:endParaRPr lang="en-US"/>
            </a:p>
          </p:txBody>
        </p:sp>
      </p:grpSp>
      <p:sp>
        <p:nvSpPr>
          <p:cNvPr id="11340" name="Rectangle 76"/>
          <p:cNvSpPr>
            <a:spLocks noChangeArrowheads="1"/>
          </p:cNvSpPr>
          <p:nvPr/>
        </p:nvSpPr>
        <p:spPr bwMode="auto">
          <a:xfrm>
            <a:off x="152400" y="4343400"/>
            <a:ext cx="7315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Ø"/>
            </a:pPr>
            <a:r>
              <a:rPr lang="en-US">
                <a:latin typeface="Helvetica" charset="0"/>
              </a:rPr>
              <a:t>Gender Bias and Post-Doc Applications</a:t>
            </a:r>
          </a:p>
          <a:p>
            <a:pPr marL="742950" lvl="1" indent="-285750" eaLnBrk="1" hangingPunct="1">
              <a:spcBef>
                <a:spcPct val="20000"/>
              </a:spcBef>
              <a:buFont typeface="Times" charset="0"/>
              <a:buChar char="•"/>
            </a:pPr>
            <a:r>
              <a:rPr lang="en-US" sz="2000">
                <a:latin typeface="Helvetica" charset="0"/>
              </a:rPr>
              <a:t>Wenerås and Wold (Nature, 1997)</a:t>
            </a:r>
          </a:p>
        </p:txBody>
      </p:sp>
      <p:graphicFrame>
        <p:nvGraphicFramePr>
          <p:cNvPr id="11382" name="Group 118"/>
          <p:cNvGraphicFramePr>
            <a:graphicFrameLocks noGrp="1"/>
          </p:cNvGraphicFramePr>
          <p:nvPr/>
        </p:nvGraphicFramePr>
        <p:xfrm>
          <a:off x="2489200" y="3419475"/>
          <a:ext cx="3136900" cy="847726"/>
        </p:xfrm>
        <a:graphic>
          <a:graphicData uri="http://schemas.openxmlformats.org/drawingml/2006/table">
            <a:tbl>
              <a:tblPr/>
              <a:tblGrid>
                <a:gridCol w="889000"/>
                <a:gridCol w="1123950"/>
                <a:gridCol w="1123950"/>
              </a:tblGrid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</a:rPr>
                        <a:t>1.9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</a:rPr>
                        <a:t>3.0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</a:rPr>
                        <a:t>2.3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</a:rPr>
                        <a:t>3.0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</a:rPr>
                        <a:t>2.6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38" grpId="0" build="p" autoUpdateAnimBg="0"/>
      <p:bldP spid="11267" grpId="0" build="p" autoUpdateAnimBg="0"/>
      <p:bldP spid="11340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(Implicit) Discrimination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534400" cy="4953000"/>
          </a:xfrm>
        </p:spPr>
        <p:txBody>
          <a:bodyPr/>
          <a:lstStyle/>
          <a:p>
            <a:r>
              <a:rPr lang="en-US"/>
              <a:t>Lower expectations </a:t>
            </a:r>
          </a:p>
          <a:p>
            <a:r>
              <a:rPr lang="en-US"/>
              <a:t>Uneven evaluation</a:t>
            </a:r>
          </a:p>
          <a:p>
            <a:r>
              <a:rPr lang="en-US"/>
              <a:t>Narrow view of excellence</a:t>
            </a:r>
          </a:p>
          <a:p>
            <a:r>
              <a:rPr lang="en-US"/>
              <a:t>Exclusion from informal networks</a:t>
            </a:r>
          </a:p>
          <a:p>
            <a:r>
              <a:rPr lang="en-US"/>
              <a:t>Other people feel uncomfortable</a:t>
            </a:r>
          </a:p>
          <a:p>
            <a:r>
              <a:rPr lang="en-US" b="1">
                <a:solidFill>
                  <a:srgbClr val="FF0000"/>
                </a:solidFill>
              </a:rPr>
              <a:t>Accumulation of Disadvantage</a:t>
            </a:r>
            <a:endParaRPr lang="en-US" b="1"/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3581400" y="5334000"/>
          <a:ext cx="3429000" cy="889000"/>
        </p:xfrm>
        <a:graphic>
          <a:graphicData uri="http://schemas.openxmlformats.org/presentationml/2006/ole">
            <p:oleObj spid="_x0000_s12292" name="Equation" r:id="rId3" imgW="3429000" imgH="889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Personal Observations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86800" cy="5410200"/>
          </a:xfrm>
        </p:spPr>
        <p:txBody>
          <a:bodyPr/>
          <a:lstStyle/>
          <a:p>
            <a:r>
              <a:rPr lang="en-US" sz="2800"/>
              <a:t>Small numbers mean everybody counts</a:t>
            </a:r>
          </a:p>
          <a:p>
            <a:pPr lvl="1"/>
            <a:r>
              <a:rPr lang="en-US" sz="2400"/>
              <a:t>UW Physics nearly lost 60% of women in one quarter</a:t>
            </a:r>
          </a:p>
          <a:p>
            <a:pPr lvl="1"/>
            <a:r>
              <a:rPr lang="en-US" sz="2400"/>
              <a:t>Physics PhDs -- 10 years*50 departments: 8,261 total</a:t>
            </a:r>
          </a:p>
          <a:p>
            <a:pPr lvl="2"/>
            <a:r>
              <a:rPr lang="en-US" sz="2000"/>
              <a:t> 2  Native American Women</a:t>
            </a:r>
          </a:p>
          <a:p>
            <a:pPr lvl="2"/>
            <a:r>
              <a:rPr lang="en-US" sz="2000"/>
              <a:t>21 Black Women</a:t>
            </a:r>
          </a:p>
          <a:p>
            <a:pPr lvl="2"/>
            <a:r>
              <a:rPr lang="en-US" sz="2000"/>
              <a:t>31 Hispanic American Women</a:t>
            </a:r>
          </a:p>
          <a:p>
            <a:r>
              <a:rPr lang="en-US" sz="2800"/>
              <a:t>Each person must consciously confront their implicit assumptions</a:t>
            </a:r>
          </a:p>
          <a:p>
            <a:pPr lvl="1"/>
            <a:r>
              <a:rPr lang="en-US" sz="2400"/>
              <a:t>Grew up in 99 % white suburb</a:t>
            </a:r>
          </a:p>
          <a:p>
            <a:pPr lvl="1"/>
            <a:r>
              <a:rPr lang="en-US" sz="2400"/>
              <a:t>Adult before I knew professional, educated minorities</a:t>
            </a:r>
          </a:p>
          <a:p>
            <a:r>
              <a:rPr lang="en-US" sz="2800"/>
              <a:t>Scientific and educational enterprise requires trust</a:t>
            </a:r>
          </a:p>
          <a:p>
            <a:pPr lvl="1"/>
            <a:r>
              <a:rPr lang="en-US" sz="2400"/>
              <a:t>Different cultural expectations must be dealt with head 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Denali:Applications:Microsoft Office X:Templates:Presentations:Designs:Blends</Template>
  <TotalTime>514</TotalTime>
  <Words>595</Words>
  <Application>Microsoft Office PowerPoint</Application>
  <PresentationFormat>On-screen Show (4:3)</PresentationFormat>
  <Paragraphs>111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Blank Presentation</vt:lpstr>
      <vt:lpstr>Equation</vt:lpstr>
      <vt:lpstr>Workshop on Faculty Diversity</vt:lpstr>
      <vt:lpstr>Faculty Diversity Study</vt:lpstr>
      <vt:lpstr>Example Data:  Physics Faculty</vt:lpstr>
      <vt:lpstr>10 Fields, 500 Departments</vt:lpstr>
      <vt:lpstr>Representation Declines with Rank</vt:lpstr>
      <vt:lpstr>Why so Few?</vt:lpstr>
      <vt:lpstr>Tilted Playing Field</vt:lpstr>
      <vt:lpstr>(Implicit) Discrimination</vt:lpstr>
      <vt:lpstr>Personal Observations</vt:lpstr>
      <vt:lpstr>Good Chairs Make a Difference</vt:lpstr>
    </vt:vector>
  </TitlesOfParts>
  <Company>University of Washington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Marjorie Olmstead</dc:creator>
  <cp:lastModifiedBy>dsa</cp:lastModifiedBy>
  <cp:revision>30</cp:revision>
  <dcterms:created xsi:type="dcterms:W3CDTF">2004-05-11T21:02:41Z</dcterms:created>
  <dcterms:modified xsi:type="dcterms:W3CDTF">2011-02-24T19:54:14Z</dcterms:modified>
</cp:coreProperties>
</file>