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9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0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11.xml" ContentType="application/vnd.openxmlformats-officedocument.theme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theme/theme12.xml" ContentType="application/vnd.openxmlformats-officedocument.theme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slideLayouts/slideLayout159.xml" ContentType="application/vnd.openxmlformats-officedocument.presentationml.slideLayout+xml"/>
  <Override PartName="/ppt/theme/theme17.xml" ContentType="application/vnd.openxmlformats-officedocument.theme+xml"/>
  <Override PartName="/ppt/slideLayouts/slideLayout160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ppt/theme/theme20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3" r:id="rId1"/>
    <p:sldMasterId id="2147484016" r:id="rId2"/>
    <p:sldMasterId id="2147484029" r:id="rId3"/>
    <p:sldMasterId id="2147484042" r:id="rId4"/>
    <p:sldMasterId id="2147484055" r:id="rId5"/>
    <p:sldMasterId id="2147484068" r:id="rId6"/>
    <p:sldMasterId id="2147484081" r:id="rId7"/>
    <p:sldMasterId id="2147484094" r:id="rId8"/>
    <p:sldMasterId id="2147484107" r:id="rId9"/>
    <p:sldMasterId id="2147484120" r:id="rId10"/>
    <p:sldMasterId id="2147484146" r:id="rId11"/>
    <p:sldMasterId id="2147484158" r:id="rId12"/>
    <p:sldMasterId id="2147484133" r:id="rId13"/>
    <p:sldMasterId id="2147484176" r:id="rId14"/>
    <p:sldMasterId id="2147484185" r:id="rId15"/>
    <p:sldMasterId id="2147484190" r:id="rId16"/>
    <p:sldMasterId id="2147484191" r:id="rId17"/>
    <p:sldMasterId id="2147484193" r:id="rId18"/>
  </p:sldMasterIdLst>
  <p:notesMasterIdLst>
    <p:notesMasterId r:id="rId35"/>
  </p:notesMasterIdLst>
  <p:handoutMasterIdLst>
    <p:handoutMasterId r:id="rId36"/>
  </p:handoutMasterIdLst>
  <p:sldIdLst>
    <p:sldId id="317" r:id="rId19"/>
    <p:sldId id="464" r:id="rId20"/>
    <p:sldId id="469" r:id="rId21"/>
    <p:sldId id="466" r:id="rId22"/>
    <p:sldId id="473" r:id="rId23"/>
    <p:sldId id="474" r:id="rId24"/>
    <p:sldId id="475" r:id="rId25"/>
    <p:sldId id="468" r:id="rId26"/>
    <p:sldId id="470" r:id="rId27"/>
    <p:sldId id="479" r:id="rId28"/>
    <p:sldId id="480" r:id="rId29"/>
    <p:sldId id="467" r:id="rId30"/>
    <p:sldId id="476" r:id="rId31"/>
    <p:sldId id="477" r:id="rId32"/>
    <p:sldId id="478" r:id="rId33"/>
    <p:sldId id="391" r:id="rId34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FF99"/>
    <a:srgbClr val="5026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3" autoAdjust="0"/>
    <p:restoredTop sz="94737" autoAdjust="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8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3.xml"/><Relationship Id="rId34" Type="http://schemas.openxmlformats.org/officeDocument/2006/relationships/slide" Target="slides/slide16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7.xml"/><Relationship Id="rId33" Type="http://schemas.openxmlformats.org/officeDocument/2006/relationships/slide" Target="slides/slide15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2.xml"/><Relationship Id="rId29" Type="http://schemas.openxmlformats.org/officeDocument/2006/relationships/slide" Target="slides/slide1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6.xml"/><Relationship Id="rId32" Type="http://schemas.openxmlformats.org/officeDocument/2006/relationships/slide" Target="slides/slide14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handoutMaster" Target="handoutMasters/handout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1.xml"/><Relationship Id="rId31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slide" Target="slides/slide12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5722" tIns="47861" rIns="95722" bIns="47861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9" y="0"/>
            <a:ext cx="3169920" cy="480060"/>
          </a:xfrm>
          <a:prstGeom prst="rect">
            <a:avLst/>
          </a:prstGeom>
        </p:spPr>
        <p:txBody>
          <a:bodyPr vert="horz" lIns="95722" tIns="47861" rIns="95722" bIns="47861" rtlCol="0"/>
          <a:lstStyle>
            <a:lvl1pPr algn="r">
              <a:defRPr sz="1200"/>
            </a:lvl1pPr>
          </a:lstStyle>
          <a:p>
            <a:fld id="{0CCEADCB-708E-F941-8075-075E5EBDA019}" type="datetimeFigureOut">
              <a:rPr lang="en-US" smtClean="0"/>
              <a:t>5/17/2018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5722" tIns="47861" rIns="95722" bIns="47861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9" y="9119474"/>
            <a:ext cx="3169920" cy="480060"/>
          </a:xfrm>
          <a:prstGeom prst="rect">
            <a:avLst/>
          </a:prstGeom>
        </p:spPr>
        <p:txBody>
          <a:bodyPr vert="horz" lIns="95722" tIns="47861" rIns="95722" bIns="47861" rtlCol="0" anchor="b"/>
          <a:lstStyle>
            <a:lvl1pPr algn="r">
              <a:defRPr sz="1200"/>
            </a:lvl1pPr>
          </a:lstStyle>
          <a:p>
            <a:fld id="{1558197F-2033-974C-8E6B-35E21DD758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1636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5722" tIns="47861" rIns="95722" bIns="47861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9" y="0"/>
            <a:ext cx="3169920" cy="480060"/>
          </a:xfrm>
          <a:prstGeom prst="rect">
            <a:avLst/>
          </a:prstGeom>
        </p:spPr>
        <p:txBody>
          <a:bodyPr vert="horz" lIns="95722" tIns="47861" rIns="95722" bIns="47861" rtlCol="0"/>
          <a:lstStyle>
            <a:lvl1pPr algn="r">
              <a:defRPr sz="1200"/>
            </a:lvl1pPr>
          </a:lstStyle>
          <a:p>
            <a:fld id="{569C7343-33EA-40DA-9F48-5F09440026E9}" type="datetimeFigureOut">
              <a:rPr lang="en-US" smtClean="0"/>
              <a:t>5/17/2018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22" tIns="47861" rIns="95722" bIns="47861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1"/>
            <a:ext cx="5852160" cy="4320540"/>
          </a:xfrm>
          <a:prstGeom prst="rect">
            <a:avLst/>
          </a:prstGeom>
        </p:spPr>
        <p:txBody>
          <a:bodyPr vert="horz" lIns="95722" tIns="47861" rIns="95722" bIns="4786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5722" tIns="47861" rIns="95722" bIns="47861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9" y="9119474"/>
            <a:ext cx="3169920" cy="480060"/>
          </a:xfrm>
          <a:prstGeom prst="rect">
            <a:avLst/>
          </a:prstGeom>
        </p:spPr>
        <p:txBody>
          <a:bodyPr vert="horz" lIns="95722" tIns="47861" rIns="95722" bIns="47861" rtlCol="0" anchor="b"/>
          <a:lstStyle>
            <a:lvl1pPr algn="r">
              <a:defRPr sz="1200"/>
            </a:lvl1pPr>
          </a:lstStyle>
          <a:p>
            <a:fld id="{72EF4AC0-9BA2-46D2-9372-A5C9261B2C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457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F4AC0-9BA2-46D2-9372-A5C9261B2CB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683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F4AC0-9BA2-46D2-9372-A5C9261B2CB7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6872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F4AC0-9BA2-46D2-9372-A5C9261B2CB7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399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1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2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2.xml"/><Relationship Id="rId4" Type="http://schemas.openxmlformats.org/officeDocument/2006/relationships/image" Target="../media/image10.gif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49581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81395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18987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36371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23184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36522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9382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13179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8887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2509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714059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02653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4239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27802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93513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76290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96184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78377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23231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27475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37898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42321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1820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70729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26092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5/17/2018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56555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5/17/2018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11589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5/17/2018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05312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5/17/2018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60232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5/17/2018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50477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5/17/2018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67377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5/17/2018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23629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5/17/2018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35995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5/17/2018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1431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4068711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5/17/2018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86816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5/17/2018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11748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5/17/2018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47138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3300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W_W Logo_Whit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915" y="5945854"/>
            <a:ext cx="1371600" cy="9235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84477" y="6354234"/>
            <a:ext cx="2540000" cy="266700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1332224"/>
            <a:ext cx="6972300" cy="26417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5000" b="0" i="0" baseline="0">
                <a:solidFill>
                  <a:srgbClr val="E8D3A2"/>
                </a:solidFill>
                <a:latin typeface="Helvetica Neue Bold Condensed"/>
                <a:cs typeface="Helvetica Neue Bold Condensed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HELVETICA CONDENSED BOLD</a:t>
            </a:r>
          </a:p>
          <a:p>
            <a:pPr lvl="0"/>
            <a:r>
              <a:rPr lang="en-US" dirty="0" smtClean="0"/>
              <a:t>50 PT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79463" y="3973980"/>
            <a:ext cx="1600200" cy="1397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79463" y="5917261"/>
            <a:ext cx="732442" cy="81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49680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khofmeister\Desktop\advancelogo.jpg"/>
          <p:cNvPicPr>
            <a:picLocks noChangeAspect="1" noChangeArrowheads="1"/>
          </p:cNvPicPr>
          <p:nvPr/>
        </p:nvPicPr>
        <p:blipFill>
          <a:blip r:embed="rId2" cstate="print"/>
          <a:srcRect b="23627"/>
          <a:stretch>
            <a:fillRect/>
          </a:stretch>
        </p:blipFill>
        <p:spPr bwMode="auto">
          <a:xfrm>
            <a:off x="457200" y="74613"/>
            <a:ext cx="1752600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Documents and Settings\khofmeister\Desktop\advancelogo.jpg"/>
          <p:cNvPicPr>
            <a:picLocks noChangeAspect="1" noChangeArrowheads="1"/>
          </p:cNvPicPr>
          <p:nvPr/>
        </p:nvPicPr>
        <p:blipFill>
          <a:blip r:embed="rId3" cstate="print"/>
          <a:srcRect t="71841"/>
          <a:stretch>
            <a:fillRect/>
          </a:stretch>
        </p:blipFill>
        <p:spPr bwMode="auto">
          <a:xfrm>
            <a:off x="4876800" y="6380163"/>
            <a:ext cx="3792538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5/17/2018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061367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5/17/2018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639980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5/17/2018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76007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5/17/2018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997455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5/17/2018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005141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5/17/2018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4284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190610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5/17/2018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77304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5/17/2018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408183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5/17/2018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38718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5/17/2018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282912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3A5DC-F5B9-4499-BA6F-DD6AFB6E9C49}" type="datetimeFigureOut">
              <a:rPr lang="en-US" smtClean="0"/>
              <a:pPr/>
              <a:t>5/17/2018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950823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3300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W_W Logo_Whit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915" y="5945854"/>
            <a:ext cx="1371600" cy="9235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84477" y="6354234"/>
            <a:ext cx="2540000" cy="266700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1332224"/>
            <a:ext cx="6972300" cy="26417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5000" b="0" i="0" baseline="0">
                <a:solidFill>
                  <a:srgbClr val="E8D3A2"/>
                </a:solidFill>
                <a:latin typeface="Helvetica Neue Bold Condensed"/>
                <a:cs typeface="Helvetica Neue Bold Condensed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HELVETICA CONDENSED BOLD</a:t>
            </a:r>
          </a:p>
          <a:p>
            <a:pPr lvl="0"/>
            <a:r>
              <a:rPr lang="en-US" dirty="0" smtClean="0"/>
              <a:t>50 PT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79463" y="3973980"/>
            <a:ext cx="1600200" cy="1397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79463" y="5917261"/>
            <a:ext cx="732442" cy="81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361288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JU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1332224"/>
            <a:ext cx="6972300" cy="26417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4400" b="0" i="0" baseline="0">
                <a:solidFill>
                  <a:schemeClr val="tx1"/>
                </a:solidFill>
                <a:latin typeface="+mj-lt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TITLE SLIDE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9463" y="3973980"/>
            <a:ext cx="1600200" cy="139700"/>
          </a:xfrm>
          <a:prstGeom prst="rect">
            <a:avLst/>
          </a:prstGeom>
        </p:spPr>
      </p:pic>
      <p:sp>
        <p:nvSpPr>
          <p:cNvPr id="7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71757" y="4267200"/>
            <a:ext cx="6972300" cy="14225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lang="en-US" sz="3600" b="0" i="0" kern="1200" baseline="0" dirty="0" smtClean="0">
                <a:solidFill>
                  <a:schemeClr val="tx1"/>
                </a:solidFill>
                <a:latin typeface="+mj-lt"/>
                <a:ea typeface="+mn-ea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Daniel Kirschen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83915" y="5945854"/>
            <a:ext cx="1371600" cy="927100"/>
          </a:xfrm>
          <a:prstGeom prst="rect">
            <a:avLst/>
          </a:prstGeom>
        </p:spPr>
      </p:pic>
      <p:pic>
        <p:nvPicPr>
          <p:cNvPr id="10" name="Picture 9" descr="wordmark, no W -- black.gif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2432" y="6156608"/>
            <a:ext cx="2572920" cy="45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217028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22616624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200691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7226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307026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904795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140485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779218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95030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192527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922842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710328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630056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621793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5/17/2018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9350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659759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3A5DC-F5B9-4499-BA6F-DD6AFB6E9C49}" type="datetimeFigureOut">
              <a:rPr lang="en-US" smtClean="0"/>
              <a:pPr/>
              <a:t>5/17/2018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873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1812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0464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745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9908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8624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4909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1096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905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7828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667235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0266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790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4778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300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5649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6322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8570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6235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0410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74864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6758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3230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528709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363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309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52147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4148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1164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0330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51987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86593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75769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21499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91940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5843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82274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91593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49591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91210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27482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2728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5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07992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16263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79586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55907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227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65985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23015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2152735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08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95109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35568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02130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64695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62390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42189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54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65593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62932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9056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88818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0907689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69032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72699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50792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81803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03749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450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15566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4231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98142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15343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4631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83756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3040473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23089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45197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52904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234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04983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98930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46485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3021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37160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87678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72479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57705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8410018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93658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574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Relationship Id="rId14" Type="http://schemas.openxmlformats.org/officeDocument/2006/relationships/image" Target="../media/image1.jpe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slideLayout" Target="../slideLayouts/slideLayout133.xml"/><Relationship Id="rId3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0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1.xml"/><Relationship Id="rId13" Type="http://schemas.openxmlformats.org/officeDocument/2006/relationships/slideLayout" Target="../slideLayouts/slideLayout146.xml"/><Relationship Id="rId3" Type="http://schemas.openxmlformats.org/officeDocument/2006/relationships/slideLayout" Target="../slideLayouts/slideLayout136.xml"/><Relationship Id="rId7" Type="http://schemas.openxmlformats.org/officeDocument/2006/relationships/slideLayout" Target="../slideLayouts/slideLayout140.xml"/><Relationship Id="rId12" Type="http://schemas.openxmlformats.org/officeDocument/2006/relationships/slideLayout" Target="../slideLayouts/slideLayout145.xml"/><Relationship Id="rId2" Type="http://schemas.openxmlformats.org/officeDocument/2006/relationships/slideLayout" Target="../slideLayouts/slideLayout135.xml"/><Relationship Id="rId16" Type="http://schemas.openxmlformats.org/officeDocument/2006/relationships/image" Target="../media/image8.jpeg"/><Relationship Id="rId1" Type="http://schemas.openxmlformats.org/officeDocument/2006/relationships/slideLayout" Target="../slideLayouts/slideLayout134.xml"/><Relationship Id="rId6" Type="http://schemas.openxmlformats.org/officeDocument/2006/relationships/slideLayout" Target="../slideLayouts/slideLayout139.xml"/><Relationship Id="rId11" Type="http://schemas.openxmlformats.org/officeDocument/2006/relationships/slideLayout" Target="../slideLayouts/slideLayout144.xml"/><Relationship Id="rId5" Type="http://schemas.openxmlformats.org/officeDocument/2006/relationships/slideLayout" Target="../slideLayouts/slideLayout138.xml"/><Relationship Id="rId15" Type="http://schemas.openxmlformats.org/officeDocument/2006/relationships/image" Target="../media/image7.jpeg"/><Relationship Id="rId10" Type="http://schemas.openxmlformats.org/officeDocument/2006/relationships/slideLayout" Target="../slideLayouts/slideLayout143.xml"/><Relationship Id="rId4" Type="http://schemas.openxmlformats.org/officeDocument/2006/relationships/slideLayout" Target="../slideLayouts/slideLayout137.xml"/><Relationship Id="rId9" Type="http://schemas.openxmlformats.org/officeDocument/2006/relationships/slideLayout" Target="../slideLayouts/slideLayout142.xml"/><Relationship Id="rId1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4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49.xml"/><Relationship Id="rId7" Type="http://schemas.openxmlformats.org/officeDocument/2006/relationships/slideLayout" Target="../slideLayouts/slideLayout153.xml"/><Relationship Id="rId12" Type="http://schemas.openxmlformats.org/officeDocument/2006/relationships/slideLayout" Target="../slideLayouts/slideLayout158.xml"/><Relationship Id="rId2" Type="http://schemas.openxmlformats.org/officeDocument/2006/relationships/slideLayout" Target="../slideLayouts/slideLayout148.xml"/><Relationship Id="rId1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152.xml"/><Relationship Id="rId11" Type="http://schemas.openxmlformats.org/officeDocument/2006/relationships/slideLayout" Target="../slideLayouts/slideLayout157.xml"/><Relationship Id="rId5" Type="http://schemas.openxmlformats.org/officeDocument/2006/relationships/slideLayout" Target="../slideLayouts/slideLayout151.xml"/><Relationship Id="rId10" Type="http://schemas.openxmlformats.org/officeDocument/2006/relationships/slideLayout" Target="../slideLayouts/slideLayout156.xml"/><Relationship Id="rId4" Type="http://schemas.openxmlformats.org/officeDocument/2006/relationships/slideLayout" Target="../slideLayouts/slideLayout150.xml"/><Relationship Id="rId9" Type="http://schemas.openxmlformats.org/officeDocument/2006/relationships/slideLayout" Target="../slideLayouts/slideLayout155.xml"/><Relationship Id="rId14" Type="http://schemas.openxmlformats.org/officeDocument/2006/relationships/image" Target="../media/image1.jpeg"/></Relationships>
</file>

<file path=ppt/slideMasters/_rels/slideMaster14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theme" Target="../theme/theme16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159.xml"/></Relationships>
</file>

<file path=ppt/slideMasters/_rels/slideMaster18.xml.rels><?xml version="1.0" encoding="UTF-8" standalone="yes"?>
<Relationships xmlns="http://schemas.openxmlformats.org/package/2006/relationships"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16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image" Target="../media/image1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image" Target="../media/image1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image" Target="../media/image1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8014968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04" r:id="rId1"/>
    <p:sldLayoutId id="2147484005" r:id="rId2"/>
    <p:sldLayoutId id="2147484006" r:id="rId3"/>
    <p:sldLayoutId id="2147484007" r:id="rId4"/>
    <p:sldLayoutId id="2147484008" r:id="rId5"/>
    <p:sldLayoutId id="2147484009" r:id="rId6"/>
    <p:sldLayoutId id="2147484010" r:id="rId7"/>
    <p:sldLayoutId id="2147484011" r:id="rId8"/>
    <p:sldLayoutId id="2147484012" r:id="rId9"/>
    <p:sldLayoutId id="2147484013" r:id="rId10"/>
    <p:sldLayoutId id="2147484014" r:id="rId11"/>
    <p:sldLayoutId id="2147484015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5376287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121" r:id="rId1"/>
    <p:sldLayoutId id="2147484122" r:id="rId2"/>
    <p:sldLayoutId id="2147484123" r:id="rId3"/>
    <p:sldLayoutId id="2147484124" r:id="rId4"/>
    <p:sldLayoutId id="2147484125" r:id="rId5"/>
    <p:sldLayoutId id="2147484126" r:id="rId6"/>
    <p:sldLayoutId id="2147484127" r:id="rId7"/>
    <p:sldLayoutId id="2147484128" r:id="rId8"/>
    <p:sldLayoutId id="2147484129" r:id="rId9"/>
    <p:sldLayoutId id="2147484130" r:id="rId10"/>
    <p:sldLayoutId id="2147484131" r:id="rId11"/>
    <p:sldLayoutId id="2147484132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6114E6-7A49-4014-8607-630331982671}" type="datetimeFigureOut">
              <a:rPr lang="en-US" smtClean="0"/>
              <a:t>5/17/2018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97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7" r:id="rId1"/>
    <p:sldLayoutId id="2147484170" r:id="rId2"/>
    <p:sldLayoutId id="2147484148" r:id="rId3"/>
    <p:sldLayoutId id="2147484149" r:id="rId4"/>
    <p:sldLayoutId id="2147484150" r:id="rId5"/>
    <p:sldLayoutId id="2147484151" r:id="rId6"/>
    <p:sldLayoutId id="2147484152" r:id="rId7"/>
    <p:sldLayoutId id="2147484153" r:id="rId8"/>
    <p:sldLayoutId id="2147484154" r:id="rId9"/>
    <p:sldLayoutId id="2147484155" r:id="rId10"/>
    <p:sldLayoutId id="2147484156" r:id="rId11"/>
    <p:sldLayoutId id="2147484157" r:id="rId12"/>
    <p:sldLayoutId id="2147484172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228600" y="74613"/>
            <a:ext cx="8686800" cy="6630987"/>
            <a:chOff x="228600" y="74805"/>
            <a:chExt cx="8686800" cy="6630795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228600" y="228600"/>
              <a:ext cx="8686800" cy="6400800"/>
              <a:chOff x="152400" y="152400"/>
              <a:chExt cx="8839200" cy="6553200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52400" y="152592"/>
                <a:ext cx="8839200" cy="6553011"/>
              </a:xfrm>
              <a:prstGeom prst="rect">
                <a:avLst/>
              </a:prstGeom>
              <a:noFill/>
              <a:ln w="63500">
                <a:solidFill>
                  <a:srgbClr val="666699">
                    <a:alpha val="80000"/>
                  </a:srgb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28322" y="228980"/>
                <a:ext cx="8687357" cy="6400237"/>
              </a:xfrm>
              <a:prstGeom prst="rect">
                <a:avLst/>
              </a:prstGeom>
              <a:solidFill>
                <a:schemeClr val="lt1">
                  <a:alpha val="80000"/>
                </a:schemeClr>
              </a:solidFill>
              <a:ln>
                <a:solidFill>
                  <a:srgbClr val="CC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000000"/>
                  </a:solidFill>
                </a:endParaRPr>
              </a:p>
            </p:txBody>
          </p:sp>
        </p:grpSp>
        <p:pic>
          <p:nvPicPr>
            <p:cNvPr id="1033" name="Picture 2" descr="C:\Documents and Settings\khofmeister\Desktop\advancelogo.jpg"/>
            <p:cNvPicPr>
              <a:picLocks noChangeAspect="1" noChangeArrowheads="1"/>
            </p:cNvPicPr>
            <p:nvPr/>
          </p:nvPicPr>
          <p:blipFill>
            <a:blip r:embed="rId15" cstate="print"/>
            <a:srcRect b="23627"/>
            <a:stretch>
              <a:fillRect/>
            </a:stretch>
          </p:blipFill>
          <p:spPr bwMode="auto">
            <a:xfrm>
              <a:off x="457200" y="74805"/>
              <a:ext cx="1752600" cy="407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4" name="Picture 3" descr="C:\Documents and Settings\khofmeister\Desktop\advancelogo.jpg"/>
            <p:cNvPicPr>
              <a:picLocks noChangeAspect="1" noChangeArrowheads="1"/>
            </p:cNvPicPr>
            <p:nvPr/>
          </p:nvPicPr>
          <p:blipFill>
            <a:blip r:embed="rId16" cstate="print"/>
            <a:srcRect t="71841"/>
            <a:stretch>
              <a:fillRect/>
            </a:stretch>
          </p:blipFill>
          <p:spPr bwMode="auto">
            <a:xfrm>
              <a:off x="4876800" y="6380162"/>
              <a:ext cx="3792537" cy="325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61722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fld id="{27D3A5DC-F5B9-4499-BA6F-DD6AFB6E9C49}" type="datetimeFigureOut">
              <a:rPr lang="en-US" smtClean="0"/>
              <a:pPr/>
              <a:t>5/17/2018</a:t>
            </a:fld>
            <a:endParaRPr lang="en-US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0400" y="617220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1722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3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2540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9" r:id="rId1"/>
    <p:sldLayoutId id="2147484160" r:id="rId2"/>
    <p:sldLayoutId id="2147484161" r:id="rId3"/>
    <p:sldLayoutId id="2147484162" r:id="rId4"/>
    <p:sldLayoutId id="2147484163" r:id="rId5"/>
    <p:sldLayoutId id="2147484164" r:id="rId6"/>
    <p:sldLayoutId id="2147484165" r:id="rId7"/>
    <p:sldLayoutId id="2147484166" r:id="rId8"/>
    <p:sldLayoutId id="2147484167" r:id="rId9"/>
    <p:sldLayoutId id="2147484168" r:id="rId10"/>
    <p:sldLayoutId id="2147484169" r:id="rId11"/>
    <p:sldLayoutId id="2147484171" r:id="rId12"/>
    <p:sldLayoutId id="2147484189" r:id="rId13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>
          <a:solidFill>
            <a:srgbClr val="4E4E76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4669539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134" r:id="rId1"/>
    <p:sldLayoutId id="2147484135" r:id="rId2"/>
    <p:sldLayoutId id="2147484136" r:id="rId3"/>
    <p:sldLayoutId id="2147484137" r:id="rId4"/>
    <p:sldLayoutId id="2147484138" r:id="rId5"/>
    <p:sldLayoutId id="2147484139" r:id="rId6"/>
    <p:sldLayoutId id="2147484140" r:id="rId7"/>
    <p:sldLayoutId id="2147484141" r:id="rId8"/>
    <p:sldLayoutId id="2147484142" r:id="rId9"/>
    <p:sldLayoutId id="2147484143" r:id="rId10"/>
    <p:sldLayoutId id="2147484144" r:id="rId11"/>
    <p:sldLayoutId id="2147484145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955247"/>
      </p:ext>
    </p:extLst>
  </p:cSld>
  <p:clrMap bg1="dk1" tx1="lt1" bg2="dk2" tx2="lt2" accent1="accent1" accent2="accent2" accent3="accent3" accent4="accent4" accent5="accent5" accent6="accent6" hlink="hlink" folHlink="folHlink"/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228600" y="74613"/>
            <a:ext cx="8686800" cy="6630987"/>
            <a:chOff x="228600" y="74805"/>
            <a:chExt cx="8686800" cy="6630795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228600" y="228600"/>
              <a:ext cx="8686800" cy="6400800"/>
              <a:chOff x="152400" y="152400"/>
              <a:chExt cx="8839200" cy="6553200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52400" y="152592"/>
                <a:ext cx="8839200" cy="6553011"/>
              </a:xfrm>
              <a:prstGeom prst="rect">
                <a:avLst/>
              </a:prstGeom>
              <a:noFill/>
              <a:ln w="63500">
                <a:solidFill>
                  <a:srgbClr val="666699">
                    <a:alpha val="80000"/>
                  </a:srgb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28322" y="228980"/>
                <a:ext cx="8687357" cy="6400237"/>
              </a:xfrm>
              <a:prstGeom prst="rect">
                <a:avLst/>
              </a:prstGeom>
              <a:solidFill>
                <a:schemeClr val="lt1">
                  <a:alpha val="80000"/>
                </a:schemeClr>
              </a:solidFill>
              <a:ln>
                <a:solidFill>
                  <a:srgbClr val="CC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000000"/>
                  </a:solidFill>
                </a:endParaRPr>
              </a:p>
            </p:txBody>
          </p:sp>
        </p:grpSp>
        <p:pic>
          <p:nvPicPr>
            <p:cNvPr id="1033" name="Picture 2" descr="C:\Documents and Settings\khofmeister\Desktop\advancelogo.jpg"/>
            <p:cNvPicPr>
              <a:picLocks noChangeAspect="1" noChangeArrowheads="1"/>
            </p:cNvPicPr>
            <p:nvPr/>
          </p:nvPicPr>
          <p:blipFill>
            <a:blip r:embed="rId2" cstate="print"/>
            <a:srcRect b="23627"/>
            <a:stretch>
              <a:fillRect/>
            </a:stretch>
          </p:blipFill>
          <p:spPr bwMode="auto">
            <a:xfrm>
              <a:off x="457200" y="74805"/>
              <a:ext cx="1752600" cy="407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4" name="Picture 3" descr="C:\Documents and Settings\khofmeister\Desktop\advancelogo.jpg"/>
            <p:cNvPicPr>
              <a:picLocks noChangeAspect="1" noChangeArrowheads="1"/>
            </p:cNvPicPr>
            <p:nvPr/>
          </p:nvPicPr>
          <p:blipFill>
            <a:blip r:embed="rId3" cstate="print"/>
            <a:srcRect t="71841"/>
            <a:stretch>
              <a:fillRect/>
            </a:stretch>
          </p:blipFill>
          <p:spPr bwMode="auto">
            <a:xfrm>
              <a:off x="4876800" y="6380162"/>
              <a:ext cx="3792537" cy="325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61722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fld id="{27D3A5DC-F5B9-4499-BA6F-DD6AFB6E9C49}" type="datetimeFigureOut">
              <a:rPr lang="en-US" smtClean="0"/>
              <a:pPr/>
              <a:t>5/17/2018</a:t>
            </a:fld>
            <a:endParaRPr lang="en-US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0400" y="617220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1722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103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38201941"/>
      </p:ext>
    </p:extLst>
  </p:cSld>
  <p:clrMap bg1="lt1" tx1="dk1" bg2="lt2" tx2="dk2" accent1="accent1" accent2="accent2" accent3="accent3" accent4="accent4" accent5="accent5" accent6="accent6" hlink="hlink" folHlink="folHlink"/>
  <p:timing>
    <p:tnLst>
      <p:par>
        <p:cTn id="1" dur="indefinite" restart="never" nodeType="tmRoot"/>
      </p:par>
    </p:tnLst>
  </p:timing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>
          <a:solidFill>
            <a:srgbClr val="4E4E76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iRes.tif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010101"/>
              </a:clrFrom>
              <a:clrTo>
                <a:srgbClr val="010101">
                  <a:alpha val="0"/>
                </a:srgbClr>
              </a:clrTo>
            </a:clrChange>
            <a:alphaModFix amt="1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954889"/>
            <a:ext cx="9144000" cy="903111"/>
          </a:xfrm>
          <a:prstGeom prst="rect">
            <a:avLst/>
          </a:prstGeom>
          <a:ln w="3175" cmpd="sng">
            <a:solidFill>
              <a:schemeClr val="accent5"/>
            </a:solidFill>
          </a:ln>
        </p:spPr>
      </p:pic>
    </p:spTree>
    <p:extLst>
      <p:ext uri="{BB962C8B-B14F-4D97-AF65-F5344CB8AC3E}">
        <p14:creationId xmlns:p14="http://schemas.microsoft.com/office/powerpoint/2010/main" val="183570624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26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126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27D7F91-DD3B-458F-A92D-400A919552EE}" type="datetime1">
              <a:rPr lang="en-US"/>
              <a:pPr>
                <a:defRPr/>
              </a:pPr>
              <a:t>5/17/2018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2141C32-CCC0-4A1F-9CC7-5F0C2AC69BF2}" type="slidenum">
              <a:rPr lang="sv-SE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grpSp>
        <p:nvGrpSpPr>
          <p:cNvPr id="1127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24569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2" r:id="rId1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1" fontAlgn="base" hangingPunct="1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1" fontAlgn="base" hangingPunct="1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1" fontAlgn="base" hangingPunct="1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E8C23B-43B6-4DF0-94CB-E31AA01201A9}" type="datetimeFigureOut">
              <a:rPr lang="en-US" smtClean="0"/>
              <a:t>5/17/2018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2141C32-CCC0-4A1F-9CC7-5F0C2AC69BF2}" type="slidenum">
              <a:rPr lang="sv-SE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798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4914947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1474942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30" r:id="rId1"/>
    <p:sldLayoutId id="2147484031" r:id="rId2"/>
    <p:sldLayoutId id="2147484032" r:id="rId3"/>
    <p:sldLayoutId id="2147484033" r:id="rId4"/>
    <p:sldLayoutId id="2147484034" r:id="rId5"/>
    <p:sldLayoutId id="2147484035" r:id="rId6"/>
    <p:sldLayoutId id="2147484036" r:id="rId7"/>
    <p:sldLayoutId id="2147484037" r:id="rId8"/>
    <p:sldLayoutId id="2147484038" r:id="rId9"/>
    <p:sldLayoutId id="2147484039" r:id="rId10"/>
    <p:sldLayoutId id="2147484040" r:id="rId11"/>
    <p:sldLayoutId id="2147484041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3830068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43" r:id="rId1"/>
    <p:sldLayoutId id="2147484044" r:id="rId2"/>
    <p:sldLayoutId id="2147484045" r:id="rId3"/>
    <p:sldLayoutId id="2147484046" r:id="rId4"/>
    <p:sldLayoutId id="2147484047" r:id="rId5"/>
    <p:sldLayoutId id="2147484048" r:id="rId6"/>
    <p:sldLayoutId id="2147484049" r:id="rId7"/>
    <p:sldLayoutId id="2147484050" r:id="rId8"/>
    <p:sldLayoutId id="2147484051" r:id="rId9"/>
    <p:sldLayoutId id="2147484052" r:id="rId10"/>
    <p:sldLayoutId id="2147484053" r:id="rId11"/>
    <p:sldLayoutId id="2147484054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0236801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56" r:id="rId1"/>
    <p:sldLayoutId id="2147484057" r:id="rId2"/>
    <p:sldLayoutId id="2147484058" r:id="rId3"/>
    <p:sldLayoutId id="2147484059" r:id="rId4"/>
    <p:sldLayoutId id="2147484060" r:id="rId5"/>
    <p:sldLayoutId id="2147484061" r:id="rId6"/>
    <p:sldLayoutId id="2147484062" r:id="rId7"/>
    <p:sldLayoutId id="2147484063" r:id="rId8"/>
    <p:sldLayoutId id="2147484064" r:id="rId9"/>
    <p:sldLayoutId id="2147484065" r:id="rId10"/>
    <p:sldLayoutId id="2147484066" r:id="rId11"/>
    <p:sldLayoutId id="2147484067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0250044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3740600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82" r:id="rId1"/>
    <p:sldLayoutId id="2147484083" r:id="rId2"/>
    <p:sldLayoutId id="2147484084" r:id="rId3"/>
    <p:sldLayoutId id="2147484085" r:id="rId4"/>
    <p:sldLayoutId id="2147484086" r:id="rId5"/>
    <p:sldLayoutId id="2147484087" r:id="rId6"/>
    <p:sldLayoutId id="2147484088" r:id="rId7"/>
    <p:sldLayoutId id="2147484089" r:id="rId8"/>
    <p:sldLayoutId id="2147484090" r:id="rId9"/>
    <p:sldLayoutId id="2147484091" r:id="rId10"/>
    <p:sldLayoutId id="2147484092" r:id="rId11"/>
    <p:sldLayoutId id="2147484093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2205141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95" r:id="rId1"/>
    <p:sldLayoutId id="2147484096" r:id="rId2"/>
    <p:sldLayoutId id="2147484097" r:id="rId3"/>
    <p:sldLayoutId id="2147484098" r:id="rId4"/>
    <p:sldLayoutId id="2147484099" r:id="rId5"/>
    <p:sldLayoutId id="2147484100" r:id="rId6"/>
    <p:sldLayoutId id="2147484101" r:id="rId7"/>
    <p:sldLayoutId id="2147484102" r:id="rId8"/>
    <p:sldLayoutId id="2147484103" r:id="rId9"/>
    <p:sldLayoutId id="2147484104" r:id="rId10"/>
    <p:sldLayoutId id="2147484105" r:id="rId11"/>
    <p:sldLayoutId id="2147484106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9924965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108" r:id="rId1"/>
    <p:sldLayoutId id="2147484109" r:id="rId2"/>
    <p:sldLayoutId id="2147484110" r:id="rId3"/>
    <p:sldLayoutId id="2147484111" r:id="rId4"/>
    <p:sldLayoutId id="2147484112" r:id="rId5"/>
    <p:sldLayoutId id="2147484113" r:id="rId6"/>
    <p:sldLayoutId id="2147484114" r:id="rId7"/>
    <p:sldLayoutId id="2147484115" r:id="rId8"/>
    <p:sldLayoutId id="2147484116" r:id="rId9"/>
    <p:sldLayoutId id="2147484117" r:id="rId10"/>
    <p:sldLayoutId id="2147484118" r:id="rId11"/>
    <p:sldLayoutId id="2147484119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34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4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4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4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685800" y="1676401"/>
            <a:ext cx="7446818" cy="1924050"/>
          </a:xfrm>
        </p:spPr>
        <p:txBody>
          <a:bodyPr>
            <a:normAutofit/>
          </a:bodyPr>
          <a:lstStyle/>
          <a:p>
            <a:r>
              <a:rPr lang="en-US" dirty="0" smtClean="0"/>
              <a:t>Applying for NSF CAREER Grants</a:t>
            </a:r>
            <a:endParaRPr lang="en-US" dirty="0"/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762000" y="3886200"/>
            <a:ext cx="7543800" cy="1752600"/>
          </a:xfrm>
        </p:spPr>
        <p:txBody>
          <a:bodyPr>
            <a:normAutofit fontScale="92500"/>
          </a:bodyPr>
          <a:lstStyle/>
          <a:p>
            <a:pPr marL="342900" indent="-342900">
              <a:defRPr/>
            </a:pPr>
            <a:r>
              <a:rPr lang="en-US" dirty="0" smtClean="0">
                <a:solidFill>
                  <a:prstClr val="black"/>
                </a:solidFill>
              </a:rPr>
              <a:t>UW ADVANCE</a:t>
            </a:r>
            <a:br>
              <a:rPr lang="en-US" dirty="0" smtClean="0">
                <a:solidFill>
                  <a:prstClr val="black"/>
                </a:solidFill>
              </a:rPr>
            </a:br>
            <a:r>
              <a:rPr lang="en-US" dirty="0" smtClean="0">
                <a:solidFill>
                  <a:prstClr val="black"/>
                </a:solidFill>
              </a:rPr>
              <a:t>Spring Quarter Pre-Tenure Faculty Workshop</a:t>
            </a:r>
          </a:p>
          <a:p>
            <a:pPr marL="342900" indent="-342900">
              <a:defRPr/>
            </a:pPr>
            <a:endParaRPr lang="en-US" sz="500" dirty="0">
              <a:solidFill>
                <a:prstClr val="black"/>
              </a:solidFill>
            </a:endParaRPr>
          </a:p>
          <a:p>
            <a:pPr marL="342900" indent="-342900">
              <a:defRPr/>
            </a:pPr>
            <a:r>
              <a:rPr lang="en-US" sz="2400" dirty="0" smtClean="0">
                <a:solidFill>
                  <a:prstClr val="black"/>
                </a:solidFill>
              </a:rPr>
              <a:t>May 3, 2018</a:t>
            </a:r>
            <a:endParaRPr lang="en-US" sz="2400" dirty="0">
              <a:solidFill>
                <a:prstClr val="black"/>
              </a:solidFill>
            </a:endParaRP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9725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8188" y="1837054"/>
            <a:ext cx="813255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Message 2</a:t>
            </a:r>
            <a:r>
              <a:rPr lang="en-US" sz="2400" dirty="0"/>
              <a:t>: Show how the grant will launch your (already promising) career</a:t>
            </a:r>
          </a:p>
          <a:p>
            <a:pPr marL="771525" lvl="1" indent="-428625">
              <a:buFont typeface="Arial" panose="020B0604020202020204" pitchFamily="34" charset="0"/>
              <a:buChar char="•"/>
            </a:pPr>
            <a:r>
              <a:rPr lang="en-US" sz="2100" dirty="0"/>
              <a:t>Include an “about the PI” section</a:t>
            </a:r>
          </a:p>
          <a:p>
            <a:pPr marL="771525" lvl="1" indent="-428625">
              <a:buFont typeface="Arial" panose="020B0604020202020204" pitchFamily="34" charset="0"/>
              <a:buChar char="•"/>
            </a:pPr>
            <a:r>
              <a:rPr lang="en-US" sz="2100" dirty="0"/>
              <a:t>Give reviewers a sense of who you are and what your integrated research/teaching program is all about: what is your vision for your career?</a:t>
            </a:r>
          </a:p>
          <a:p>
            <a:pPr marL="771525" lvl="1" indent="-428625">
              <a:buFont typeface="Arial" panose="020B0604020202020204" pitchFamily="34" charset="0"/>
              <a:buChar char="•"/>
            </a:pPr>
            <a:r>
              <a:rPr lang="en-US" sz="2100" dirty="0"/>
              <a:t>Indicate how the proposed project fits naturally within your broader program</a:t>
            </a:r>
          </a:p>
          <a:p>
            <a:pPr marL="771525" lvl="1" indent="-428625">
              <a:buFont typeface="Arial" panose="020B0604020202020204" pitchFamily="34" charset="0"/>
              <a:buChar char="•"/>
            </a:pPr>
            <a:r>
              <a:rPr lang="en-US" sz="2100" dirty="0"/>
              <a:t>Provide evidence of past success: key papers, preliminary results to build from, teaching innovations, existing partnerships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5263" y="1051345"/>
            <a:ext cx="87405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Laura Prugh, School of Environmental and Forest Sciences</a:t>
            </a:r>
          </a:p>
          <a:p>
            <a:r>
              <a:rPr lang="en-US" dirty="0"/>
              <a:t>DEB CAREER: Integrating positive and negative interactions in carnivore community ecology</a:t>
            </a:r>
          </a:p>
        </p:txBody>
      </p:sp>
    </p:spTree>
    <p:extLst>
      <p:ext uri="{BB962C8B-B14F-4D97-AF65-F5344CB8AC3E}">
        <p14:creationId xmlns:p14="http://schemas.microsoft.com/office/powerpoint/2010/main" val="3785825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8189" y="1837054"/>
            <a:ext cx="784141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Message 3</a:t>
            </a:r>
            <a:r>
              <a:rPr lang="en-US" sz="2400" dirty="0"/>
              <a:t>: Teaching is not the same as broader impacts</a:t>
            </a:r>
          </a:p>
          <a:p>
            <a:pPr marL="771525" lvl="1" indent="-428625">
              <a:buFont typeface="Arial" panose="020B0604020202020204" pitchFamily="34" charset="0"/>
              <a:buChar char="•"/>
            </a:pPr>
            <a:r>
              <a:rPr lang="en-US" sz="2100" dirty="0"/>
              <a:t>“Integrated research and teaching program”</a:t>
            </a:r>
          </a:p>
          <a:p>
            <a:pPr marL="771525" lvl="1" indent="-428625">
              <a:buFont typeface="Arial" panose="020B0604020202020204" pitchFamily="34" charset="0"/>
              <a:buChar char="•"/>
            </a:pPr>
            <a:r>
              <a:rPr lang="en-US" sz="2100" dirty="0"/>
              <a:t>“Teacher-scholar” (get a good letter from your department!)</a:t>
            </a:r>
          </a:p>
          <a:p>
            <a:pPr marL="771525" lvl="1" indent="-428625">
              <a:buFont typeface="Arial" panose="020B0604020202020204" pitchFamily="34" charset="0"/>
              <a:buChar char="•"/>
            </a:pPr>
            <a:r>
              <a:rPr lang="en-US" sz="2100" dirty="0"/>
              <a:t>What are your educational goals? Cite pedagogical literature</a:t>
            </a:r>
          </a:p>
          <a:p>
            <a:pPr marL="771525" lvl="1" indent="-428625">
              <a:buFont typeface="Arial" panose="020B0604020202020204" pitchFamily="34" charset="0"/>
              <a:buChar char="•"/>
            </a:pPr>
            <a:r>
              <a:rPr lang="en-US" sz="2100" dirty="0"/>
              <a:t>How will you assess the success of your educational objectives?</a:t>
            </a:r>
          </a:p>
          <a:p>
            <a:pPr marL="771525" lvl="1" indent="-428625">
              <a:buFont typeface="Arial" panose="020B0604020202020204" pitchFamily="34" charset="0"/>
              <a:buChar char="•"/>
            </a:pPr>
            <a:r>
              <a:rPr lang="en-US" sz="2100" dirty="0"/>
              <a:t>How are you integrating the teaching and research components? </a:t>
            </a:r>
          </a:p>
          <a:p>
            <a:pPr marL="1114425" lvl="2" indent="-428625">
              <a:buFont typeface="Arial" panose="020B0604020202020204" pitchFamily="34" charset="0"/>
              <a:buChar char="•"/>
            </a:pPr>
            <a:r>
              <a:rPr lang="en-US" sz="2100" dirty="0"/>
              <a:t>Explain how the teaching side improves the research side, not just vice versa (how are they synergistic)</a:t>
            </a:r>
          </a:p>
          <a:p>
            <a:pPr marL="771525" lvl="1" indent="-428625">
              <a:buFont typeface="Arial" panose="020B0604020202020204" pitchFamily="34" charset="0"/>
              <a:buChar char="•"/>
            </a:pPr>
            <a:r>
              <a:rPr lang="en-US" sz="2100" dirty="0"/>
              <a:t>Ratio of ~10 pages on research plan, 5 pages on teaching plan and BI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5263" y="1051345"/>
            <a:ext cx="87405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Laura Prugh, School of Environmental and Forest Sciences</a:t>
            </a:r>
          </a:p>
          <a:p>
            <a:r>
              <a:rPr lang="en-US" dirty="0"/>
              <a:t>DEB CAREER: Integrating positive and negative interactions in carnivore community ecology</a:t>
            </a:r>
          </a:p>
        </p:txBody>
      </p:sp>
    </p:spTree>
    <p:extLst>
      <p:ext uri="{BB962C8B-B14F-4D97-AF65-F5344CB8AC3E}">
        <p14:creationId xmlns:p14="http://schemas.microsoft.com/office/powerpoint/2010/main" val="1549708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630480" y="4748959"/>
            <a:ext cx="7772400" cy="813641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4E4E76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dirty="0" smtClean="0"/>
              <a:t>DAVID MASIELLO</a:t>
            </a:r>
            <a:endParaRPr lang="en-US" dirty="0"/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609600" y="5626100"/>
            <a:ext cx="813252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 cap="all">
                <a:solidFill>
                  <a:srgbClr val="4E4E76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9pPr>
          </a:lstStyle>
          <a:p>
            <a:r>
              <a:rPr lang="en-US" sz="2800" b="0" dirty="0" smtClean="0"/>
              <a:t>ASSOCIATE Professor</a:t>
            </a:r>
            <a:r>
              <a:rPr lang="en-US" sz="2800" b="0" dirty="0"/>
              <a:t>, </a:t>
            </a:r>
            <a:r>
              <a:rPr lang="en-US" sz="2800" b="0" dirty="0" smtClean="0"/>
              <a:t>CHEMISTRY</a:t>
            </a:r>
            <a:endParaRPr lang="en-US" sz="2800" b="0" dirty="0"/>
          </a:p>
        </p:txBody>
      </p:sp>
    </p:spTree>
    <p:extLst>
      <p:ext uri="{BB962C8B-B14F-4D97-AF65-F5344CB8AC3E}">
        <p14:creationId xmlns:p14="http://schemas.microsoft.com/office/powerpoint/2010/main" val="30790713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" y="0"/>
            <a:ext cx="91429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9919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" y="0"/>
            <a:ext cx="91429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6979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" y="0"/>
            <a:ext cx="91429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0269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/>
          <p:cNvSpPr txBox="1">
            <a:spLocks/>
          </p:cNvSpPr>
          <p:nvPr/>
        </p:nvSpPr>
        <p:spPr>
          <a:xfrm>
            <a:off x="609600" y="3200400"/>
            <a:ext cx="7772400" cy="91440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4E4E76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9pPr>
          </a:lstStyle>
          <a:p>
            <a:r>
              <a:rPr lang="en-US" sz="5200" dirty="0" smtClean="0"/>
              <a:t>Questions?</a:t>
            </a:r>
            <a:endParaRPr lang="en-US" sz="5200" dirty="0"/>
          </a:p>
        </p:txBody>
      </p:sp>
    </p:spTree>
    <p:extLst>
      <p:ext uri="{BB962C8B-B14F-4D97-AF65-F5344CB8AC3E}">
        <p14:creationId xmlns:p14="http://schemas.microsoft.com/office/powerpoint/2010/main" val="1800980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Speakers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8800"/>
            <a:ext cx="7848600" cy="4525963"/>
          </a:xfrm>
        </p:spPr>
        <p:txBody>
          <a:bodyPr/>
          <a:lstStyle/>
          <a:p>
            <a:r>
              <a:rPr lang="en-US" sz="3000" b="1" dirty="0"/>
              <a:t>Kristian Wiles</a:t>
            </a:r>
            <a:r>
              <a:rPr lang="en-US" sz="3000" dirty="0"/>
              <a:t>, Office of Minority Affairs and </a:t>
            </a:r>
            <a:r>
              <a:rPr lang="en-US" sz="3000" dirty="0" smtClean="0"/>
              <a:t>Diversity</a:t>
            </a:r>
          </a:p>
          <a:p>
            <a:r>
              <a:rPr lang="en-US" sz="3000" b="1" dirty="0" smtClean="0"/>
              <a:t>Cole </a:t>
            </a:r>
            <a:r>
              <a:rPr lang="en-US" sz="3000" b="1" dirty="0" err="1" smtClean="0"/>
              <a:t>DeForest</a:t>
            </a:r>
            <a:r>
              <a:rPr lang="en-US" sz="3000" dirty="0" smtClean="0"/>
              <a:t>, Chemical Engineering</a:t>
            </a:r>
          </a:p>
          <a:p>
            <a:r>
              <a:rPr lang="en-US" sz="3000" b="1" dirty="0" smtClean="0"/>
              <a:t>Laura </a:t>
            </a:r>
            <a:r>
              <a:rPr lang="en-US" sz="3000" b="1" dirty="0" err="1" smtClean="0"/>
              <a:t>Prugh</a:t>
            </a:r>
            <a:r>
              <a:rPr lang="en-US" sz="3000" dirty="0" smtClean="0"/>
              <a:t>, Environmental &amp; Forest Sciences</a:t>
            </a:r>
          </a:p>
          <a:p>
            <a:r>
              <a:rPr lang="en-US" sz="3000" b="1" dirty="0"/>
              <a:t>David </a:t>
            </a:r>
            <a:r>
              <a:rPr lang="en-US" sz="3000" b="1" dirty="0" err="1"/>
              <a:t>Masiello</a:t>
            </a:r>
            <a:r>
              <a:rPr lang="en-US" sz="3000" dirty="0"/>
              <a:t>, </a:t>
            </a:r>
            <a:r>
              <a:rPr lang="en-US" sz="3000" dirty="0" smtClean="0"/>
              <a:t>Chemistry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219807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630480" y="4572000"/>
            <a:ext cx="7772400" cy="813641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4E4E76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dirty="0" smtClean="0"/>
              <a:t>KRISTIAN WILES</a:t>
            </a:r>
            <a:endParaRPr lang="en-US" dirty="0"/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609600" y="5449141"/>
            <a:ext cx="813252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 cap="all">
                <a:solidFill>
                  <a:srgbClr val="4E4E76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9pPr>
          </a:lstStyle>
          <a:p>
            <a:r>
              <a:rPr lang="en-US" sz="2500" b="0" dirty="0" smtClean="0"/>
              <a:t>Executive director of retention &amp; academic support programs, office of minority affairs &amp; diversity</a:t>
            </a:r>
          </a:p>
        </p:txBody>
      </p:sp>
    </p:spTree>
    <p:extLst>
      <p:ext uri="{BB962C8B-B14F-4D97-AF65-F5344CB8AC3E}">
        <p14:creationId xmlns:p14="http://schemas.microsoft.com/office/powerpoint/2010/main" val="1491700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630480" y="4748959"/>
            <a:ext cx="7772400" cy="813641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4E4E76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dirty="0" smtClean="0"/>
              <a:t>COLE DEFOREST</a:t>
            </a:r>
            <a:endParaRPr lang="en-US" dirty="0"/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609600" y="5626100"/>
            <a:ext cx="813252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 cap="all">
                <a:solidFill>
                  <a:srgbClr val="4E4E76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9pPr>
          </a:lstStyle>
          <a:p>
            <a:r>
              <a:rPr lang="en-US" sz="2800" b="0" dirty="0" smtClean="0"/>
              <a:t>ASSISTANT Professor</a:t>
            </a:r>
            <a:r>
              <a:rPr lang="en-US" sz="2800" b="0" dirty="0"/>
              <a:t>, </a:t>
            </a:r>
            <a:r>
              <a:rPr lang="en-US" sz="2800" b="0" dirty="0" smtClean="0"/>
              <a:t>CHEMICAL engineering</a:t>
            </a:r>
            <a:endParaRPr lang="en-US" sz="2800" b="0" dirty="0"/>
          </a:p>
        </p:txBody>
      </p:sp>
    </p:spTree>
    <p:extLst>
      <p:ext uri="{BB962C8B-B14F-4D97-AF65-F5344CB8AC3E}">
        <p14:creationId xmlns:p14="http://schemas.microsoft.com/office/powerpoint/2010/main" val="21614322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4495800" cy="5562600"/>
          </a:xfrm>
        </p:spPr>
        <p:txBody>
          <a:bodyPr/>
          <a:lstStyle/>
          <a:p>
            <a:r>
              <a:rPr lang="en-US" dirty="0" smtClean="0"/>
              <a:t>Know the mechanism </a:t>
            </a:r>
            <a:r>
              <a:rPr lang="en-US" u="sng" dirty="0" smtClean="0"/>
              <a:t>goal</a:t>
            </a:r>
          </a:p>
          <a:p>
            <a:pPr lvl="1"/>
            <a:r>
              <a:rPr lang="en-US" dirty="0" smtClean="0"/>
              <a:t>“Support of junior faculty who exemplify the role of teacher</a:t>
            </a:r>
            <a:r>
              <a:rPr lang="en-US" dirty="0"/>
              <a:t>-scholars through research, education and the </a:t>
            </a:r>
            <a:r>
              <a:rPr lang="en-US" u="sng" dirty="0"/>
              <a:t>integration</a:t>
            </a:r>
            <a:r>
              <a:rPr lang="en-US" dirty="0"/>
              <a:t> of education and </a:t>
            </a:r>
            <a:r>
              <a:rPr lang="en-US" dirty="0" smtClean="0"/>
              <a:t>research”</a:t>
            </a:r>
          </a:p>
          <a:p>
            <a:pPr lvl="1"/>
            <a:r>
              <a:rPr lang="en-US" dirty="0" smtClean="0"/>
              <a:t>Also know program goal</a:t>
            </a:r>
          </a:p>
          <a:p>
            <a:r>
              <a:rPr lang="en-US" dirty="0" smtClean="0"/>
              <a:t>Know the grant </a:t>
            </a:r>
            <a:r>
              <a:rPr lang="en-US" u="sng" dirty="0" smtClean="0"/>
              <a:t>format</a:t>
            </a:r>
          </a:p>
          <a:p>
            <a:pPr lvl="1"/>
            <a:r>
              <a:rPr lang="en-US" dirty="0" smtClean="0"/>
              <a:t>Study examples from past awardees (ideally in same program as you)</a:t>
            </a:r>
          </a:p>
          <a:p>
            <a:pPr lvl="1"/>
            <a:r>
              <a:rPr lang="en-US" dirty="0" smtClean="0"/>
              <a:t>Talk to past award winners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7D5CB2-EBED-4FF6-B011-8CBF073DEDD6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0" y="1066800"/>
            <a:ext cx="4178300" cy="5185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606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382000" cy="4389437"/>
          </a:xfrm>
        </p:spPr>
        <p:txBody>
          <a:bodyPr/>
          <a:lstStyle/>
          <a:p>
            <a:r>
              <a:rPr lang="en-US" sz="2800" u="sng" dirty="0" smtClean="0"/>
              <a:t>Partner</a:t>
            </a:r>
            <a:r>
              <a:rPr lang="en-US" sz="2800" dirty="0" smtClean="0"/>
              <a:t> with existing </a:t>
            </a:r>
            <a:r>
              <a:rPr lang="en-US" sz="2800" dirty="0"/>
              <a:t>r</a:t>
            </a:r>
            <a:r>
              <a:rPr lang="en-US" sz="2800" dirty="0" smtClean="0"/>
              <a:t>esources</a:t>
            </a:r>
            <a:r>
              <a:rPr lang="mr-IN" sz="2800" dirty="0" smtClean="0"/>
              <a:t>…</a:t>
            </a:r>
            <a:endParaRPr lang="en-US" sz="2800" dirty="0" smtClean="0"/>
          </a:p>
          <a:p>
            <a:pPr lvl="1"/>
            <a:r>
              <a:rPr lang="en-US" dirty="0" smtClean="0"/>
              <a:t>No need to fully reinvent the wheel</a:t>
            </a:r>
          </a:p>
          <a:p>
            <a:pPr lvl="1"/>
            <a:r>
              <a:rPr lang="en-US" dirty="0" smtClean="0"/>
              <a:t>Bigger reach, </a:t>
            </a:r>
            <a:r>
              <a:rPr lang="en-US" dirty="0"/>
              <a:t>proven track </a:t>
            </a:r>
            <a:r>
              <a:rPr lang="en-US" dirty="0" smtClean="0"/>
              <a:t>record, less effort on your end, </a:t>
            </a:r>
          </a:p>
          <a:p>
            <a:pPr lvl="1"/>
            <a:r>
              <a:rPr lang="en-US" dirty="0" smtClean="0"/>
              <a:t>Support letters (stick to new format!)</a:t>
            </a:r>
          </a:p>
          <a:p>
            <a:pPr lvl="1"/>
            <a:r>
              <a:rPr lang="en-US" dirty="0" smtClean="0"/>
              <a:t>Office for Advancement of Engineering Teaching &amp; Learning</a:t>
            </a:r>
          </a:p>
          <a:p>
            <a:r>
              <a:rPr lang="mr-IN" sz="2800" dirty="0" smtClean="0"/>
              <a:t>…</a:t>
            </a:r>
            <a:r>
              <a:rPr lang="en-US" sz="2800" dirty="0"/>
              <a:t>b</a:t>
            </a:r>
            <a:r>
              <a:rPr lang="en-US" sz="2800" dirty="0" smtClean="0"/>
              <a:t>ut </a:t>
            </a:r>
            <a:r>
              <a:rPr lang="en-US" sz="2800" u="sng" dirty="0" smtClean="0"/>
              <a:t>create</a:t>
            </a:r>
            <a:r>
              <a:rPr lang="en-US" sz="2800" dirty="0" smtClean="0"/>
              <a:t> something new, too!</a:t>
            </a:r>
          </a:p>
          <a:p>
            <a:pPr lvl="1"/>
            <a:r>
              <a:rPr lang="en-US" dirty="0" smtClean="0"/>
              <a:t>Be creative! Doesn’t have to be groundbreaking, but does have to be interesting!</a:t>
            </a:r>
          </a:p>
          <a:p>
            <a:r>
              <a:rPr lang="en-US" sz="2800" u="sng" dirty="0" smtClean="0"/>
              <a:t>Go hard</a:t>
            </a:r>
            <a:r>
              <a:rPr lang="en-US" sz="2800" dirty="0" smtClean="0"/>
              <a:t>!</a:t>
            </a:r>
          </a:p>
          <a:p>
            <a:pPr lvl="1"/>
            <a:r>
              <a:rPr lang="en-US" dirty="0" smtClean="0"/>
              <a:t>Most CAREER winners receive in first submission (at least within CBET) </a:t>
            </a:r>
          </a:p>
          <a:p>
            <a:pPr lvl="1"/>
            <a:r>
              <a:rPr lang="en-US" dirty="0" smtClean="0"/>
              <a:t>Don’t apply until you’re ready</a:t>
            </a:r>
            <a:r>
              <a:rPr lang="mr-IN" dirty="0" smtClean="0"/>
              <a:t>…</a:t>
            </a:r>
            <a:endParaRPr lang="en-US" dirty="0" smtClean="0"/>
          </a:p>
          <a:p>
            <a:pPr lvl="1"/>
            <a:r>
              <a:rPr lang="mr-IN" dirty="0" smtClean="0"/>
              <a:t>…</a:t>
            </a:r>
            <a:r>
              <a:rPr lang="en-US" dirty="0" smtClean="0"/>
              <a:t>but don’t wait such that you can’t use all 3 chances!</a:t>
            </a:r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7D5CB2-EBED-4FF6-B011-8CBF073DEDD6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577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704850"/>
          </a:xfrm>
        </p:spPr>
        <p:txBody>
          <a:bodyPr/>
          <a:lstStyle/>
          <a:p>
            <a:r>
              <a:rPr lang="en-US" sz="3600" b="1" dirty="0" smtClean="0">
                <a:latin typeface="+mn-lt"/>
                <a:ea typeface="+mn-ea"/>
                <a:cs typeface="+mn-cs"/>
              </a:rPr>
              <a:t>Miscellaneous Thoughts</a:t>
            </a:r>
            <a:endParaRPr lang="en-US" sz="3600" b="1" dirty="0"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7D5CB2-EBED-4FF6-B011-8CBF073DEDD6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389437"/>
          </a:xfrm>
        </p:spPr>
        <p:txBody>
          <a:bodyPr/>
          <a:lstStyle/>
          <a:p>
            <a:r>
              <a:rPr lang="en-US" sz="2800" dirty="0" smtClean="0"/>
              <a:t>Department letter tailored to you!</a:t>
            </a:r>
          </a:p>
          <a:p>
            <a:r>
              <a:rPr lang="en-US" sz="2800" dirty="0" smtClean="0"/>
              <a:t>Proposal needs to be realistic, doable, and unique to you</a:t>
            </a:r>
          </a:p>
          <a:p>
            <a:r>
              <a:rPr lang="en-US" sz="2800" dirty="0" smtClean="0"/>
              <a:t>Know </a:t>
            </a:r>
            <a:r>
              <a:rPr lang="en-US" sz="2800" smtClean="0"/>
              <a:t>the </a:t>
            </a:r>
            <a:r>
              <a:rPr lang="en-US" sz="2800" smtClean="0"/>
              <a:t>min/max </a:t>
            </a:r>
            <a:r>
              <a:rPr lang="en-US" sz="2800" dirty="0" smtClean="0"/>
              <a:t>of award</a:t>
            </a:r>
          </a:p>
          <a:p>
            <a:r>
              <a:rPr lang="en-US" sz="2800" dirty="0" smtClean="0"/>
              <a:t>Don’t make reviewers angry</a:t>
            </a:r>
          </a:p>
          <a:p>
            <a:r>
              <a:rPr lang="en-US" sz="2800" dirty="0" smtClean="0"/>
              <a:t>Don’t reinvent the wheel</a:t>
            </a:r>
          </a:p>
          <a:p>
            <a:r>
              <a:rPr lang="en-US" sz="2800" dirty="0" smtClean="0"/>
              <a:t>Educational component has to have same rigor as research </a:t>
            </a:r>
            <a:r>
              <a:rPr lang="mr-IN" sz="2800" dirty="0" smtClean="0"/>
              <a:t>–</a:t>
            </a:r>
            <a:r>
              <a:rPr lang="en-US" sz="2800" dirty="0" smtClean="0"/>
              <a:t> references, preliminary data, support letters, evaluation criteria</a:t>
            </a:r>
          </a:p>
          <a:p>
            <a:r>
              <a:rPr lang="en-US" sz="2800" dirty="0"/>
              <a:t>NSF changes call and structure from year to year</a:t>
            </a:r>
          </a:p>
          <a:p>
            <a:endParaRPr lang="en-US" sz="2800" dirty="0" smtClean="0"/>
          </a:p>
          <a:p>
            <a:pPr lvl="1"/>
            <a:endParaRPr lang="en-US" dirty="0" smtClean="0"/>
          </a:p>
          <a:p>
            <a:endParaRPr lang="en-US" sz="2800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7786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630480" y="4572000"/>
            <a:ext cx="7772400" cy="813641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4E4E76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dirty="0" smtClean="0"/>
              <a:t>LAURA PRUGH</a:t>
            </a:r>
            <a:endParaRPr lang="en-US" dirty="0"/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609600" y="5449141"/>
            <a:ext cx="813252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 cap="all">
                <a:solidFill>
                  <a:srgbClr val="4E4E76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9pPr>
          </a:lstStyle>
          <a:p>
            <a:r>
              <a:rPr lang="en-US" sz="2800" b="0" dirty="0" smtClean="0"/>
              <a:t>ASSISTANT Professor</a:t>
            </a:r>
            <a:r>
              <a:rPr lang="en-US" sz="2800" b="0" dirty="0"/>
              <a:t>, </a:t>
            </a:r>
            <a:endParaRPr lang="en-US" sz="2800" b="0" dirty="0" smtClean="0"/>
          </a:p>
          <a:p>
            <a:r>
              <a:rPr lang="en-US" sz="2800" b="0" dirty="0" smtClean="0"/>
              <a:t>Environmental &amp; forest Sciences</a:t>
            </a:r>
            <a:endParaRPr lang="en-US" sz="2800" b="0" dirty="0"/>
          </a:p>
        </p:txBody>
      </p:sp>
    </p:spTree>
    <p:extLst>
      <p:ext uri="{BB962C8B-B14F-4D97-AF65-F5344CB8AC3E}">
        <p14:creationId xmlns:p14="http://schemas.microsoft.com/office/powerpoint/2010/main" val="33420776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8189" y="1837054"/>
            <a:ext cx="784141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Message 1</a:t>
            </a:r>
            <a:r>
              <a:rPr lang="en-US" sz="2400" dirty="0"/>
              <a:t>: Intellectual Merit is key</a:t>
            </a:r>
          </a:p>
          <a:p>
            <a:pPr marL="771525" lvl="1" indent="-428625">
              <a:buFont typeface="Arial" panose="020B0604020202020204" pitchFamily="34" charset="0"/>
              <a:buChar char="•"/>
            </a:pPr>
            <a:r>
              <a:rPr lang="en-US" sz="2100" dirty="0"/>
              <a:t>Your proposal is evaluated alongside “normal” proposals; panelists tend to weigh “normal” criteria higher than “special” criteria</a:t>
            </a:r>
          </a:p>
          <a:p>
            <a:pPr marL="771525" lvl="1" indent="-428625">
              <a:buFont typeface="Arial" panose="020B0604020202020204" pitchFamily="34" charset="0"/>
              <a:buChar char="•"/>
            </a:pPr>
            <a:r>
              <a:rPr lang="en-US" sz="2100" dirty="0"/>
              <a:t>What is your Big Idea and why is it novel and important?</a:t>
            </a:r>
          </a:p>
          <a:p>
            <a:pPr marL="1114425" lvl="2" indent="-428625">
              <a:buFont typeface="Arial" panose="020B0604020202020204" pitchFamily="34" charset="0"/>
              <a:buChar char="•"/>
            </a:pPr>
            <a:r>
              <a:rPr lang="en-US" sz="2100" dirty="0"/>
              <a:t>“</a:t>
            </a:r>
            <a:r>
              <a:rPr lang="en-US" i="1" dirty="0"/>
              <a:t>The joint study of scavenging and </a:t>
            </a:r>
            <a:r>
              <a:rPr lang="en-US" i="1" dirty="0" err="1"/>
              <a:t>intraguild</a:t>
            </a:r>
            <a:r>
              <a:rPr lang="en-US" i="1" dirty="0"/>
              <a:t> predation represents a new frontier in carnivore ecology</a:t>
            </a:r>
            <a:r>
              <a:rPr lang="en-US" sz="2100" dirty="0"/>
              <a:t>”</a:t>
            </a:r>
          </a:p>
          <a:p>
            <a:pPr marL="771525" lvl="1" indent="-428625">
              <a:buFont typeface="Arial" panose="020B0604020202020204" pitchFamily="34" charset="0"/>
              <a:buChar char="•"/>
            </a:pPr>
            <a:r>
              <a:rPr lang="en-US" sz="2100" dirty="0"/>
              <a:t>What is your plan to tackle your Big Idea?</a:t>
            </a:r>
          </a:p>
          <a:p>
            <a:pPr marL="1114425" lvl="2" indent="-428625">
              <a:buFont typeface="Arial" panose="020B0604020202020204" pitchFamily="34" charset="0"/>
              <a:buChar char="•"/>
            </a:pPr>
            <a:r>
              <a:rPr lang="en-US" sz="2100" dirty="0"/>
              <a:t>Reviewers must clearly understand how your methods allow your hypotheses to be tested</a:t>
            </a:r>
          </a:p>
          <a:p>
            <a:pPr marL="771525" lvl="1" indent="-428625">
              <a:buFont typeface="Arial" panose="020B0604020202020204" pitchFamily="34" charset="0"/>
              <a:buChar char="•"/>
            </a:pPr>
            <a:r>
              <a:rPr lang="en-US" sz="2100" dirty="0"/>
              <a:t>How will your project resolve an important gap in your field?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5263" y="1051345"/>
            <a:ext cx="87405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Laura Prugh, School of Environmental and Forest Sciences</a:t>
            </a:r>
          </a:p>
          <a:p>
            <a:r>
              <a:rPr lang="en-US" dirty="0"/>
              <a:t>DEB CAREER: Integrating positive and negative interactions in carnivore community ecology</a:t>
            </a:r>
          </a:p>
        </p:txBody>
      </p:sp>
    </p:spTree>
    <p:extLst>
      <p:ext uri="{BB962C8B-B14F-4D97-AF65-F5344CB8AC3E}">
        <p14:creationId xmlns:p14="http://schemas.microsoft.com/office/powerpoint/2010/main" val="454265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heme/_rels/them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theme/theme1.xml><?xml version="1.0" encoding="utf-8"?>
<a:theme xmlns:a="http://schemas.openxmlformats.org/drawingml/2006/main" name="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4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ADVANCE-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6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_Custom Design">
  <a:themeElements>
    <a:clrScheme name="UW Brand">
      <a:dk1>
        <a:srgbClr val="33006F"/>
      </a:dk1>
      <a:lt1>
        <a:srgbClr val="E8D3A2"/>
      </a:lt1>
      <a:dk2>
        <a:srgbClr val="33006F"/>
      </a:dk2>
      <a:lt2>
        <a:srgbClr val="FFFFFF"/>
      </a:lt2>
      <a:accent1>
        <a:srgbClr val="33006F"/>
      </a:accent1>
      <a:accent2>
        <a:srgbClr val="E8D3A2"/>
      </a:accent2>
      <a:accent3>
        <a:srgbClr val="FFFFFF"/>
      </a:accent3>
      <a:accent4>
        <a:srgbClr val="D8D9DA"/>
      </a:accent4>
      <a:accent5>
        <a:srgbClr val="999999"/>
      </a:accent5>
      <a:accent6>
        <a:srgbClr val="917B4C"/>
      </a:accent6>
      <a:hlink>
        <a:srgbClr val="D8D9DA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5.xml><?xml version="1.0" encoding="utf-8"?>
<a:theme xmlns:a="http://schemas.openxmlformats.org/drawingml/2006/main" name="1_ADVANCE-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2_Custom Design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4" id="{A798DCE5-3527-704A-B5B8-83E86478D3E6}" vid="{F9A52514-3D0D-FD46-BC6A-C4D0F7BAD31E}"/>
    </a:ext>
  </a:extLst>
</a:theme>
</file>

<file path=ppt/theme/theme17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pptD80.tm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5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6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7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8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9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0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31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32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5315</TotalTime>
  <Words>630</Words>
  <Application>Microsoft Office PowerPoint</Application>
  <PresentationFormat>On-screen Show (4:3)</PresentationFormat>
  <Paragraphs>82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18</vt:i4>
      </vt:variant>
      <vt:variant>
        <vt:lpstr>Slide Titles</vt:lpstr>
      </vt:variant>
      <vt:variant>
        <vt:i4>16</vt:i4>
      </vt:variant>
    </vt:vector>
  </HeadingPairs>
  <TitlesOfParts>
    <vt:vector size="45" baseType="lpstr">
      <vt:lpstr>Arial</vt:lpstr>
      <vt:lpstr>Calibri</vt:lpstr>
      <vt:lpstr>Calibri Light</vt:lpstr>
      <vt:lpstr>Constantia</vt:lpstr>
      <vt:lpstr>Encode Sans Normal Black</vt:lpstr>
      <vt:lpstr>Helvetica Neue Bold Condensed</vt:lpstr>
      <vt:lpstr>HelveticaNeue BlackCond</vt:lpstr>
      <vt:lpstr>Mangal</vt:lpstr>
      <vt:lpstr>Times</vt:lpstr>
      <vt:lpstr>Wingdings</vt:lpstr>
      <vt:lpstr>Wingdings 2</vt:lpstr>
      <vt:lpstr>AAAS template 2</vt:lpstr>
      <vt:lpstr>25_AAAS template 2</vt:lpstr>
      <vt:lpstr>26_AAAS template 2</vt:lpstr>
      <vt:lpstr>27_AAAS template 2</vt:lpstr>
      <vt:lpstr>28_AAAS template 2</vt:lpstr>
      <vt:lpstr>29_AAAS template 2</vt:lpstr>
      <vt:lpstr>30_AAAS template 2</vt:lpstr>
      <vt:lpstr>31_AAAS template 2</vt:lpstr>
      <vt:lpstr>32_AAAS template 2</vt:lpstr>
      <vt:lpstr>4_AAAS template 2</vt:lpstr>
      <vt:lpstr>Custom Design</vt:lpstr>
      <vt:lpstr>ADVANCE-template</vt:lpstr>
      <vt:lpstr>6_AAAS template 2</vt:lpstr>
      <vt:lpstr>1_Custom Design</vt:lpstr>
      <vt:lpstr>1_ADVANCE-template</vt:lpstr>
      <vt:lpstr>2_Custom Design</vt:lpstr>
      <vt:lpstr>Flow</vt:lpstr>
      <vt:lpstr>pptD80.tmp</vt:lpstr>
      <vt:lpstr>Applying for NSF CAREER Grants</vt:lpstr>
      <vt:lpstr>Speakers</vt:lpstr>
      <vt:lpstr>PowerPoint Presentation</vt:lpstr>
      <vt:lpstr>PowerPoint Presentation</vt:lpstr>
      <vt:lpstr>PowerPoint Presentation</vt:lpstr>
      <vt:lpstr>PowerPoint Presentation</vt:lpstr>
      <vt:lpstr>Miscellaneous Thoughts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Lenovo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 User</dc:creator>
  <cp:lastModifiedBy>Torie Gonsalves</cp:lastModifiedBy>
  <cp:revision>163</cp:revision>
  <cp:lastPrinted>2018-05-01T17:32:16Z</cp:lastPrinted>
  <dcterms:created xsi:type="dcterms:W3CDTF">2012-10-30T13:25:58Z</dcterms:created>
  <dcterms:modified xsi:type="dcterms:W3CDTF">2018-05-17T21:58:02Z</dcterms:modified>
</cp:coreProperties>
</file>