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159.xml" ContentType="application/vnd.openxmlformats-officedocument.presentationml.slideLayout+xml"/>
  <Override PartName="/ppt/theme/theme17.xml" ContentType="application/vnd.openxmlformats-officedocument.theme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16" r:id="rId2"/>
    <p:sldMasterId id="2147484029" r:id="rId3"/>
    <p:sldMasterId id="2147484042" r:id="rId4"/>
    <p:sldMasterId id="2147484055" r:id="rId5"/>
    <p:sldMasterId id="2147484068" r:id="rId6"/>
    <p:sldMasterId id="2147484081" r:id="rId7"/>
    <p:sldMasterId id="2147484094" r:id="rId8"/>
    <p:sldMasterId id="2147484107" r:id="rId9"/>
    <p:sldMasterId id="2147484120" r:id="rId10"/>
    <p:sldMasterId id="2147484146" r:id="rId11"/>
    <p:sldMasterId id="2147484158" r:id="rId12"/>
    <p:sldMasterId id="2147484133" r:id="rId13"/>
    <p:sldMasterId id="2147484176" r:id="rId14"/>
    <p:sldMasterId id="2147484185" r:id="rId15"/>
    <p:sldMasterId id="2147484190" r:id="rId16"/>
    <p:sldMasterId id="2147484191" r:id="rId17"/>
    <p:sldMasterId id="2147484193" r:id="rId18"/>
  </p:sldMasterIdLst>
  <p:notesMasterIdLst>
    <p:notesMasterId r:id="rId35"/>
  </p:notesMasterIdLst>
  <p:handoutMasterIdLst>
    <p:handoutMasterId r:id="rId36"/>
  </p:handoutMasterIdLst>
  <p:sldIdLst>
    <p:sldId id="317" r:id="rId19"/>
    <p:sldId id="464" r:id="rId20"/>
    <p:sldId id="469" r:id="rId21"/>
    <p:sldId id="466" r:id="rId22"/>
    <p:sldId id="473" r:id="rId23"/>
    <p:sldId id="474" r:id="rId24"/>
    <p:sldId id="475" r:id="rId25"/>
    <p:sldId id="468" r:id="rId26"/>
    <p:sldId id="470" r:id="rId27"/>
    <p:sldId id="479" r:id="rId28"/>
    <p:sldId id="480" r:id="rId29"/>
    <p:sldId id="467" r:id="rId30"/>
    <p:sldId id="476" r:id="rId31"/>
    <p:sldId id="477" r:id="rId32"/>
    <p:sldId id="478" r:id="rId33"/>
    <p:sldId id="391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502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737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/>
          <a:lstStyle>
            <a:lvl1pPr algn="r">
              <a:defRPr sz="1200"/>
            </a:lvl1pPr>
          </a:lstStyle>
          <a:p>
            <a:fld id="{0CCEADCB-708E-F941-8075-075E5EBDA019}" type="datetimeFigureOut">
              <a:rPr lang="en-US" smtClean="0"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 anchor="b"/>
          <a:lstStyle>
            <a:lvl1pPr algn="r">
              <a:defRPr sz="1200"/>
            </a:lvl1pPr>
          </a:lstStyle>
          <a:p>
            <a:fld id="{1558197F-2033-974C-8E6B-35E21DD758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63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/>
          <a:lstStyle>
            <a:lvl1pPr algn="r">
              <a:defRPr sz="1200"/>
            </a:lvl1pPr>
          </a:lstStyle>
          <a:p>
            <a:fld id="{569C7343-33EA-40DA-9F48-5F09440026E9}" type="datetimeFigureOut">
              <a:rPr lang="en-US" smtClean="0"/>
              <a:t>5/17/2018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22" tIns="47861" rIns="95722" bIns="4786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5722" tIns="47861" rIns="95722" bIns="4786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5722" tIns="47861" rIns="95722" bIns="47861" rtlCol="0" anchor="b"/>
          <a:lstStyle>
            <a:lvl1pPr algn="r">
              <a:defRPr sz="1200"/>
            </a:lvl1pPr>
          </a:lstStyle>
          <a:p>
            <a:fld id="{72EF4AC0-9BA2-46D2-9372-A5C9261B2C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5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4AC0-9BA2-46D2-9372-A5C9261B2C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8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4AC0-9BA2-46D2-9372-A5C9261B2CB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7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4AC0-9BA2-46D2-9372-A5C9261B2C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9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gif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58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139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898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637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318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652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38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317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88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50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40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65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2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780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351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629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618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837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323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747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789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232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8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072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609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655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15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31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023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047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37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362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99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3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06871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81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174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713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330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477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E8D3A2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HELVETICA CONDENSED BOLD</a:t>
            </a:r>
          </a:p>
          <a:p>
            <a:pPr lvl="0"/>
            <a:r>
              <a:rPr lang="en-US" dirty="0" smtClean="0"/>
              <a:t>50 PT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9463" y="5917261"/>
            <a:ext cx="732442" cy="8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6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hofmeister\Desktop\advancelogo.jpg"/>
          <p:cNvPicPr>
            <a:picLocks noChangeAspect="1" noChangeArrowheads="1"/>
          </p:cNvPicPr>
          <p:nvPr/>
        </p:nvPicPr>
        <p:blipFill>
          <a:blip r:embed="rId2" cstate="print"/>
          <a:srcRect b="23627"/>
          <a:stretch>
            <a:fillRect/>
          </a:stretch>
        </p:blipFill>
        <p:spPr bwMode="auto">
          <a:xfrm>
            <a:off x="457200" y="74613"/>
            <a:ext cx="17526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khofmeister\Desktop\advancelogo.jpg"/>
          <p:cNvPicPr>
            <a:picLocks noChangeAspect="1" noChangeArrowheads="1"/>
          </p:cNvPicPr>
          <p:nvPr/>
        </p:nvPicPr>
        <p:blipFill>
          <a:blip r:embed="rId3" cstate="print"/>
          <a:srcRect t="71841"/>
          <a:stretch>
            <a:fillRect/>
          </a:stretch>
        </p:blipFill>
        <p:spPr bwMode="auto">
          <a:xfrm>
            <a:off x="4876800" y="6380163"/>
            <a:ext cx="379253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613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99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600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974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051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06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30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081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87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829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508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330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477" y="6354234"/>
            <a:ext cx="2540000" cy="266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E8D3A2"/>
                </a:solidFill>
                <a:latin typeface="Helvetica Neue Bold Condensed"/>
                <a:cs typeface="Helvetica Neue Bold Condense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HELVETICA CONDENSED BOLD</a:t>
            </a:r>
          </a:p>
          <a:p>
            <a:pPr lvl="0"/>
            <a:r>
              <a:rPr lang="en-US" dirty="0" smtClean="0"/>
              <a:t>50 PT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9463" y="5917261"/>
            <a:ext cx="732442" cy="8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612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 b="0" i="0" baseline="0">
                <a:solidFill>
                  <a:schemeClr val="tx1"/>
                </a:solidFill>
                <a:latin typeface="+mj-lt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SLIDE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1757" y="4267200"/>
            <a:ext cx="6972300" cy="14225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3600" b="0" i="0" kern="1200" baseline="0" dirty="0" smtClean="0">
                <a:solidFill>
                  <a:schemeClr val="tx1"/>
                </a:solidFill>
                <a:latin typeface="+mj-lt"/>
                <a:ea typeface="+mn-ea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Daniel Kirschen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10" name="Picture 9" descr="wordmark, no W -- black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2" y="6156608"/>
            <a:ext cx="2572920" cy="4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170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6166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006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22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070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047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404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792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503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925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228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103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300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217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3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597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3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81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4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90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6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9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9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82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723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26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9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77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0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64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32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5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23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41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48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75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23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870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6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0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21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1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6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33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19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65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7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14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9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8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27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15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95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12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4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72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23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79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62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95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590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2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598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30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527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51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55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21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46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23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218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4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55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293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5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881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9076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903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26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7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18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374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5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55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23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1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534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3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375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404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30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519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FA00-280B-4A7B-B3BB-30793D2A61B9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290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1982788"/>
            <a:ext cx="3849687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325" y="1982788"/>
            <a:ext cx="3851275" cy="4418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5F02-3358-44C9-BD40-33B990D8FF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3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498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286D0-AC25-4F05-AB7C-5EB94E9E84B1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2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893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0BB0-8EB7-4DE4-9959-28A8FB933B7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648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9E10-7068-40A1-9ECE-A983578CC5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0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045A-65C4-4BEB-8C41-491E2CBC33BB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716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B33D-DD58-4C06-B7F5-3EEFA8F4AF7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76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5FF-0343-4656-ADA2-1B25551E4636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247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6988"/>
            <a:ext cx="2076450" cy="5103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1296988"/>
            <a:ext cx="6080125" cy="5103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E795-5387-4D35-A46B-68DA2789F4F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77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-25400" y="-12700"/>
            <a:ext cx="228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2286000" y="0"/>
            <a:ext cx="2540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white">
          <a:xfrm>
            <a:off x="2222500" y="0"/>
            <a:ext cx="6921500" cy="68580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19800"/>
            <a:ext cx="1828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22500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2667000" y="1524000"/>
            <a:ext cx="60198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810000"/>
            <a:ext cx="6019800" cy="762000"/>
          </a:xfrm>
        </p:spPr>
        <p:txBody>
          <a:bodyPr/>
          <a:lstStyle>
            <a:lvl1pPr marL="0" indent="36513">
              <a:buFont typeface="Wingdings" pitchFamily="2" charset="2"/>
              <a:buNone/>
              <a:defRPr sz="2800"/>
            </a:lvl1pPr>
          </a:lstStyle>
          <a:p>
            <a:r>
              <a:rPr lang="sv-SE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001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1F5A-9928-4D9C-A29D-408C700B89CF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365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5F6E5-0FB2-4EFB-BF10-6160F085B2B5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5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01496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37628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114E6-7A49-4014-8607-6303319826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205E1-D3CB-4A6A-B2B1-939831E8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70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74613"/>
            <a:ext cx="8686800" cy="6630987"/>
            <a:chOff x="228600" y="74805"/>
            <a:chExt cx="8686800" cy="663079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8600" y="228600"/>
              <a:ext cx="8686800" cy="6400800"/>
              <a:chOff x="152400" y="152400"/>
              <a:chExt cx="8839200" cy="6553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52400" y="152592"/>
                <a:ext cx="8839200" cy="6553011"/>
              </a:xfrm>
              <a:prstGeom prst="rect">
                <a:avLst/>
              </a:prstGeom>
              <a:noFill/>
              <a:ln w="63500">
                <a:solidFill>
                  <a:srgbClr val="666699">
                    <a:alpha val="80000"/>
                  </a:srgb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8322" y="228980"/>
                <a:ext cx="8687357" cy="6400237"/>
              </a:xfrm>
              <a:prstGeom prst="rect">
                <a:avLst/>
              </a:prstGeom>
              <a:solidFill>
                <a:schemeClr val="lt1">
                  <a:alpha val="80000"/>
                </a:schemeClr>
              </a:solidFill>
              <a:ln>
                <a:solidFill>
                  <a:srgbClr val="CC993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33" name="Picture 2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15" cstate="print"/>
            <a:srcRect b="23627"/>
            <a:stretch>
              <a:fillRect/>
            </a:stretch>
          </p:blipFill>
          <p:spPr bwMode="auto">
            <a:xfrm>
              <a:off x="457200" y="74805"/>
              <a:ext cx="1752600" cy="40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3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16" cstate="print"/>
            <a:srcRect t="71841"/>
            <a:stretch>
              <a:fillRect/>
            </a:stretch>
          </p:blipFill>
          <p:spPr bwMode="auto">
            <a:xfrm>
              <a:off x="4876800" y="6380162"/>
              <a:ext cx="3792537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1722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fld id="{F14C8D30-E61B-423C-9936-3E8038750D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4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1" r:id="rId12"/>
    <p:sldLayoutId id="2147484189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4E4E7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6953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5247"/>
      </p:ext>
    </p:extLst>
  </p:cSld>
  <p:clrMap bg1="dk1" tx1="lt1" bg2="dk2" tx2="lt2" accent1="accent1" accent2="accent2" accent3="accent3" accent4="accent4" accent5="accent5" accent6="accent6" hlink="hlink" folHlink="folHlink"/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74613"/>
            <a:ext cx="8686800" cy="6630987"/>
            <a:chOff x="228600" y="74805"/>
            <a:chExt cx="8686800" cy="663079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8600" y="228600"/>
              <a:ext cx="8686800" cy="6400800"/>
              <a:chOff x="152400" y="152400"/>
              <a:chExt cx="8839200" cy="6553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52400" y="152592"/>
                <a:ext cx="8839200" cy="6553011"/>
              </a:xfrm>
              <a:prstGeom prst="rect">
                <a:avLst/>
              </a:prstGeom>
              <a:noFill/>
              <a:ln w="63500">
                <a:solidFill>
                  <a:srgbClr val="666699">
                    <a:alpha val="80000"/>
                  </a:srgb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8322" y="228980"/>
                <a:ext cx="8687357" cy="6400237"/>
              </a:xfrm>
              <a:prstGeom prst="rect">
                <a:avLst/>
              </a:prstGeom>
              <a:solidFill>
                <a:schemeClr val="lt1">
                  <a:alpha val="80000"/>
                </a:schemeClr>
              </a:solidFill>
              <a:ln>
                <a:solidFill>
                  <a:srgbClr val="CC993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33" name="Picture 2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2" cstate="print"/>
            <a:srcRect b="23627"/>
            <a:stretch>
              <a:fillRect/>
            </a:stretch>
          </p:blipFill>
          <p:spPr bwMode="auto">
            <a:xfrm>
              <a:off x="457200" y="74805"/>
              <a:ext cx="1752600" cy="40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3" descr="C:\Documents and Settings\khofmeister\Desktop\advancelogo.jpg"/>
            <p:cNvPicPr>
              <a:picLocks noChangeAspect="1" noChangeArrowheads="1"/>
            </p:cNvPicPr>
            <p:nvPr/>
          </p:nvPicPr>
          <p:blipFill>
            <a:blip r:embed="rId3" cstate="print"/>
            <a:srcRect t="71841"/>
            <a:stretch>
              <a:fillRect/>
            </a:stretch>
          </p:blipFill>
          <p:spPr bwMode="auto">
            <a:xfrm>
              <a:off x="4876800" y="6380162"/>
              <a:ext cx="3792537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fld id="{27D3A5DC-F5B9-4499-BA6F-DD6AFB6E9C49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1722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7F7F7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20194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4E4E7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E4E76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Res.tif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54889"/>
            <a:ext cx="9144000" cy="903111"/>
          </a:xfrm>
          <a:prstGeom prst="rect">
            <a:avLst/>
          </a:prstGeom>
          <a:ln w="3175" cmpd="sng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835706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26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7D7F91-DD3B-458F-A92D-400A919552EE}" type="datetime1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41C32-CCC0-4A1F-9CC7-5F0C2AC69BF2}" type="slidenum">
              <a:rPr lang="sv-S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1127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56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C23B-43B6-4DF0-94CB-E31AA01201A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141C32-CCC0-4A1F-9CC7-5F0C2AC69BF2}" type="slidenum">
              <a:rPr lang="sv-S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9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91494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47494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83006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23680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5004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74060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0514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white">
          <a:xfrm>
            <a:off x="-12700" y="-12700"/>
            <a:ext cx="9144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white">
          <a:xfrm>
            <a:off x="0" y="990600"/>
            <a:ext cx="9144000" cy="5867400"/>
          </a:xfrm>
          <a:prstGeom prst="rect">
            <a:avLst/>
          </a:prstGeom>
          <a:solidFill>
            <a:srgbClr val="0000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sv-SE" sz="2400">
                <a:solidFill>
                  <a:srgbClr val="FFFFFF"/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invGray">
          <a:xfrm>
            <a:off x="757238" y="1982788"/>
            <a:ext cx="78533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invGray">
          <a:xfrm>
            <a:off x="301625" y="1296988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152400" y="5334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sv-SE" smtClean="0">
                <a:solidFill>
                  <a:srgbClr val="0000AE"/>
                </a:solidFill>
              </a:rPr>
              <a:t>UW-11.27.12</a:t>
            </a:r>
            <a:endParaRPr lang="sv-SE" dirty="0">
              <a:solidFill>
                <a:srgbClr val="0000A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HelveticaNeue BlackCond" charset="0"/>
              </a:defRPr>
            </a:lvl1pPr>
          </a:lstStyle>
          <a:p>
            <a:pPr>
              <a:defRPr/>
            </a:pPr>
            <a:fld id="{32141C32-CCC0-4A1F-9CC7-5F0C2AC69BF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30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92496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98463" indent="-361950" algn="l" rtl="0" eaLnBrk="0" fontAlgn="base" hangingPunct="0">
        <a:spcBef>
          <a:spcPct val="20000"/>
        </a:spcBef>
        <a:spcAft>
          <a:spcPct val="2000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429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o"/>
        <a:defRPr sz="2800">
          <a:solidFill>
            <a:schemeClr val="tx1"/>
          </a:solidFill>
          <a:latin typeface="+mn-lt"/>
        </a:defRPr>
      </a:lvl2pPr>
      <a:lvl3pPr marL="1254125" indent="-284163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52588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4pPr>
      <a:lvl5pPr marL="2005013" indent="-238125" algn="l" rtl="0" eaLnBrk="0" fontAlgn="base" hangingPunct="0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 sz="2000">
          <a:solidFill>
            <a:schemeClr val="tx1"/>
          </a:solidFill>
          <a:latin typeface="+mn-lt"/>
        </a:defRPr>
      </a:lvl5pPr>
      <a:lvl6pPr marL="24622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194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3766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33813" indent="-238125" algn="l" rtl="0" fontAlgn="base">
        <a:spcBef>
          <a:spcPct val="20000"/>
        </a:spcBef>
        <a:spcAft>
          <a:spcPct val="20000"/>
        </a:spcAft>
        <a:buSzPct val="13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446818" cy="1924050"/>
          </a:xfrm>
        </p:spPr>
        <p:txBody>
          <a:bodyPr>
            <a:normAutofit/>
          </a:bodyPr>
          <a:lstStyle/>
          <a:p>
            <a:r>
              <a:rPr lang="en-US" dirty="0" smtClean="0"/>
              <a:t>Applying for NSF CAREER Grants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7543800" cy="1752600"/>
          </a:xfrm>
        </p:spPr>
        <p:txBody>
          <a:bodyPr>
            <a:normAutofit fontScale="92500"/>
          </a:bodyPr>
          <a:lstStyle/>
          <a:p>
            <a:pPr marL="342900" indent="-342900">
              <a:defRPr/>
            </a:pPr>
            <a:r>
              <a:rPr lang="en-US" dirty="0" smtClean="0">
                <a:solidFill>
                  <a:prstClr val="black"/>
                </a:solidFill>
              </a:rPr>
              <a:t>UW ADVANCE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Spring Quarter Pre-Tenure Faculty Workshop</a:t>
            </a:r>
          </a:p>
          <a:p>
            <a:pPr marL="342900" indent="-342900">
              <a:defRPr/>
            </a:pPr>
            <a:endParaRPr lang="en-US" sz="500" dirty="0">
              <a:solidFill>
                <a:prstClr val="black"/>
              </a:solidFill>
            </a:endParaRPr>
          </a:p>
          <a:p>
            <a:pPr marL="342900" indent="-342900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May 3, 2018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188" y="1837054"/>
            <a:ext cx="8132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Message 2</a:t>
            </a:r>
            <a:r>
              <a:rPr lang="en-US" sz="2400" dirty="0"/>
              <a:t>: Show how the grant will launch your (already promising) career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Include an “about the PI” section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Give reviewers a sense of who you are and what your integrated research/teaching program is all about: what is your vision for your career?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Indicate how the proposed project fits naturally within your broader program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Provide evidence of past success: key papers, preliminary results to build from, teaching innovations, existing partnerships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263" y="1051345"/>
            <a:ext cx="8740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Laura Prugh, School of Environmental and Forest Sciences</a:t>
            </a:r>
          </a:p>
          <a:p>
            <a:r>
              <a:rPr lang="en-US" dirty="0"/>
              <a:t>DEB CAREER: Integrating positive and negative interactions in carnivore community ecology</a:t>
            </a:r>
          </a:p>
        </p:txBody>
      </p:sp>
    </p:spTree>
    <p:extLst>
      <p:ext uri="{BB962C8B-B14F-4D97-AF65-F5344CB8AC3E}">
        <p14:creationId xmlns:p14="http://schemas.microsoft.com/office/powerpoint/2010/main" val="37858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189" y="1837054"/>
            <a:ext cx="78414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Message 3</a:t>
            </a:r>
            <a:r>
              <a:rPr lang="en-US" sz="2400" dirty="0"/>
              <a:t>: Teaching is not the same as broader impacts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“Integrated research and teaching program”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“Teacher-scholar” (get a good letter from your department!)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What are your educational goals? Cite pedagogical literature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How will you assess the success of your educational objectives?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How are you integrating the teaching and research components? </a:t>
            </a:r>
          </a:p>
          <a:p>
            <a:pPr marL="1114425" lvl="2" indent="-428625">
              <a:buFont typeface="Arial" panose="020B0604020202020204" pitchFamily="34" charset="0"/>
              <a:buChar char="•"/>
            </a:pPr>
            <a:r>
              <a:rPr lang="en-US" sz="2100" dirty="0"/>
              <a:t>Explain how the teaching side improves the research side, not just vice versa (how are they synergistic)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Ratio of ~10 pages on research plan, 5 pages on teaching plan and BI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263" y="1051345"/>
            <a:ext cx="8740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Laura Prugh, School of Environmental and Forest Sciences</a:t>
            </a:r>
          </a:p>
          <a:p>
            <a:r>
              <a:rPr lang="en-US" dirty="0"/>
              <a:t>DEB CAREER: Integrating positive and negative interactions in carnivore community ecology</a:t>
            </a:r>
          </a:p>
        </p:txBody>
      </p:sp>
    </p:spTree>
    <p:extLst>
      <p:ext uri="{BB962C8B-B14F-4D97-AF65-F5344CB8AC3E}">
        <p14:creationId xmlns:p14="http://schemas.microsoft.com/office/powerpoint/2010/main" val="154970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30480" y="4748959"/>
            <a:ext cx="7772400" cy="8136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DAVID MASIELLO</a:t>
            </a:r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09600" y="5626100"/>
            <a:ext cx="813252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2800" b="0" dirty="0" smtClean="0"/>
              <a:t>ASSOCIATE Professor</a:t>
            </a:r>
            <a:r>
              <a:rPr lang="en-US" sz="2800" b="0" dirty="0"/>
              <a:t>, </a:t>
            </a:r>
            <a:r>
              <a:rPr lang="en-US" sz="2800" b="0" dirty="0" smtClean="0"/>
              <a:t>CHEMISTRY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079071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9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09600" y="3200400"/>
            <a:ext cx="7772400" cy="9144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5200" dirty="0" smtClean="0"/>
              <a:t>Questions?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80098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848600" cy="4525963"/>
          </a:xfrm>
        </p:spPr>
        <p:txBody>
          <a:bodyPr/>
          <a:lstStyle/>
          <a:p>
            <a:r>
              <a:rPr lang="en-US" sz="3000" b="1" dirty="0"/>
              <a:t>Kristian Wiles</a:t>
            </a:r>
            <a:r>
              <a:rPr lang="en-US" sz="3000" dirty="0"/>
              <a:t>, Office of Minority Affairs and </a:t>
            </a:r>
            <a:r>
              <a:rPr lang="en-US" sz="3000" dirty="0" smtClean="0"/>
              <a:t>Diversity</a:t>
            </a:r>
          </a:p>
          <a:p>
            <a:r>
              <a:rPr lang="en-US" sz="3000" b="1" dirty="0" smtClean="0"/>
              <a:t>Cole </a:t>
            </a:r>
            <a:r>
              <a:rPr lang="en-US" sz="3000" b="1" dirty="0" err="1" smtClean="0"/>
              <a:t>DeForest</a:t>
            </a:r>
            <a:r>
              <a:rPr lang="en-US" sz="3000" dirty="0" smtClean="0"/>
              <a:t>, Chemical Engineering</a:t>
            </a:r>
          </a:p>
          <a:p>
            <a:r>
              <a:rPr lang="en-US" sz="3000" b="1" dirty="0" smtClean="0"/>
              <a:t>Laura </a:t>
            </a:r>
            <a:r>
              <a:rPr lang="en-US" sz="3000" b="1" dirty="0" err="1" smtClean="0"/>
              <a:t>Prugh</a:t>
            </a:r>
            <a:r>
              <a:rPr lang="en-US" sz="3000" dirty="0" smtClean="0"/>
              <a:t>, Environmental &amp; Forest Sciences</a:t>
            </a:r>
          </a:p>
          <a:p>
            <a:r>
              <a:rPr lang="en-US" sz="3000" b="1" dirty="0"/>
              <a:t>David </a:t>
            </a:r>
            <a:r>
              <a:rPr lang="en-US" sz="3000" b="1" dirty="0" err="1"/>
              <a:t>Masiello</a:t>
            </a:r>
            <a:r>
              <a:rPr lang="en-US" sz="3000" dirty="0"/>
              <a:t>, </a:t>
            </a:r>
            <a:r>
              <a:rPr lang="en-US" sz="3000" dirty="0" smtClean="0"/>
              <a:t>Chemistry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1980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30480" y="4572000"/>
            <a:ext cx="7772400" cy="8136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KRISTIAN WILES</a:t>
            </a:r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09600" y="5449141"/>
            <a:ext cx="813252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2500" b="0" dirty="0" smtClean="0"/>
              <a:t>Executive director of retention &amp; academic support programs, office of minority affairs &amp; diversity</a:t>
            </a:r>
          </a:p>
        </p:txBody>
      </p:sp>
    </p:spTree>
    <p:extLst>
      <p:ext uri="{BB962C8B-B14F-4D97-AF65-F5344CB8AC3E}">
        <p14:creationId xmlns:p14="http://schemas.microsoft.com/office/powerpoint/2010/main" val="149170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30480" y="4748959"/>
            <a:ext cx="7772400" cy="8136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COLE DEFOREST</a:t>
            </a:r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09600" y="5626100"/>
            <a:ext cx="813252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2800" b="0" dirty="0" smtClean="0"/>
              <a:t>ASSISTANT Professor</a:t>
            </a:r>
            <a:r>
              <a:rPr lang="en-US" sz="2800" b="0" dirty="0"/>
              <a:t>, </a:t>
            </a:r>
            <a:r>
              <a:rPr lang="en-US" sz="2800" b="0" dirty="0" smtClean="0"/>
              <a:t>CHEMICAL engineering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161432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495800" cy="5562600"/>
          </a:xfrm>
        </p:spPr>
        <p:txBody>
          <a:bodyPr/>
          <a:lstStyle/>
          <a:p>
            <a:r>
              <a:rPr lang="en-US" dirty="0" smtClean="0"/>
              <a:t>Know the mechanism </a:t>
            </a:r>
            <a:r>
              <a:rPr lang="en-US" u="sng" dirty="0" smtClean="0"/>
              <a:t>goal</a:t>
            </a:r>
          </a:p>
          <a:p>
            <a:pPr lvl="1"/>
            <a:r>
              <a:rPr lang="en-US" dirty="0" smtClean="0"/>
              <a:t>“Support of junior faculty who exemplify the role of teacher</a:t>
            </a:r>
            <a:r>
              <a:rPr lang="en-US" dirty="0"/>
              <a:t>-scholars through research, education and the </a:t>
            </a:r>
            <a:r>
              <a:rPr lang="en-US" u="sng" dirty="0"/>
              <a:t>integration</a:t>
            </a:r>
            <a:r>
              <a:rPr lang="en-US" dirty="0"/>
              <a:t> of education and </a:t>
            </a:r>
            <a:r>
              <a:rPr lang="en-US" dirty="0" smtClean="0"/>
              <a:t>research”</a:t>
            </a:r>
          </a:p>
          <a:p>
            <a:pPr lvl="1"/>
            <a:r>
              <a:rPr lang="en-US" dirty="0" smtClean="0"/>
              <a:t>Also know program goal</a:t>
            </a:r>
          </a:p>
          <a:p>
            <a:r>
              <a:rPr lang="en-US" dirty="0" smtClean="0"/>
              <a:t>Know the grant </a:t>
            </a:r>
            <a:r>
              <a:rPr lang="en-US" u="sng" dirty="0" smtClean="0"/>
              <a:t>format</a:t>
            </a:r>
          </a:p>
          <a:p>
            <a:pPr lvl="1"/>
            <a:r>
              <a:rPr lang="en-US" dirty="0" smtClean="0"/>
              <a:t>Study examples from past awardees (ideally in same program as you)</a:t>
            </a:r>
          </a:p>
          <a:p>
            <a:pPr lvl="1"/>
            <a:r>
              <a:rPr lang="en-US" dirty="0" smtClean="0"/>
              <a:t>Talk to past award winners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D5CB2-EBED-4FF6-B011-8CBF073DEDD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66800"/>
            <a:ext cx="4178300" cy="51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0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382000" cy="4389437"/>
          </a:xfrm>
        </p:spPr>
        <p:txBody>
          <a:bodyPr/>
          <a:lstStyle/>
          <a:p>
            <a:r>
              <a:rPr lang="en-US" sz="2800" u="sng" dirty="0" smtClean="0"/>
              <a:t>Partner</a:t>
            </a:r>
            <a:r>
              <a:rPr lang="en-US" sz="2800" dirty="0" smtClean="0"/>
              <a:t> with existing </a:t>
            </a:r>
            <a:r>
              <a:rPr lang="en-US" sz="2800" dirty="0"/>
              <a:t>r</a:t>
            </a:r>
            <a:r>
              <a:rPr lang="en-US" sz="2800" dirty="0" smtClean="0"/>
              <a:t>esources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lvl="1"/>
            <a:r>
              <a:rPr lang="en-US" dirty="0" smtClean="0"/>
              <a:t>No need to fully reinvent the wheel</a:t>
            </a:r>
          </a:p>
          <a:p>
            <a:pPr lvl="1"/>
            <a:r>
              <a:rPr lang="en-US" dirty="0" smtClean="0"/>
              <a:t>Bigger reach, </a:t>
            </a:r>
            <a:r>
              <a:rPr lang="en-US" dirty="0"/>
              <a:t>proven track </a:t>
            </a:r>
            <a:r>
              <a:rPr lang="en-US" dirty="0" smtClean="0"/>
              <a:t>record, less effort on your end, </a:t>
            </a:r>
          </a:p>
          <a:p>
            <a:pPr lvl="1"/>
            <a:r>
              <a:rPr lang="en-US" dirty="0" smtClean="0"/>
              <a:t>Support letters (stick to new format!)</a:t>
            </a:r>
          </a:p>
          <a:p>
            <a:pPr lvl="1"/>
            <a:r>
              <a:rPr lang="en-US" dirty="0" smtClean="0"/>
              <a:t>Office for Advancement of Engineering Teaching &amp; Learning</a:t>
            </a:r>
          </a:p>
          <a:p>
            <a:r>
              <a:rPr lang="mr-IN" sz="2800" dirty="0" smtClean="0"/>
              <a:t>…</a:t>
            </a:r>
            <a:r>
              <a:rPr lang="en-US" sz="2800" dirty="0"/>
              <a:t>b</a:t>
            </a:r>
            <a:r>
              <a:rPr lang="en-US" sz="2800" dirty="0" smtClean="0"/>
              <a:t>ut </a:t>
            </a:r>
            <a:r>
              <a:rPr lang="en-US" sz="2800" u="sng" dirty="0" smtClean="0"/>
              <a:t>create</a:t>
            </a:r>
            <a:r>
              <a:rPr lang="en-US" sz="2800" dirty="0" smtClean="0"/>
              <a:t> something new, too!</a:t>
            </a:r>
          </a:p>
          <a:p>
            <a:pPr lvl="1"/>
            <a:r>
              <a:rPr lang="en-US" dirty="0" smtClean="0"/>
              <a:t>Be creative! Doesn’t have to be groundbreaking, but does have to be interesting!</a:t>
            </a:r>
          </a:p>
          <a:p>
            <a:r>
              <a:rPr lang="en-US" sz="2800" u="sng" dirty="0" smtClean="0"/>
              <a:t>Go hard</a:t>
            </a:r>
            <a:r>
              <a:rPr lang="en-US" sz="2800" dirty="0" smtClean="0"/>
              <a:t>!</a:t>
            </a:r>
          </a:p>
          <a:p>
            <a:pPr lvl="1"/>
            <a:r>
              <a:rPr lang="en-US" dirty="0" smtClean="0"/>
              <a:t>Most CAREER winners receive in first submission (at least within CBET) </a:t>
            </a:r>
          </a:p>
          <a:p>
            <a:pPr lvl="1"/>
            <a:r>
              <a:rPr lang="en-US" dirty="0" smtClean="0"/>
              <a:t>Don’t apply until you’re ready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but don’t wait such that you can’t use all 3 chances!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D5CB2-EBED-4FF6-B011-8CBF073DEDD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04850"/>
          </a:xfrm>
        </p:spPr>
        <p:txBody>
          <a:bodyPr/>
          <a:lstStyle/>
          <a:p>
            <a:r>
              <a:rPr lang="en-US" sz="3600" b="1" dirty="0" smtClean="0">
                <a:latin typeface="+mn-lt"/>
                <a:ea typeface="+mn-ea"/>
                <a:cs typeface="+mn-cs"/>
              </a:rPr>
              <a:t>Miscellaneous Thoughts</a:t>
            </a:r>
            <a:endParaRPr lang="en-US" sz="36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D5CB2-EBED-4FF6-B011-8CBF073DEDD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89437"/>
          </a:xfrm>
        </p:spPr>
        <p:txBody>
          <a:bodyPr/>
          <a:lstStyle/>
          <a:p>
            <a:r>
              <a:rPr lang="en-US" sz="2800" dirty="0" smtClean="0"/>
              <a:t>Department letter tailored to you!</a:t>
            </a:r>
          </a:p>
          <a:p>
            <a:r>
              <a:rPr lang="en-US" sz="2800" dirty="0" smtClean="0"/>
              <a:t>Proposal needs to be realistic, doable, and unique to you</a:t>
            </a:r>
          </a:p>
          <a:p>
            <a:r>
              <a:rPr lang="en-US" sz="2800" dirty="0" smtClean="0"/>
              <a:t>Know </a:t>
            </a:r>
            <a:r>
              <a:rPr lang="en-US" sz="2800" smtClean="0"/>
              <a:t>the </a:t>
            </a:r>
            <a:r>
              <a:rPr lang="en-US" sz="2800" smtClean="0"/>
              <a:t>min/max </a:t>
            </a:r>
            <a:r>
              <a:rPr lang="en-US" sz="2800" dirty="0" smtClean="0"/>
              <a:t>of award</a:t>
            </a:r>
          </a:p>
          <a:p>
            <a:r>
              <a:rPr lang="en-US" sz="2800" dirty="0" smtClean="0"/>
              <a:t>Don’t make reviewers angry</a:t>
            </a:r>
          </a:p>
          <a:p>
            <a:r>
              <a:rPr lang="en-US" sz="2800" dirty="0" smtClean="0"/>
              <a:t>Don’t reinvent the wheel</a:t>
            </a:r>
          </a:p>
          <a:p>
            <a:r>
              <a:rPr lang="en-US" sz="2800" dirty="0" smtClean="0"/>
              <a:t>Educational component has to have same rigor as research </a:t>
            </a:r>
            <a:r>
              <a:rPr lang="mr-IN" sz="2800" dirty="0" smtClean="0"/>
              <a:t>–</a:t>
            </a:r>
            <a:r>
              <a:rPr lang="en-US" sz="2800" dirty="0" smtClean="0"/>
              <a:t> references, preliminary data, support letters, evaluation criteria</a:t>
            </a:r>
          </a:p>
          <a:p>
            <a:r>
              <a:rPr lang="en-US" sz="2800" dirty="0"/>
              <a:t>NSF changes call and structure from year to year</a:t>
            </a:r>
          </a:p>
          <a:p>
            <a:endParaRPr lang="en-US" sz="2800" dirty="0" smtClean="0"/>
          </a:p>
          <a:p>
            <a:pPr lvl="1"/>
            <a:endParaRPr lang="en-US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78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30480" y="4572000"/>
            <a:ext cx="7772400" cy="8136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LAURA PRUGH</a:t>
            </a:r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09600" y="5449141"/>
            <a:ext cx="813252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rgbClr val="4E4E7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4E4E76"/>
                </a:solidFill>
                <a:latin typeface="Calibri" pitchFamily="34" charset="0"/>
              </a:defRPr>
            </a:lvl9pPr>
          </a:lstStyle>
          <a:p>
            <a:r>
              <a:rPr lang="en-US" sz="2800" b="0" dirty="0" smtClean="0"/>
              <a:t>ASSISTANT Professor</a:t>
            </a:r>
            <a:r>
              <a:rPr lang="en-US" sz="2800" b="0" dirty="0"/>
              <a:t>, </a:t>
            </a:r>
            <a:endParaRPr lang="en-US" sz="2800" b="0" dirty="0" smtClean="0"/>
          </a:p>
          <a:p>
            <a:r>
              <a:rPr lang="en-US" sz="2800" b="0" dirty="0" smtClean="0"/>
              <a:t>Environmental &amp; forest Sciences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34207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189" y="1837054"/>
            <a:ext cx="78414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Message 1</a:t>
            </a:r>
            <a:r>
              <a:rPr lang="en-US" sz="2400" dirty="0"/>
              <a:t>: Intellectual Merit is key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Your proposal is evaluated alongside “normal” proposals; panelists tend to weigh “normal” criteria higher than “special” criteria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What is your Big Idea and why is it novel and important?</a:t>
            </a:r>
          </a:p>
          <a:p>
            <a:pPr marL="1114425" lvl="2" indent="-428625">
              <a:buFont typeface="Arial" panose="020B0604020202020204" pitchFamily="34" charset="0"/>
              <a:buChar char="•"/>
            </a:pPr>
            <a:r>
              <a:rPr lang="en-US" sz="2100" dirty="0"/>
              <a:t>“</a:t>
            </a:r>
            <a:r>
              <a:rPr lang="en-US" i="1" dirty="0"/>
              <a:t>The joint study of scavenging and </a:t>
            </a:r>
            <a:r>
              <a:rPr lang="en-US" i="1" dirty="0" err="1"/>
              <a:t>intraguild</a:t>
            </a:r>
            <a:r>
              <a:rPr lang="en-US" i="1" dirty="0"/>
              <a:t> predation represents a new frontier in carnivore ecology</a:t>
            </a:r>
            <a:r>
              <a:rPr lang="en-US" sz="2100" dirty="0"/>
              <a:t>”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What is your plan to tackle your Big Idea?</a:t>
            </a:r>
          </a:p>
          <a:p>
            <a:pPr marL="1114425" lvl="2" indent="-428625">
              <a:buFont typeface="Arial" panose="020B0604020202020204" pitchFamily="34" charset="0"/>
              <a:buChar char="•"/>
            </a:pPr>
            <a:r>
              <a:rPr lang="en-US" sz="2100" dirty="0"/>
              <a:t>Reviewers must clearly understand how your methods allow your hypotheses to be tested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100" dirty="0"/>
              <a:t>How will your project resolve an important gap in your field?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263" y="1051345"/>
            <a:ext cx="8740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Laura Prugh, School of Environmental and Forest Sciences</a:t>
            </a:r>
          </a:p>
          <a:p>
            <a:r>
              <a:rPr lang="en-US" dirty="0"/>
              <a:t>DEB CAREER: Integrating positive and negative interactions in carnivore community ecology</a:t>
            </a:r>
          </a:p>
        </p:txBody>
      </p:sp>
    </p:spTree>
    <p:extLst>
      <p:ext uri="{BB962C8B-B14F-4D97-AF65-F5344CB8AC3E}">
        <p14:creationId xmlns:p14="http://schemas.microsoft.com/office/powerpoint/2010/main" val="45426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ADVANCE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ADVANCE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Custom 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A798DCE5-3527-704A-B5B8-83E86478D3E6}" vid="{F9A52514-3D0D-FD46-BC6A-C4D0F7BAD31E}"/>
    </a:ext>
  </a:extLst>
</a:theme>
</file>

<file path=ppt/theme/theme17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pptD80.t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5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6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7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8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9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0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1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2_AAAS template 2">
  <a:themeElements>
    <a:clrScheme name="">
      <a:dk1>
        <a:srgbClr val="C0C0C0"/>
      </a:dk1>
      <a:lt1>
        <a:srgbClr val="FFFFFF"/>
      </a:lt1>
      <a:dk2>
        <a:srgbClr val="0000AE"/>
      </a:dk2>
      <a:lt2>
        <a:srgbClr val="FFFFFF"/>
      </a:lt2>
      <a:accent1>
        <a:srgbClr val="FFFFFF"/>
      </a:accent1>
      <a:accent2>
        <a:srgbClr val="FF280C"/>
      </a:accent2>
      <a:accent3>
        <a:srgbClr val="AAAAD3"/>
      </a:accent3>
      <a:accent4>
        <a:srgbClr val="DADADA"/>
      </a:accent4>
      <a:accent5>
        <a:srgbClr val="FFFFFF"/>
      </a:accent5>
      <a:accent6>
        <a:srgbClr val="E7230A"/>
      </a:accent6>
      <a:hlink>
        <a:srgbClr val="FF280C"/>
      </a:hlink>
      <a:folHlink>
        <a:srgbClr val="C0C0C0"/>
      </a:folHlink>
    </a:clrScheme>
    <a:fontScheme name="AAAS template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A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S template 2 13">
        <a:dk1>
          <a:srgbClr val="808080"/>
        </a:dk1>
        <a:lt1>
          <a:srgbClr val="FFFFFF"/>
        </a:lt1>
        <a:dk2>
          <a:srgbClr val="212170"/>
        </a:dk2>
        <a:lt2>
          <a:srgbClr val="000000"/>
        </a:lt2>
        <a:accent1>
          <a:srgbClr val="FFFFFF"/>
        </a:accent1>
        <a:accent2>
          <a:srgbClr val="EF1F1D"/>
        </a:accent2>
        <a:accent3>
          <a:srgbClr val="ABABBB"/>
        </a:accent3>
        <a:accent4>
          <a:srgbClr val="DADADA"/>
        </a:accent4>
        <a:accent5>
          <a:srgbClr val="FFFFFF"/>
        </a:accent5>
        <a:accent6>
          <a:srgbClr val="D91B19"/>
        </a:accent6>
        <a:hlink>
          <a:srgbClr val="FFCC18"/>
        </a:hlink>
        <a:folHlink>
          <a:srgbClr val="007A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5315</TotalTime>
  <Words>630</Words>
  <Application>Microsoft Office PowerPoint</Application>
  <PresentationFormat>On-screen Show (4:3)</PresentationFormat>
  <Paragraphs>82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16</vt:i4>
      </vt:variant>
    </vt:vector>
  </HeadingPairs>
  <TitlesOfParts>
    <vt:vector size="45" baseType="lpstr">
      <vt:lpstr>Arial</vt:lpstr>
      <vt:lpstr>Calibri</vt:lpstr>
      <vt:lpstr>Calibri Light</vt:lpstr>
      <vt:lpstr>Constantia</vt:lpstr>
      <vt:lpstr>Encode Sans Normal Black</vt:lpstr>
      <vt:lpstr>Helvetica Neue Bold Condensed</vt:lpstr>
      <vt:lpstr>HelveticaNeue BlackCond</vt:lpstr>
      <vt:lpstr>Mangal</vt:lpstr>
      <vt:lpstr>Times</vt:lpstr>
      <vt:lpstr>Wingdings</vt:lpstr>
      <vt:lpstr>Wingdings 2</vt:lpstr>
      <vt:lpstr>AAAS template 2</vt:lpstr>
      <vt:lpstr>25_AAAS template 2</vt:lpstr>
      <vt:lpstr>26_AAAS template 2</vt:lpstr>
      <vt:lpstr>27_AAAS template 2</vt:lpstr>
      <vt:lpstr>28_AAAS template 2</vt:lpstr>
      <vt:lpstr>29_AAAS template 2</vt:lpstr>
      <vt:lpstr>30_AAAS template 2</vt:lpstr>
      <vt:lpstr>31_AAAS template 2</vt:lpstr>
      <vt:lpstr>32_AAAS template 2</vt:lpstr>
      <vt:lpstr>4_AAAS template 2</vt:lpstr>
      <vt:lpstr>Custom Design</vt:lpstr>
      <vt:lpstr>ADVANCE-template</vt:lpstr>
      <vt:lpstr>6_AAAS template 2</vt:lpstr>
      <vt:lpstr>1_Custom Design</vt:lpstr>
      <vt:lpstr>1_ADVANCE-template</vt:lpstr>
      <vt:lpstr>2_Custom Design</vt:lpstr>
      <vt:lpstr>Flow</vt:lpstr>
      <vt:lpstr>pptD80.tmp</vt:lpstr>
      <vt:lpstr>Applying for NSF CAREER Grants</vt:lpstr>
      <vt:lpstr>Speakers</vt:lpstr>
      <vt:lpstr>PowerPoint Presentation</vt:lpstr>
      <vt:lpstr>PowerPoint Presentation</vt:lpstr>
      <vt:lpstr>PowerPoint Presentation</vt:lpstr>
      <vt:lpstr>PowerPoint Presentation</vt:lpstr>
      <vt:lpstr>Miscellaneous Thoughts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User</dc:creator>
  <cp:lastModifiedBy>Torie Gonsalves</cp:lastModifiedBy>
  <cp:revision>163</cp:revision>
  <cp:lastPrinted>2018-05-01T17:32:16Z</cp:lastPrinted>
  <dcterms:created xsi:type="dcterms:W3CDTF">2012-10-30T13:25:58Z</dcterms:created>
  <dcterms:modified xsi:type="dcterms:W3CDTF">2018-05-17T21:58:02Z</dcterms:modified>
</cp:coreProperties>
</file>