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133" r:id="rId2"/>
    <p:sldMasterId id="2147484157" r:id="rId3"/>
    <p:sldMasterId id="2147484162" r:id="rId4"/>
  </p:sldMasterIdLst>
  <p:notesMasterIdLst>
    <p:notesMasterId r:id="rId27"/>
  </p:notesMasterIdLst>
  <p:handoutMasterIdLst>
    <p:handoutMasterId r:id="rId28"/>
  </p:handoutMasterIdLst>
  <p:sldIdLst>
    <p:sldId id="290" r:id="rId5"/>
    <p:sldId id="673" r:id="rId6"/>
    <p:sldId id="690" r:id="rId7"/>
    <p:sldId id="691" r:id="rId8"/>
    <p:sldId id="698" r:id="rId9"/>
    <p:sldId id="683" r:id="rId10"/>
    <p:sldId id="688" r:id="rId11"/>
    <p:sldId id="692" r:id="rId12"/>
    <p:sldId id="693" r:id="rId13"/>
    <p:sldId id="682" r:id="rId14"/>
    <p:sldId id="694" r:id="rId15"/>
    <p:sldId id="678" r:id="rId16"/>
    <p:sldId id="306" r:id="rId17"/>
    <p:sldId id="686" r:id="rId18"/>
    <p:sldId id="685" r:id="rId19"/>
    <p:sldId id="695" r:id="rId20"/>
    <p:sldId id="679" r:id="rId21"/>
    <p:sldId id="680" r:id="rId22"/>
    <p:sldId id="681" r:id="rId23"/>
    <p:sldId id="696" r:id="rId24"/>
    <p:sldId id="697" r:id="rId25"/>
    <p:sldId id="687" r:id="rId26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76"/>
    <a:srgbClr val="CC9900"/>
    <a:srgbClr val="D60093"/>
    <a:srgbClr val="E3BB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2" autoAdjust="0"/>
    <p:restoredTop sz="75545" autoAdjust="0"/>
  </p:normalViewPr>
  <p:slideViewPr>
    <p:cSldViewPr>
      <p:cViewPr varScale="1">
        <p:scale>
          <a:sx n="78" d="100"/>
          <a:sy n="78" d="100"/>
        </p:scale>
        <p:origin x="202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64" y="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6010"/>
          </a:xfrm>
          <a:prstGeom prst="rect">
            <a:avLst/>
          </a:prstGeom>
        </p:spPr>
        <p:txBody>
          <a:bodyPr vert="horz" lIns="94825" tIns="47412" rIns="94825" bIns="47412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6010"/>
          </a:xfrm>
          <a:prstGeom prst="rect">
            <a:avLst/>
          </a:prstGeom>
        </p:spPr>
        <p:txBody>
          <a:bodyPr vert="horz" lIns="94825" tIns="47412" rIns="94825" bIns="47412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5FAFAE-0325-40CD-913D-4083A1384AA4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7941"/>
            <a:ext cx="4160520" cy="366010"/>
          </a:xfrm>
          <a:prstGeom prst="rect">
            <a:avLst/>
          </a:prstGeom>
        </p:spPr>
        <p:txBody>
          <a:bodyPr vert="horz" lIns="94825" tIns="47412" rIns="94825" bIns="47412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7941"/>
            <a:ext cx="4160520" cy="366010"/>
          </a:xfrm>
          <a:prstGeom prst="rect">
            <a:avLst/>
          </a:prstGeom>
        </p:spPr>
        <p:txBody>
          <a:bodyPr vert="horz" lIns="94825" tIns="47412" rIns="94825" bIns="47412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E80CFC-422F-4307-8B88-C8166EFF8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3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458" y="0"/>
            <a:ext cx="4160520" cy="3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7688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120" y="3475225"/>
            <a:ext cx="7680960" cy="32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941"/>
            <a:ext cx="4160520" cy="3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458" y="6947941"/>
            <a:ext cx="4160520" cy="3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5" tIns="47412" rIns="94825" bIns="4741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C180ED-A779-41C8-936A-CC292923E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455" indent="-296329" eaLnBrk="0" hangingPunct="0"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5313" indent="-237064" eaLnBrk="0" hangingPunct="0"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9438" indent="-237064" eaLnBrk="0" hangingPunct="0"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564" indent="-237064" eaLnBrk="0" hangingPunct="0"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7689" indent="-237064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1813" indent="-237064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5939" indent="-237064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0063" indent="-237064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EEE8E-B811-4099-AF76-98D730455091}" type="slidenum">
              <a:rPr lang="en-US" sz="1200" b="0"/>
              <a:pPr eaLnBrk="1" hangingPunct="1"/>
              <a:t>1</a:t>
            </a:fld>
            <a:endParaRPr lang="en-US" sz="12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5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0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0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4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05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72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121025" y="566738"/>
            <a:ext cx="3776663" cy="2833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001867" y="3588647"/>
            <a:ext cx="8014914" cy="3399769"/>
          </a:xfrm>
          <a:prstGeom prst="rect">
            <a:avLst/>
          </a:prstGeom>
        </p:spPr>
        <p:txBody>
          <a:bodyPr lIns="98358" tIns="98358" rIns="98358" bIns="9835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254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0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0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2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455" indent="-296329" eaLnBrk="0" hangingPunct="0"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5313" indent="-237064" eaLnBrk="0" hangingPunct="0"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9438" indent="-237064" eaLnBrk="0" hangingPunct="0"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564" indent="-237064" eaLnBrk="0" hangingPunct="0"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7689" indent="-237064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1813" indent="-237064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5939" indent="-237064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0063" indent="-237064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CA105E-CB7F-4945-B930-E00862C9D5C1}" type="slidenum">
              <a:rPr lang="en-US" altLang="en-US" sz="1200" b="0"/>
              <a:pPr eaLnBrk="1" hangingPunct="1"/>
              <a:t>2</a:t>
            </a:fld>
            <a:endParaRPr lang="en-US" altLang="en-US" sz="1200" b="0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60325"/>
            <a:ext cx="3656012" cy="27432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" y="2878113"/>
            <a:ext cx="8961120" cy="384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413771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3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121025" y="566738"/>
            <a:ext cx="3776663" cy="2833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001867" y="3588647"/>
            <a:ext cx="8014914" cy="3399769"/>
          </a:xfrm>
          <a:prstGeom prst="rect">
            <a:avLst/>
          </a:prstGeom>
        </p:spPr>
        <p:txBody>
          <a:bodyPr lIns="98358" tIns="98358" rIns="98358" bIns="98358" anchor="t" anchorCtr="0">
            <a:noAutofit/>
          </a:bodyPr>
          <a:lstStyle/>
          <a:p>
            <a:pPr marL="177819" indent="-177819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7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180ED-A779-41C8-936A-CC292923E0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5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3213" y="303213"/>
            <a:ext cx="8537575" cy="6251575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solidFill>
              <a:srgbClr val="CC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2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7"/>
          <a:stretch>
            <a:fillRect/>
          </a:stretch>
        </p:blipFill>
        <p:spPr bwMode="auto">
          <a:xfrm>
            <a:off x="457200" y="74613"/>
            <a:ext cx="17526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1"/>
          <a:stretch>
            <a:fillRect/>
          </a:stretch>
        </p:blipFill>
        <p:spPr bwMode="auto">
          <a:xfrm>
            <a:off x="4876800" y="6380163"/>
            <a:ext cx="37925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62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809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100762"/>
            <a:ext cx="2964792" cy="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3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64DC-46D8-6E48-90A3-A2142969D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5EEB1-D2FF-434E-8FAA-34E8B035C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F961B-176A-EE41-BEE8-E374F69C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567CF-2DC7-124F-A6EE-DF95E70E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3E6C1-9B78-044E-A8E6-38F01B02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5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D065-4256-3847-8A8E-434B9D47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5E8B8-3664-8341-9051-2E7E46AB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B8361-F452-5C48-8F0F-525C4675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F306C-94A1-6F41-8701-08ED1849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24E87-CCE1-FD43-9749-8265C00B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A141-9551-E046-B50A-73E68615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FC6E8-4D3A-6646-8864-8D100C689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29FF1-8DFF-4C48-AF74-4CEDABEA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74D05-0922-BA45-A6FB-62175998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ACC56-D099-924A-8CCF-F0A4B7F3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09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7B88-B209-1148-B5E4-455D64AB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EC49-1023-D049-98A7-CA0673E70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52815-8B5D-274F-AADF-90449F53D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791DD-AB0D-154A-B410-141B92F1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E73DC-28E7-4040-8CBD-8EA9BB2D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8C3E6-4C47-BB49-B01A-D3C0077D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7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FB7F-C800-C84B-8DC3-E9B0B1A3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54410-2839-154F-9728-7DC90D031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94C6D-5E99-004B-8FE1-1CCC452E9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87791-E243-F946-9536-3C3F41FBC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784D7-0F93-0844-BCA3-69F1FA85C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0AC8C-A672-D248-9137-04B45E74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37AF8-9CDE-7D4E-AB33-9F0FC9F8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43D50-384F-0B4D-9F8B-94BF31F4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2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BBF1-4F8D-2045-B4E6-118EBC8B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36966-B176-4F47-A4A8-E6C525D4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4E6FB-F9DB-E048-B9B9-F73A1A32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516F2-E7DA-A54F-A75A-6F6DAFEB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76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9FDB8-03AB-2442-BACB-8EC859C9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0E165-17E7-704E-A882-5DF25D61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C3765-6F83-BB43-BC35-BB308301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4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2D59-0A09-9944-A5D7-E9CC78DF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6913-C295-314D-AB61-378008BE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88C53-3A7C-CC45-952C-393842F7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0C7D3-263D-B344-94B2-7E49F74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C4865-A15D-694F-BAF3-4C8B10FF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7F6DD-7C13-7641-9145-9808F199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685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0FE7-1960-2E4C-A9EC-056112E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4DE55-69BD-B84F-B618-FD165641E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73066-B314-1E46-8DE8-E1C3AF8DD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C6105-58E4-0E4A-9386-A46E319D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759A2-205C-D64C-BBA3-27ABCF1C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F5780-8359-8540-B4C4-DFF9BCDD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04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0B25-9D52-FC47-891B-133CB3C0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6FD64-7BF6-754F-A9F1-177DA10F4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E9509-58BB-BF45-A228-B3F2B4BF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14D5-67C2-684F-9C7E-D8C00A94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07B90-6DE4-EB43-BCF5-CA73AC00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46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B34F0C-4506-3C40-BC2D-AD880823E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CA4D1-B111-034B-8D9E-A9AF8EF05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2FB07-7F7F-414F-99CF-1DE96721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CB71-7354-A041-8661-2885B366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BEA11-5E4F-AC47-BBA2-CAB0D755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91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90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0E05D-3042-4289-AC30-1749B7781B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1359" y="6231005"/>
            <a:ext cx="5017643" cy="4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38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 preserve="1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>
            <a:spLocks noGrp="1"/>
          </p:cNvSpPr>
          <p:nvPr>
            <p:ph type="body" idx="1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566" marR="0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943" marR="0" lvl="4" indent="-31749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17;p41"/>
          <p:cNvSpPr txBox="1">
            <a:spLocks noGrp="1"/>
          </p:cNvSpPr>
          <p:nvPr>
            <p:ph type="body" idx="2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marR="0" lvl="1" indent="-2285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41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1"/>
          <p:cNvSpPr txBox="1">
            <a:spLocks noGrp="1"/>
          </p:cNvSpPr>
          <p:nvPr>
            <p:ph type="title"/>
          </p:nvPr>
        </p:nvSpPr>
        <p:spPr>
          <a:xfrm>
            <a:off x="671758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6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8A312-31A9-4FB1-BAE8-8ECF0B0F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8777" y="6308726"/>
            <a:ext cx="5017643" cy="4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5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 preserve="1">
  <p:cSld name="Header +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566" marR="0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943" marR="0" lvl="4" indent="-31749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3" name="Google Shape;23;p4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2"/>
          <p:cNvSpPr txBox="1">
            <a:spLocks noGrp="1"/>
          </p:cNvSpPr>
          <p:nvPr>
            <p:ph type="title"/>
          </p:nvPr>
        </p:nvSpPr>
        <p:spPr>
          <a:xfrm>
            <a:off x="671759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6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55F3A-E225-4217-AD9D-C87734FC66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8777" y="6308726"/>
            <a:ext cx="5017643" cy="4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3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 preserve="1" userDrawn="1">
  <p:cSld name="Header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2"/>
          <p:cNvSpPr txBox="1">
            <a:spLocks noGrp="1"/>
          </p:cNvSpPr>
          <p:nvPr>
            <p:ph type="title"/>
          </p:nvPr>
        </p:nvSpPr>
        <p:spPr>
          <a:xfrm>
            <a:off x="671759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6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55F3A-E225-4217-AD9D-C87734FC66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8777" y="6308726"/>
            <a:ext cx="5017643" cy="4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78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 preserve="1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43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6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4C415-F622-4173-BE7D-D924F172B9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8777" y="6308726"/>
            <a:ext cx="5017643" cy="4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62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372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49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224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80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711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364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90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0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6B538-D68E-4984-A8EC-B9C08029D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5616" y="6244396"/>
            <a:ext cx="5017643" cy="4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60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 preserve="1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4"/>
          <p:cNvSpPr txBox="1">
            <a:spLocks noGrp="1"/>
          </p:cNvSpPr>
          <p:nvPr>
            <p:ph type="body" idx="1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566" marR="0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943" marR="0" lvl="4" indent="-31749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2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marR="0" lvl="1" indent="-2285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44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D825A8-FED1-477C-A9B4-E2213EB7E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8776" y="6315757"/>
            <a:ext cx="5017643" cy="4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16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 preserve="1" userDrawn="1">
  <p:cSld name="Header +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9;p48">
            <a:extLst>
              <a:ext uri="{FF2B5EF4-FFF2-40B4-BE49-F238E27FC236}">
                <a16:creationId xmlns:a16="http://schemas.microsoft.com/office/drawing/2014/main" id="{096B3109-E6AA-40EF-AA52-AC6E645655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54E0F-CE92-407B-A04F-A425E03B9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8776" y="6315757"/>
            <a:ext cx="5017643" cy="431898"/>
          </a:xfrm>
          <a:prstGeom prst="rect">
            <a:avLst/>
          </a:prstGeom>
        </p:spPr>
      </p:pic>
      <p:sp>
        <p:nvSpPr>
          <p:cNvPr id="11" name="Google Shape;43;p44">
            <a:extLst>
              <a:ext uri="{FF2B5EF4-FFF2-40B4-BE49-F238E27FC236}">
                <a16:creationId xmlns:a16="http://schemas.microsoft.com/office/drawing/2014/main" id="{63003FA2-4046-4A15-AB93-AFC069356CA2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59307" y="1699205"/>
            <a:ext cx="8197114" cy="443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566" marR="0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943" marR="0" lvl="4" indent="-31749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419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 preserve="1">
  <p:cSld name="Header + Graphic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Google Shape;68;p48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3CFBEC-4323-4129-83DB-451894C4E0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8776" y="6315757"/>
            <a:ext cx="5017643" cy="4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32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62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1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56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30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63500">
            <a:solidFill>
              <a:srgbClr val="666699">
                <a:alpha val="76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3213" y="303213"/>
            <a:ext cx="8537575" cy="6251575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solidFill>
              <a:srgbClr val="CC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2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7"/>
          <a:stretch>
            <a:fillRect/>
          </a:stretch>
        </p:blipFill>
        <p:spPr bwMode="auto">
          <a:xfrm>
            <a:off x="457200" y="74613"/>
            <a:ext cx="17526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1"/>
          <a:stretch>
            <a:fillRect/>
          </a:stretch>
        </p:blipFill>
        <p:spPr bwMode="auto">
          <a:xfrm>
            <a:off x="4876800" y="6380163"/>
            <a:ext cx="37925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74CD0-28C2-0045-8845-CB87ADA6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D4F58-5DAB-EA48-8138-C27F098FA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2152E-DFFF-3D43-88DC-99BC45B0B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F9E72-D894-E941-8342-B2FCBC1164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D3B25-95AC-AA4C-8523-CF3750B7D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47B50-67E8-3146-82F7-40F6329BC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84E4-9C04-C046-AFA4-1B582B02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5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96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72" r:id="rId4"/>
    <p:sldLayoutId id="2147484161" r:id="rId5"/>
    <p:sldLayoutId id="2147484167" r:id="rId6"/>
    <p:sldLayoutId id="2147484168" r:id="rId7"/>
    <p:sldLayoutId id="2147484169" r:id="rId8"/>
    <p:sldLayoutId id="2147484170" r:id="rId9"/>
    <p:sldLayoutId id="21474841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3683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ce.washington.edu/resources/peer-coaching-circle-basic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DVMCINF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71757" y="1179824"/>
            <a:ext cx="6972300" cy="2641756"/>
          </a:xfrm>
        </p:spPr>
        <p:txBody>
          <a:bodyPr/>
          <a:lstStyle/>
          <a:p>
            <a:r>
              <a:rPr lang="en-US" dirty="0"/>
              <a:t>ADVANCE Peer </a:t>
            </a:r>
            <a:r>
              <a:rPr lang="en-US" strike="sngStrike" dirty="0"/>
              <a:t>Mentoring</a:t>
            </a:r>
            <a:r>
              <a:rPr lang="en-US" dirty="0"/>
              <a:t> Coaching Groups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648200"/>
            <a:ext cx="76200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Joyce W. Yen, Ph.D.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Director 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="0" dirty="0"/>
              <a:t>Work time – describe a dilemma and get help thinking about the issue</a:t>
            </a:r>
          </a:p>
          <a:p>
            <a:r>
              <a:rPr lang="en-US" b="0" dirty="0"/>
              <a:t>Contracts – helpful, forward progress actions that individuals commit to</a:t>
            </a:r>
          </a:p>
          <a:p>
            <a:r>
              <a:rPr lang="en-US" b="0" dirty="0"/>
              <a:t>Strokes – positive affirmations about others</a:t>
            </a:r>
          </a:p>
          <a:p>
            <a:r>
              <a:rPr lang="en-US" b="0" dirty="0"/>
              <a:t>Pigs – self-judgments or self-criticisms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works: Meeting Concepts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017299-FB3B-894A-80A4-22A332B51CAA}"/>
              </a:ext>
            </a:extLst>
          </p:cNvPr>
          <p:cNvGraphicFramePr>
            <a:graphicFrameLocks noGrp="1"/>
          </p:cNvGraphicFramePr>
          <p:nvPr/>
        </p:nvGraphicFramePr>
        <p:xfrm>
          <a:off x="1717675" y="7335202"/>
          <a:ext cx="5715000" cy="1684020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12936973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After listening to family feedback, consulting with government officials, and leading with hopeful hearts, we are happy to announce that </a:t>
                      </a:r>
                      <a:r>
                        <a:rPr lang="en-US" b="1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registration for 2021 overnight programs at Camp Colman and Camp </a:t>
                      </a:r>
                      <a:r>
                        <a:rPr lang="en-US" b="1" dirty="0" err="1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Orkila</a:t>
                      </a:r>
                      <a:r>
                        <a:rPr lang="en-US" b="1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 opens on Thursday, March 11 at 6:00 am</a:t>
                      </a:r>
                      <a:r>
                        <a:rPr lang="en-US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 for participants who were registered in 2020. (Use code </a:t>
                      </a:r>
                      <a:r>
                        <a:rPr lang="en-US" b="1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CAMP21</a:t>
                      </a:r>
                      <a:r>
                        <a:rPr lang="en-US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 when signing up.) Registration opens to the public on Monday, March 15 at 6:00 am.</a:t>
                      </a:r>
                    </a:p>
                  </a:txBody>
                  <a:tcPr marL="0" marR="0" marT="190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311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2BC611-B37B-EF45-9379-6105AC9E5703}"/>
              </a:ext>
            </a:extLst>
          </p:cNvPr>
          <p:cNvSpPr txBox="1"/>
          <p:nvPr/>
        </p:nvSpPr>
        <p:spPr>
          <a:xfrm>
            <a:off x="800100" y="4724400"/>
            <a:ext cx="7543800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+mn-lt"/>
              </a:rPr>
              <a:t>See PCC Basics Handout </a:t>
            </a:r>
            <a:r>
              <a:rPr lang="en-US" sz="2400" b="0" dirty="0">
                <a:solidFill>
                  <a:schemeClr val="accent4">
                    <a:lumMod val="10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https://advance.washington.edu/resources/peer-coaching-circle-basics</a:t>
            </a:r>
            <a:r>
              <a:rPr lang="en-US" sz="2400" b="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467C7-3D9E-984E-9825-1C7DCDDE6446}"/>
              </a:ext>
            </a:extLst>
          </p:cNvPr>
          <p:cNvSpPr txBox="1"/>
          <p:nvPr/>
        </p:nvSpPr>
        <p:spPr>
          <a:xfrm>
            <a:off x="12359611" y="973567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9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Mentoring Circles Basics handout document that can be found at https://tinyurl.com/ADVMCINFO.">
            <a:extLst>
              <a:ext uri="{FF2B5EF4-FFF2-40B4-BE49-F238E27FC236}">
                <a16:creationId xmlns:a16="http://schemas.microsoft.com/office/drawing/2014/main" id="{08FC7589-CECA-DE45-92B5-6C1EF0E2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5454"/>
            <a:ext cx="7772400" cy="4493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65A340-3DB0-3248-8A15-2D81C10B3E0E}"/>
              </a:ext>
            </a:extLst>
          </p:cNvPr>
          <p:cNvSpPr txBox="1"/>
          <p:nvPr/>
        </p:nvSpPr>
        <p:spPr>
          <a:xfrm>
            <a:off x="800100" y="5410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accent3"/>
                </a:solidFill>
              </a:rPr>
              <a:t>Evolution in our thinking from “mentoring circles” to “coaching circles”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7A1AF4-BFB0-754A-8462-27E9B7C247FF}"/>
              </a:ext>
            </a:extLst>
          </p:cNvPr>
          <p:cNvCxnSpPr/>
          <p:nvPr/>
        </p:nvCxnSpPr>
        <p:spPr>
          <a:xfrm>
            <a:off x="800100" y="2057400"/>
            <a:ext cx="1181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2A9178-9BDB-6443-999D-F7F6516AF01D}"/>
              </a:ext>
            </a:extLst>
          </p:cNvPr>
          <p:cNvSpPr txBox="1"/>
          <p:nvPr/>
        </p:nvSpPr>
        <p:spPr>
          <a:xfrm>
            <a:off x="875769" y="956933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36294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="0" dirty="0"/>
              <a:t>Everyone is a peer coach</a:t>
            </a:r>
          </a:p>
          <a:p>
            <a:pPr lvl="1"/>
            <a:r>
              <a:rPr lang="en-US" b="0" dirty="0"/>
              <a:t>No experts or people with the answers or advice</a:t>
            </a:r>
          </a:p>
          <a:p>
            <a:pPr lvl="1"/>
            <a:r>
              <a:rPr lang="en-US" b="0" dirty="0"/>
              <a:t>Ask questions to better understand dilemmas and ways to move forward</a:t>
            </a:r>
          </a:p>
          <a:p>
            <a:r>
              <a:rPr lang="en-US" b="0" dirty="0"/>
              <a:t>Meeting Roles</a:t>
            </a:r>
          </a:p>
          <a:p>
            <a:pPr lvl="1"/>
            <a:r>
              <a:rPr lang="en-US" b="0" dirty="0"/>
              <a:t>Host – invites people to work</a:t>
            </a:r>
          </a:p>
          <a:p>
            <a:pPr lvl="1"/>
            <a:r>
              <a:rPr lang="en-US" b="0" dirty="0"/>
              <a:t>Timekeeper – 2-minute warning</a:t>
            </a:r>
          </a:p>
          <a:p>
            <a:pPr lvl="1"/>
            <a:r>
              <a:rPr lang="en-US" b="0" dirty="0" err="1"/>
              <a:t>Themer</a:t>
            </a:r>
            <a:r>
              <a:rPr lang="en-US" b="0" dirty="0"/>
              <a:t> – high-level themes from meeting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works: Roles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BC611-B37B-EF45-9379-6105AC9E5703}"/>
              </a:ext>
            </a:extLst>
          </p:cNvPr>
          <p:cNvSpPr txBox="1"/>
          <p:nvPr/>
        </p:nvSpPr>
        <p:spPr>
          <a:xfrm>
            <a:off x="6775898" y="5029200"/>
            <a:ext cx="210185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</a:rPr>
              <a:t>See handout: </a:t>
            </a:r>
          </a:p>
          <a:p>
            <a:r>
              <a:rPr lang="en-US" sz="2400" b="0" dirty="0"/>
              <a:t>PC</a:t>
            </a:r>
            <a:r>
              <a:rPr lang="en-US" sz="2400" b="0" dirty="0">
                <a:latin typeface="+mn-lt"/>
              </a:rPr>
              <a:t>C Basics</a:t>
            </a:r>
          </a:p>
        </p:txBody>
      </p:sp>
    </p:spTree>
    <p:extLst>
      <p:ext uri="{BB962C8B-B14F-4D97-AF65-F5344CB8AC3E}">
        <p14:creationId xmlns:p14="http://schemas.microsoft.com/office/powerpoint/2010/main" val="192633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CA1A8C-1711-7E4D-A551-B5403EE7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6972300" cy="276867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“If I had an hour to solve a problem, I’d spend </a:t>
            </a:r>
            <a:r>
              <a:rPr lang="en-US" sz="3600" b="1" dirty="0">
                <a:solidFill>
                  <a:schemeClr val="tx2"/>
                </a:solidFill>
              </a:rPr>
              <a:t>55 minutes </a:t>
            </a:r>
            <a:r>
              <a:rPr lang="en-US" sz="3600" dirty="0">
                <a:solidFill>
                  <a:schemeClr val="tx2"/>
                </a:solidFill>
              </a:rPr>
              <a:t>thinking about 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the problem and </a:t>
            </a:r>
            <a:r>
              <a:rPr lang="en-US" sz="3600" b="1" dirty="0">
                <a:solidFill>
                  <a:schemeClr val="tx2"/>
                </a:solidFill>
              </a:rPr>
              <a:t>5 minutes </a:t>
            </a:r>
            <a:r>
              <a:rPr lang="en-US" sz="3600" dirty="0">
                <a:solidFill>
                  <a:schemeClr val="tx2"/>
                </a:solidFill>
              </a:rPr>
              <a:t>thinking about solutions.”  </a:t>
            </a:r>
            <a:r>
              <a:rPr lang="en-US" sz="4800" dirty="0">
                <a:solidFill>
                  <a:schemeClr val="tx2"/>
                </a:solidFill>
              </a:rPr>
              <a:t> 		</a:t>
            </a:r>
            <a:r>
              <a:rPr lang="en-US" sz="2200" dirty="0">
                <a:solidFill>
                  <a:schemeClr val="tx2"/>
                </a:solidFill>
              </a:rPr>
              <a:t>~ Albert Einstein</a:t>
            </a:r>
            <a:br>
              <a:rPr lang="en-US" sz="2200" dirty="0">
                <a:solidFill>
                  <a:schemeClr val="tx2"/>
                </a:solidFill>
              </a:rPr>
            </a:b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A5B15-9284-AB40-9E64-B3B38A6B5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Be in community with others</a:t>
            </a:r>
          </a:p>
          <a:p>
            <a:r>
              <a:rPr lang="en-US" b="0" dirty="0"/>
              <a:t>Get feedback and perspective on an issue</a:t>
            </a:r>
          </a:p>
          <a:p>
            <a:r>
              <a:rPr lang="en-US" b="0" dirty="0"/>
              <a:t>Gain ideas for helpful forward action</a:t>
            </a:r>
          </a:p>
          <a:p>
            <a:r>
              <a:rPr lang="en-US" b="0" dirty="0"/>
              <a:t>Practice coaching skills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863F5-BB20-5041-9026-CF470C2B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Purpose of Coaching Circles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D8107-01F8-3641-9EAA-94CCAB7802D1}"/>
              </a:ext>
            </a:extLst>
          </p:cNvPr>
          <p:cNvSpPr txBox="1"/>
          <p:nvPr/>
        </p:nvSpPr>
        <p:spPr>
          <a:xfrm>
            <a:off x="2180159" y="4114800"/>
            <a:ext cx="478368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0" dirty="0"/>
              <a:t>Start before you are ready;</a:t>
            </a:r>
            <a:br>
              <a:rPr lang="en-US" sz="2800" b="0" dirty="0"/>
            </a:br>
            <a:r>
              <a:rPr lang="en-US" sz="2800" b="0" dirty="0"/>
              <a:t>Stop before you are finished.</a:t>
            </a:r>
          </a:p>
        </p:txBody>
      </p:sp>
    </p:spTree>
    <p:extLst>
      <p:ext uri="{BB962C8B-B14F-4D97-AF65-F5344CB8AC3E}">
        <p14:creationId xmlns:p14="http://schemas.microsoft.com/office/powerpoint/2010/main" val="25352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33B5-A2D1-2247-A5C8-87E63CE0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today</a:t>
            </a:r>
          </a:p>
        </p:txBody>
      </p:sp>
    </p:spTree>
    <p:extLst>
      <p:ext uri="{BB962C8B-B14F-4D97-AF65-F5344CB8AC3E}">
        <p14:creationId xmlns:p14="http://schemas.microsoft.com/office/powerpoint/2010/main" val="138799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E9BA5-49E0-9445-B352-5B277CF94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Timekeeper</a:t>
            </a:r>
          </a:p>
          <a:p>
            <a:r>
              <a:rPr lang="en-US" b="0" dirty="0" err="1"/>
              <a:t>Themer</a:t>
            </a:r>
            <a:endParaRPr lang="en-US" b="0" dirty="0"/>
          </a:p>
          <a:p>
            <a:r>
              <a:rPr lang="en-US" b="0" dirty="0"/>
              <a:t>Peer Coaches</a:t>
            </a:r>
          </a:p>
          <a:p>
            <a:r>
              <a:rPr lang="en-US" b="0" dirty="0"/>
              <a:t>Individual who does some work</a:t>
            </a:r>
          </a:p>
          <a:p>
            <a:pPr lvl="1"/>
            <a:r>
              <a:rPr lang="en-US" b="0" dirty="0"/>
              <a:t>2 volunteers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E033B9-ABD5-C347-8AA2-12672ECE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</p:txBody>
      </p:sp>
    </p:spTree>
    <p:extLst>
      <p:ext uri="{BB962C8B-B14F-4D97-AF65-F5344CB8AC3E}">
        <p14:creationId xmlns:p14="http://schemas.microsoft.com/office/powerpoint/2010/main" val="331865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076956" cy="4359274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WORLDS check (1 minute)</a:t>
            </a:r>
          </a:p>
          <a:p>
            <a:pPr lvl="1"/>
            <a:r>
              <a:rPr lang="en-US" b="0" dirty="0"/>
              <a:t>Individual: brief statement about current state.</a:t>
            </a:r>
          </a:p>
          <a:p>
            <a:r>
              <a:rPr lang="en-US" b="0" dirty="0"/>
              <a:t>Accountability (1 minute) </a:t>
            </a:r>
          </a:p>
          <a:p>
            <a:pPr lvl="1"/>
            <a:r>
              <a:rPr lang="en-US" b="0" dirty="0"/>
              <a:t>Individual: report back on prior contract.</a:t>
            </a:r>
          </a:p>
          <a:p>
            <a:r>
              <a:rPr lang="en-US" b="0" dirty="0"/>
              <a:t>Dilemma Statement (1 minute)</a:t>
            </a:r>
          </a:p>
          <a:p>
            <a:pPr lvl="1"/>
            <a:r>
              <a:rPr lang="en-US" b="0" dirty="0"/>
              <a:t>Individual: I feal [emotion] about [situation] and I want to [goal].</a:t>
            </a:r>
          </a:p>
          <a:p>
            <a:r>
              <a:rPr lang="en-US" b="0" dirty="0"/>
              <a:t>Peer Coaching (7 minutes) </a:t>
            </a:r>
          </a:p>
          <a:p>
            <a:pPr lvl="1"/>
            <a:r>
              <a:rPr lang="en-US" b="0" dirty="0"/>
              <a:t>Group: Ask clarifying questions to help participant improve their thinking and identify path forward.</a:t>
            </a:r>
          </a:p>
          <a:p>
            <a:r>
              <a:rPr lang="en-US" b="0" dirty="0"/>
              <a:t>Contract (2 minutes)</a:t>
            </a:r>
          </a:p>
          <a:p>
            <a:pPr lvl="1"/>
            <a:r>
              <a:rPr lang="en-US" b="0" dirty="0"/>
              <a:t>Individual: Make a contract to take helpful action related to issue and include timeframe.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Practicing Today (Work Time)</a:t>
            </a:r>
          </a:p>
        </p:txBody>
      </p:sp>
    </p:spTree>
    <p:extLst>
      <p:ext uri="{BB962C8B-B14F-4D97-AF65-F5344CB8AC3E}">
        <p14:creationId xmlns:p14="http://schemas.microsoft.com/office/powerpoint/2010/main" val="37193673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97471-D135-443F-A95F-54A383A01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305" y="1736726"/>
            <a:ext cx="4217495" cy="40154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b="0" dirty="0"/>
              <a:t>1 sentence WORLDS check - clearing the space</a:t>
            </a:r>
          </a:p>
          <a:p>
            <a:pPr marL="457200" indent="-457200">
              <a:buFont typeface="+mj-lt"/>
              <a:buAutoNum type="alphaLcParenR"/>
            </a:pPr>
            <a:r>
              <a:rPr lang="en-US" b="0" dirty="0"/>
              <a:t>Dilemma statement</a:t>
            </a:r>
          </a:p>
          <a:p>
            <a:pPr lvl="1"/>
            <a:r>
              <a:rPr lang="en-US" b="0" dirty="0"/>
              <a:t>feeling/emotion</a:t>
            </a:r>
          </a:p>
          <a:p>
            <a:pPr lvl="1"/>
            <a:r>
              <a:rPr lang="en-US" b="0" dirty="0"/>
              <a:t>Stems from (due to) ….</a:t>
            </a:r>
          </a:p>
          <a:p>
            <a:pPr lvl="1"/>
            <a:r>
              <a:rPr lang="en-US" b="0" dirty="0"/>
              <a:t>already tried …</a:t>
            </a:r>
          </a:p>
          <a:p>
            <a:pPr marL="457200" indent="-457200">
              <a:buFont typeface="+mj-lt"/>
              <a:buAutoNum type="alphaLcParenR"/>
            </a:pPr>
            <a:r>
              <a:rPr lang="en-US" b="0" dirty="0"/>
              <a:t>Desired goal</a:t>
            </a:r>
          </a:p>
          <a:p>
            <a:pPr lvl="1"/>
            <a:r>
              <a:rPr lang="en-US" b="0" dirty="0"/>
              <a:t>brief vision for the future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DB807-67E7-4F5A-8309-AE7A9E7F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Worlds Check and </a:t>
            </a:r>
            <a:br>
              <a:rPr lang="en-US" dirty="0"/>
            </a:br>
            <a:r>
              <a:rPr lang="en-US" dirty="0"/>
              <a:t>1 minute Dilemma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B8ABE-149B-8F48-8420-7A7394A0BFDA}"/>
              </a:ext>
            </a:extLst>
          </p:cNvPr>
          <p:cNvSpPr txBox="1"/>
          <p:nvPr/>
        </p:nvSpPr>
        <p:spPr>
          <a:xfrm>
            <a:off x="5131895" y="1691147"/>
            <a:ext cx="3352800" cy="3970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chemeClr val="tx1"/>
                </a:solidFill>
              </a:rPr>
              <a:t>Example: </a:t>
            </a:r>
          </a:p>
          <a:p>
            <a:pPr algn="l"/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(a) I’m anxious about the full day ahead of me. </a:t>
            </a:r>
          </a:p>
          <a:p>
            <a:pPr algn="l"/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(b) I’m feeling annoyed that my co-authors are not responding to my requests for feedback. I have emailed them multiple times and given deadlines. </a:t>
            </a:r>
            <a:br>
              <a:rPr lang="en-US" sz="1800" b="0" dirty="0">
                <a:solidFill>
                  <a:schemeClr val="tx1"/>
                </a:solidFill>
              </a:rPr>
            </a:br>
            <a:endParaRPr lang="en-US" sz="1800" b="0" dirty="0">
              <a:solidFill>
                <a:schemeClr val="tx1"/>
              </a:solidFill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</a:rPr>
              <a:t>(c) I want to receive timely feedback so I can keep moving the paper forward. </a:t>
            </a:r>
          </a:p>
        </p:txBody>
      </p:sp>
    </p:spTree>
    <p:extLst>
      <p:ext uri="{BB962C8B-B14F-4D97-AF65-F5344CB8AC3E}">
        <p14:creationId xmlns:p14="http://schemas.microsoft.com/office/powerpoint/2010/main" val="10504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97471-D135-443F-A95F-54A383A01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305" y="1736727"/>
            <a:ext cx="8076956" cy="3189108"/>
          </a:xfrm>
        </p:spPr>
        <p:txBody>
          <a:bodyPr>
            <a:normAutofit fontScale="85000" lnSpcReduction="10000"/>
          </a:bodyPr>
          <a:lstStyle/>
          <a:p>
            <a:r>
              <a:rPr lang="en-US" sz="2800" b="0" dirty="0"/>
              <a:t>Ask </a:t>
            </a:r>
            <a:r>
              <a:rPr lang="en-US" sz="2800" u="sng" dirty="0"/>
              <a:t>clarifying questions </a:t>
            </a:r>
            <a:r>
              <a:rPr lang="en-US" sz="2800" b="0" dirty="0"/>
              <a:t>to build understanding</a:t>
            </a:r>
          </a:p>
          <a:p>
            <a:r>
              <a:rPr lang="en-US" sz="2800" b="0" dirty="0"/>
              <a:t>Ask </a:t>
            </a:r>
            <a:r>
              <a:rPr lang="en-US" sz="2800" u="sng" dirty="0"/>
              <a:t>open questions </a:t>
            </a:r>
            <a:r>
              <a:rPr lang="en-US" sz="2800" b="0" dirty="0"/>
              <a:t>– no agenda, no “leading the witness,” and to which you don’t know the answer</a:t>
            </a:r>
          </a:p>
          <a:p>
            <a:r>
              <a:rPr lang="en-US" sz="2800" u="sng" dirty="0"/>
              <a:t>Promote agency </a:t>
            </a:r>
            <a:r>
              <a:rPr lang="en-US" sz="2800" b="0" dirty="0"/>
              <a:t>– break patterns, initiate activation energy, gain different perspective, etc. </a:t>
            </a:r>
          </a:p>
          <a:p>
            <a:r>
              <a:rPr lang="en-US" sz="2800" b="0" dirty="0"/>
              <a:t>Last line of questioning: offering specific solutions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DB807-67E7-4F5A-8309-AE7A9E7F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Peer Coaching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149B2-0159-204E-9A8B-87AA78DF1471}"/>
              </a:ext>
            </a:extLst>
          </p:cNvPr>
          <p:cNvSpPr txBox="1"/>
          <p:nvPr/>
        </p:nvSpPr>
        <p:spPr>
          <a:xfrm>
            <a:off x="1866900" y="4572000"/>
            <a:ext cx="5410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chemeClr val="tx1"/>
                </a:solidFill>
              </a:rPr>
              <a:t>Example questions: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What has worked well in your collaboration?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Who else has or could help with the issue?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What have you tried so far?</a:t>
            </a:r>
          </a:p>
        </p:txBody>
      </p:sp>
    </p:spTree>
    <p:extLst>
      <p:ext uri="{BB962C8B-B14F-4D97-AF65-F5344CB8AC3E}">
        <p14:creationId xmlns:p14="http://schemas.microsoft.com/office/powerpoint/2010/main" val="37933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6F4E-DF69-EB40-A682-B80E280D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1179824"/>
            <a:ext cx="5401064" cy="2641756"/>
          </a:xfrm>
        </p:spPr>
        <p:txBody>
          <a:bodyPr/>
          <a:lstStyle/>
          <a:p>
            <a:r>
              <a:rPr lang="en-US" sz="4800" dirty="0"/>
              <a:t>Reconceptualizing Mentoring/</a:t>
            </a:r>
            <a:br>
              <a:rPr lang="en-US" sz="4800" dirty="0"/>
            </a:br>
            <a:r>
              <a:rPr lang="en-US" sz="4800" dirty="0"/>
              <a:t>Coaching</a:t>
            </a:r>
            <a:endParaRPr lang="en-US" dirty="0"/>
          </a:p>
        </p:txBody>
      </p:sp>
      <p:pic>
        <p:nvPicPr>
          <p:cNvPr id="1026" name="Picture 2" descr="https://images-na.ssl-images-amazon.com/images/I/71COtxLge3L.jpg">
            <a:extLst>
              <a:ext uri="{FF2B5EF4-FFF2-40B4-BE49-F238E27FC236}">
                <a16:creationId xmlns:a16="http://schemas.microsoft.com/office/drawing/2014/main" id="{D28F0A53-969F-6E46-91C4-7D3CD472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3071179" cy="414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CEAEE1-1D28-3847-84BF-E41926C00011}"/>
              </a:ext>
            </a:extLst>
          </p:cNvPr>
          <p:cNvGrpSpPr/>
          <p:nvPr/>
        </p:nvGrpSpPr>
        <p:grpSpPr>
          <a:xfrm>
            <a:off x="5806441" y="2139771"/>
            <a:ext cx="2956560" cy="838200"/>
            <a:chOff x="5349241" y="3124200"/>
            <a:chExt cx="2956560" cy="8382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4BBB36-0746-2F44-B953-9852BC0136AA}"/>
                </a:ext>
              </a:extLst>
            </p:cNvPr>
            <p:cNvGrpSpPr/>
            <p:nvPr/>
          </p:nvGrpSpPr>
          <p:grpSpPr>
            <a:xfrm>
              <a:off x="5349241" y="3124200"/>
              <a:ext cx="2956560" cy="838200"/>
              <a:chOff x="5349241" y="3124200"/>
              <a:chExt cx="2956560" cy="8382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4B3A31-2A16-9742-884D-FCB6EEB9E537}"/>
                  </a:ext>
                </a:extLst>
              </p:cNvPr>
              <p:cNvSpPr/>
              <p:nvPr/>
            </p:nvSpPr>
            <p:spPr>
              <a:xfrm>
                <a:off x="5349241" y="3223736"/>
                <a:ext cx="2956560" cy="738664"/>
              </a:xfrm>
              <a:prstGeom prst="rect">
                <a:avLst/>
              </a:prstGeom>
              <a:solidFill>
                <a:srgbClr val="5DB7BF"/>
              </a:solidFill>
              <a:ln>
                <a:solidFill>
                  <a:srgbClr val="5DB7BF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200" cap="none" spc="0" dirty="0">
                    <a:ln w="1016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Book Antiqua" panose="02040602050305030304" pitchFamily="18" charset="0"/>
                    <a:ea typeface="Baskerville" panose="02020502070401020303" pitchFamily="18" charset="0"/>
                    <a:cs typeface="Adobe Arabic" panose="02040503050201020203" pitchFamily="18" charset="-78"/>
                  </a:rPr>
                  <a:t>Mentor ???</a:t>
                </a:r>
                <a:endParaRPr lang="en-US" sz="4200" cap="none" spc="0" dirty="0">
                  <a:ln w="10160">
                    <a:solidFill>
                      <a:schemeClr val="bg1">
                        <a:lumMod val="6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EFF0347-818E-8347-900B-735656E3EB1E}"/>
                  </a:ext>
                </a:extLst>
              </p:cNvPr>
              <p:cNvSpPr/>
              <p:nvPr/>
            </p:nvSpPr>
            <p:spPr>
              <a:xfrm>
                <a:off x="7239000" y="3124200"/>
                <a:ext cx="381000" cy="228600"/>
              </a:xfrm>
              <a:prstGeom prst="ellipse">
                <a:avLst/>
              </a:prstGeom>
              <a:solidFill>
                <a:srgbClr val="5DB7BF"/>
              </a:solidFill>
              <a:ln>
                <a:solidFill>
                  <a:srgbClr val="5DB7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546781-F205-D149-B83D-AAC8A74750F8}"/>
                </a:ext>
              </a:extLst>
            </p:cNvPr>
            <p:cNvSpPr/>
            <p:nvPr/>
          </p:nvSpPr>
          <p:spPr>
            <a:xfrm>
              <a:off x="6400800" y="3124200"/>
              <a:ext cx="304800" cy="228600"/>
            </a:xfrm>
            <a:prstGeom prst="ellipse">
              <a:avLst/>
            </a:prstGeom>
            <a:solidFill>
              <a:srgbClr val="5DB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0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336EA-368D-C045-9DCA-DF5AC5C71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2 work time sessions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Two volunteers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Each gets 12 minutes of work time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/>
              <a:t>Dilemma statement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dirty="0"/>
              <a:t>identify feeling and problem and clarify the goal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/>
              <a:t>Coaching questions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/>
              <a:t>Contract</a:t>
            </a:r>
          </a:p>
          <a:p>
            <a:r>
              <a:rPr lang="en-US" b="0" dirty="0"/>
              <a:t>Conclude with strokes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0A759-F5BB-6146-832E-7561574F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4908D-A8AD-49B7-84B9-CAB2CFBA900B}"/>
              </a:ext>
            </a:extLst>
          </p:cNvPr>
          <p:cNvSpPr txBox="1"/>
          <p:nvPr/>
        </p:nvSpPr>
        <p:spPr>
          <a:xfrm>
            <a:off x="2165491" y="4800600"/>
            <a:ext cx="48130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/>
              <a:t>All – draft brief dilemma statement</a:t>
            </a:r>
          </a:p>
          <a:p>
            <a:endParaRPr lang="en-US" sz="1200" b="0" dirty="0"/>
          </a:p>
          <a:p>
            <a:r>
              <a:rPr lang="en-US" sz="2000" b="0" dirty="0"/>
              <a:t>Start before you are ready;</a:t>
            </a:r>
            <a:br>
              <a:rPr lang="en-US" sz="2000" b="0" dirty="0"/>
            </a:br>
            <a:r>
              <a:rPr lang="en-US" sz="2000" b="0" dirty="0"/>
              <a:t>Stop before you are finished.</a:t>
            </a:r>
          </a:p>
        </p:txBody>
      </p:sp>
    </p:spTree>
    <p:extLst>
      <p:ext uri="{BB962C8B-B14F-4D97-AF65-F5344CB8AC3E}">
        <p14:creationId xmlns:p14="http://schemas.microsoft.com/office/powerpoint/2010/main" val="244376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="0" dirty="0"/>
              <a:t>Work time – describe a dilemma and get help thinking about the issue</a:t>
            </a:r>
          </a:p>
          <a:p>
            <a:r>
              <a:rPr lang="en-US" b="0" dirty="0"/>
              <a:t>Contracts – helpful actions for forward progress that individual’s commit to</a:t>
            </a:r>
          </a:p>
          <a:p>
            <a:r>
              <a:rPr lang="en-US" b="0" dirty="0"/>
              <a:t>Strokes – positive affirmations about others</a:t>
            </a:r>
          </a:p>
          <a:p>
            <a:r>
              <a:rPr lang="en-US" b="0" dirty="0"/>
              <a:t>Pigs – self-judgements or self-criticisms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works: Meeting Concepts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017299-FB3B-894A-80A4-22A332B51CAA}"/>
              </a:ext>
            </a:extLst>
          </p:cNvPr>
          <p:cNvGraphicFramePr>
            <a:graphicFrameLocks noGrp="1"/>
          </p:cNvGraphicFramePr>
          <p:nvPr/>
        </p:nvGraphicFramePr>
        <p:xfrm>
          <a:off x="1717675" y="7335202"/>
          <a:ext cx="5715000" cy="1684020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12936973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After listening to family feedback, consulting with government officials, and leading with hopeful hearts, we are happy to announce that </a:t>
                      </a:r>
                      <a:r>
                        <a:rPr lang="en-US" b="1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registration for 2021 overnight programs at Camp Colman and Camp </a:t>
                      </a:r>
                      <a:r>
                        <a:rPr lang="en-US" b="1" dirty="0" err="1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Orkila</a:t>
                      </a:r>
                      <a:r>
                        <a:rPr lang="en-US" b="1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 opens on Thursday, March 11 at 6:00 am</a:t>
                      </a:r>
                      <a:r>
                        <a:rPr lang="en-US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 for participants who were registered in 2020. (Use code </a:t>
                      </a:r>
                      <a:r>
                        <a:rPr lang="en-US" b="1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CAMP21</a:t>
                      </a:r>
                      <a:r>
                        <a:rPr lang="en-US" dirty="0">
                          <a:solidFill>
                            <a:srgbClr val="494A4A"/>
                          </a:solidFill>
                          <a:effectLst/>
                          <a:latin typeface="Arial" panose="020B0604020202020204" pitchFamily="34" charset="0"/>
                        </a:rPr>
                        <a:t> when signing up.) Registration opens to the public on Monday, March 15 at 6:00 am.</a:t>
                      </a:r>
                    </a:p>
                  </a:txBody>
                  <a:tcPr marL="0" marR="0" marT="190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311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C467C7-3D9E-984E-9825-1C7DCDDE6446}"/>
              </a:ext>
            </a:extLst>
          </p:cNvPr>
          <p:cNvSpPr txBox="1"/>
          <p:nvPr/>
        </p:nvSpPr>
        <p:spPr>
          <a:xfrm>
            <a:off x="12359611" y="973567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AAE4E9E-1EFD-DB4F-A2E4-EFD4966FB3AE}"/>
              </a:ext>
            </a:extLst>
          </p:cNvPr>
          <p:cNvSpPr/>
          <p:nvPr/>
        </p:nvSpPr>
        <p:spPr>
          <a:xfrm>
            <a:off x="87805" y="3276600"/>
            <a:ext cx="978995" cy="609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2A6C6-2858-3744-816F-82FFF4E4756E}"/>
              </a:ext>
            </a:extLst>
          </p:cNvPr>
          <p:cNvSpPr txBox="1"/>
          <p:nvPr/>
        </p:nvSpPr>
        <p:spPr>
          <a:xfrm>
            <a:off x="6775898" y="5029200"/>
            <a:ext cx="210185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</a:rPr>
              <a:t>See handout: </a:t>
            </a:r>
          </a:p>
          <a:p>
            <a:r>
              <a:rPr lang="en-US" sz="2400" b="0" dirty="0"/>
              <a:t>PC</a:t>
            </a:r>
            <a:r>
              <a:rPr lang="en-US" sz="2400" b="0" dirty="0">
                <a:latin typeface="+mn-lt"/>
              </a:rPr>
              <a:t>C Basics</a:t>
            </a:r>
          </a:p>
        </p:txBody>
      </p:sp>
    </p:spTree>
    <p:extLst>
      <p:ext uri="{BB962C8B-B14F-4D97-AF65-F5344CB8AC3E}">
        <p14:creationId xmlns:p14="http://schemas.microsoft.com/office/powerpoint/2010/main" val="1900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AE4EC-0171-B943-B518-1A1C5836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UW ADVANCE Peer Mentoring/Coaching Circle resources:  </a:t>
            </a:r>
            <a:r>
              <a:rPr lang="en-US" b="0" dirty="0">
                <a:hlinkClick r:id="rId3"/>
              </a:rPr>
              <a:t>https://tinyurl.com/ADVMCINFO</a:t>
            </a:r>
            <a:r>
              <a:rPr lang="en-US" b="0" dirty="0"/>
              <a:t> </a:t>
            </a:r>
          </a:p>
          <a:p>
            <a:r>
              <a:rPr lang="en-US" b="0" dirty="0"/>
              <a:t>Forthcoming Chapter on Peer Coaching Circles in Handbook of STEM Faculty Development (expected Spring 2022). Co-authors M. Claire Horner-Devine, Coleen Carrigan, Christine Grant, Cara </a:t>
            </a:r>
            <a:r>
              <a:rPr lang="en-US" b="0" dirty="0" err="1"/>
              <a:t>Margherio</a:t>
            </a:r>
            <a:r>
              <a:rPr lang="en-US" b="0" dirty="0"/>
              <a:t>, Sheri </a:t>
            </a:r>
            <a:r>
              <a:rPr lang="en-US" b="0" dirty="0" err="1"/>
              <a:t>Mizumori</a:t>
            </a:r>
            <a:r>
              <a:rPr lang="en-US" b="0" dirty="0"/>
              <a:t>, Eve Riskin, Julie Simmons Ivy, and Joyce Yen.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C8660-34D8-D143-9C9D-4888767F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17767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0F437-886D-3740-BB4C-F678EC5DE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Explore mentoring versus coaching</a:t>
            </a:r>
          </a:p>
          <a:p>
            <a:r>
              <a:rPr lang="en-US" b="0" dirty="0"/>
              <a:t>Describe the peer coaching model</a:t>
            </a:r>
          </a:p>
          <a:p>
            <a:r>
              <a:rPr lang="en-US" b="0" dirty="0"/>
              <a:t>Practice the peer coaching model</a:t>
            </a:r>
          </a:p>
          <a:p>
            <a:r>
              <a:rPr lang="en-US" b="0" dirty="0"/>
              <a:t>Meet your peer coaching group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06943-8CF8-E145-982B-C9FDE23D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1167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230" y="201574"/>
            <a:ext cx="8064505" cy="991998"/>
          </a:xfrm>
        </p:spPr>
        <p:txBody>
          <a:bodyPr/>
          <a:lstStyle/>
          <a:p>
            <a:r>
              <a:rPr lang="en-US" sz="4200" dirty="0"/>
              <a:t>Mentoring Models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0560" y="1558608"/>
            <a:ext cx="3769360" cy="2209800"/>
          </a:xfrm>
          <a:prstGeom prst="round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</a:rPr>
              <a:t>Traditional Dyads (hierarchical)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3886200"/>
            <a:ext cx="3769360" cy="2209800"/>
          </a:xfrm>
          <a:prstGeom prst="roundRect">
            <a:avLst/>
          </a:prstGeom>
          <a:solidFill>
            <a:srgbClr val="4E4E76"/>
          </a:solidFill>
          <a:ln>
            <a:solidFill>
              <a:srgbClr val="4E4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</a:rPr>
              <a:t>Peer Mentoring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8680" y="3886200"/>
            <a:ext cx="3769360" cy="2209800"/>
          </a:xfrm>
          <a:prstGeom prst="round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</a:rPr>
              <a:t>Workshops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8680" y="1558608"/>
            <a:ext cx="3769360" cy="2209800"/>
          </a:xfrm>
          <a:prstGeom prst="roundRect">
            <a:avLst/>
          </a:prstGeom>
          <a:solidFill>
            <a:srgbClr val="4E4E76"/>
          </a:solidFill>
          <a:ln>
            <a:solidFill>
              <a:srgbClr val="4E4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</a:rPr>
              <a:t>Circle of Advisors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336800" y="2600631"/>
            <a:ext cx="342900" cy="1057056"/>
            <a:chOff x="2255727" y="2676744"/>
            <a:chExt cx="342900" cy="1057056"/>
          </a:xfrm>
        </p:grpSpPr>
        <p:sp>
          <p:nvSpPr>
            <p:cNvPr id="2" name="Oval 1"/>
            <p:cNvSpPr/>
            <p:nvPr/>
          </p:nvSpPr>
          <p:spPr>
            <a:xfrm>
              <a:off x="2255727" y="2676744"/>
              <a:ext cx="342900" cy="3429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24099" y="35052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438399" y="3147123"/>
              <a:ext cx="0" cy="327723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8F94A1-686A-604B-896B-773E4949CA17}"/>
              </a:ext>
            </a:extLst>
          </p:cNvPr>
          <p:cNvGrpSpPr/>
          <p:nvPr/>
        </p:nvGrpSpPr>
        <p:grpSpPr>
          <a:xfrm>
            <a:off x="5844068" y="2133600"/>
            <a:ext cx="1722255" cy="1563128"/>
            <a:chOff x="5844068" y="2133600"/>
            <a:chExt cx="1722255" cy="1563128"/>
          </a:xfrm>
        </p:grpSpPr>
        <p:sp>
          <p:nvSpPr>
            <p:cNvPr id="12" name="Oval 11"/>
            <p:cNvSpPr/>
            <p:nvPr/>
          </p:nvSpPr>
          <p:spPr>
            <a:xfrm>
              <a:off x="6604503" y="2804632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88507" y="3368596"/>
              <a:ext cx="328132" cy="32813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844068" y="2667000"/>
              <a:ext cx="328132" cy="32813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225068" y="2133600"/>
              <a:ext cx="328132" cy="32813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86600" y="2209800"/>
              <a:ext cx="328132" cy="32813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238191" y="2832077"/>
              <a:ext cx="328132" cy="32813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063268" y="3352800"/>
              <a:ext cx="328132" cy="32813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220069" y="2901566"/>
              <a:ext cx="320682" cy="5111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477000" y="2560094"/>
              <a:ext cx="127503" cy="32083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836159" y="2578209"/>
              <a:ext cx="216918" cy="24960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868493" y="2927121"/>
              <a:ext cx="320682" cy="5111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6443931" y="3044355"/>
              <a:ext cx="127503" cy="32083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6803090" y="3062470"/>
              <a:ext cx="216918" cy="24960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981200" y="4583874"/>
            <a:ext cx="1378268" cy="1317979"/>
            <a:chOff x="1981200" y="4888674"/>
            <a:chExt cx="1378268" cy="1317979"/>
          </a:xfrm>
        </p:grpSpPr>
        <p:sp>
          <p:nvSpPr>
            <p:cNvPr id="35" name="Oval 34"/>
            <p:cNvSpPr/>
            <p:nvPr/>
          </p:nvSpPr>
          <p:spPr>
            <a:xfrm>
              <a:off x="1981200" y="597805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125231" y="596836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130868" y="488867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981200" y="489305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2331053" y="5007998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31053" y="6092353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>
              <a:off x="1744870" y="5558677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H="1" flipV="1">
              <a:off x="2885328" y="5558678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2228851" y="5202232"/>
              <a:ext cx="853661" cy="66525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302717" y="5117274"/>
              <a:ext cx="779795" cy="851089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5291580" y="4456651"/>
            <a:ext cx="2549315" cy="1486949"/>
            <a:chOff x="5291580" y="4761451"/>
            <a:chExt cx="2549315" cy="1486949"/>
          </a:xfrm>
        </p:grpSpPr>
        <p:sp>
          <p:nvSpPr>
            <p:cNvPr id="64" name="Oval 63"/>
            <p:cNvSpPr/>
            <p:nvPr/>
          </p:nvSpPr>
          <p:spPr>
            <a:xfrm>
              <a:off x="5845320" y="4761451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291580" y="5371051"/>
              <a:ext cx="2543559" cy="235299"/>
              <a:chOff x="5673857" y="5150675"/>
              <a:chExt cx="2543559" cy="23529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5673857" y="5157374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004210" y="515157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329680" y="5157374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54800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995160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323336" y="5157374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668260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988816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5291580" y="5685183"/>
              <a:ext cx="2543559" cy="235299"/>
              <a:chOff x="5673857" y="5150675"/>
              <a:chExt cx="2543559" cy="235299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5673857" y="5157374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004210" y="515157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329680" y="5157374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654800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995160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323336" y="5157374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668260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988816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297336" y="6013101"/>
              <a:ext cx="2543559" cy="235299"/>
              <a:chOff x="5673857" y="5150675"/>
              <a:chExt cx="2543559" cy="235299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673857" y="5157374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004210" y="515157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329680" y="5157374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654800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995160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323336" y="5157374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668260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988816" y="515067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Oval 102"/>
            <p:cNvSpPr/>
            <p:nvPr/>
          </p:nvSpPr>
          <p:spPr>
            <a:xfrm>
              <a:off x="6885953" y="4761451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76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2D0A-5140-EB48-9CD7-BD4C7CC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focus on peer model?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A5ED0-3DA0-5341-86A1-FEA42D810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5924550" cy="4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F4CB114-F6B8-1E43-B1C9-8DA4B15F912A}"/>
              </a:ext>
            </a:extLst>
          </p:cNvPr>
          <p:cNvSpPr/>
          <p:nvPr/>
        </p:nvSpPr>
        <p:spPr>
          <a:xfrm>
            <a:off x="685800" y="4191000"/>
            <a:ext cx="3769360" cy="2209800"/>
          </a:xfrm>
          <a:prstGeom prst="roundRect">
            <a:avLst/>
          </a:prstGeom>
          <a:solidFill>
            <a:srgbClr val="4E4E76"/>
          </a:solidFill>
          <a:ln>
            <a:solidFill>
              <a:srgbClr val="4E4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</a:rPr>
              <a:t>Peer Mentoring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511FF6-7D08-444B-9B51-E3B91682CD18}"/>
              </a:ext>
            </a:extLst>
          </p:cNvPr>
          <p:cNvGrpSpPr/>
          <p:nvPr/>
        </p:nvGrpSpPr>
        <p:grpSpPr>
          <a:xfrm>
            <a:off x="1981200" y="4888674"/>
            <a:ext cx="1378268" cy="1317979"/>
            <a:chOff x="1981200" y="4888674"/>
            <a:chExt cx="1378268" cy="131797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4901200-7EF4-974A-AFE3-423F260A08D9}"/>
                </a:ext>
              </a:extLst>
            </p:cNvPr>
            <p:cNvSpPr/>
            <p:nvPr/>
          </p:nvSpPr>
          <p:spPr>
            <a:xfrm>
              <a:off x="1981200" y="597805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746F8CE-666D-B54C-95FD-039CC2FD2547}"/>
                </a:ext>
              </a:extLst>
            </p:cNvPr>
            <p:cNvSpPr/>
            <p:nvPr/>
          </p:nvSpPr>
          <p:spPr>
            <a:xfrm>
              <a:off x="3125231" y="596836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0CD4FE9-266D-FA45-A900-FC3D0AE272E2}"/>
                </a:ext>
              </a:extLst>
            </p:cNvPr>
            <p:cNvSpPr/>
            <p:nvPr/>
          </p:nvSpPr>
          <p:spPr>
            <a:xfrm>
              <a:off x="3130868" y="488867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0A9E92-0762-7A44-A376-0D110F041788}"/>
                </a:ext>
              </a:extLst>
            </p:cNvPr>
            <p:cNvSpPr/>
            <p:nvPr/>
          </p:nvSpPr>
          <p:spPr>
            <a:xfrm>
              <a:off x="1981200" y="489305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739B35A-D803-724C-8D2A-6B264C94CD3D}"/>
                </a:ext>
              </a:extLst>
            </p:cNvPr>
            <p:cNvCxnSpPr/>
            <p:nvPr/>
          </p:nvCxnSpPr>
          <p:spPr>
            <a:xfrm>
              <a:off x="2331053" y="5007998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094437B-DCE1-A847-AE74-6232FD990F19}"/>
                </a:ext>
              </a:extLst>
            </p:cNvPr>
            <p:cNvCxnSpPr/>
            <p:nvPr/>
          </p:nvCxnSpPr>
          <p:spPr>
            <a:xfrm>
              <a:off x="2331053" y="6092353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4581F6B-AABB-BB4A-A24E-3FAE21ACCCF3}"/>
                </a:ext>
              </a:extLst>
            </p:cNvPr>
            <p:cNvCxnSpPr/>
            <p:nvPr/>
          </p:nvCxnSpPr>
          <p:spPr>
            <a:xfrm rot="16200000">
              <a:off x="1744870" y="5558677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419AC57-6C57-C24D-9F96-FFB7F264C5D6}"/>
                </a:ext>
              </a:extLst>
            </p:cNvPr>
            <p:cNvCxnSpPr/>
            <p:nvPr/>
          </p:nvCxnSpPr>
          <p:spPr>
            <a:xfrm rot="16200000" flipH="1" flipV="1">
              <a:off x="2885328" y="5558678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98CAA86-C5E8-7E4A-8C3C-FB49925B8246}"/>
                </a:ext>
              </a:extLst>
            </p:cNvPr>
            <p:cNvCxnSpPr/>
            <p:nvPr/>
          </p:nvCxnSpPr>
          <p:spPr>
            <a:xfrm flipV="1">
              <a:off x="2228851" y="5202232"/>
              <a:ext cx="853661" cy="66525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741C193-B499-7043-96DB-FECB3A6C7EA8}"/>
                </a:ext>
              </a:extLst>
            </p:cNvPr>
            <p:cNvCxnSpPr/>
            <p:nvPr/>
          </p:nvCxnSpPr>
          <p:spPr>
            <a:xfrm>
              <a:off x="2302717" y="5117274"/>
              <a:ext cx="779795" cy="851089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ECA7B94-8D26-6644-ACA1-21DCFA8EEFE0}"/>
              </a:ext>
            </a:extLst>
          </p:cNvPr>
          <p:cNvSpPr/>
          <p:nvPr/>
        </p:nvSpPr>
        <p:spPr>
          <a:xfrm>
            <a:off x="5105400" y="498099"/>
            <a:ext cx="3769360" cy="2209800"/>
          </a:xfrm>
          <a:prstGeom prst="roundRect">
            <a:avLst/>
          </a:prstGeom>
          <a:solidFill>
            <a:srgbClr val="4E4E76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</a:rPr>
              <a:t>Peer Coaching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AB0F36-BA0C-AC40-A2D5-3B3642C281EC}"/>
              </a:ext>
            </a:extLst>
          </p:cNvPr>
          <p:cNvGrpSpPr/>
          <p:nvPr/>
        </p:nvGrpSpPr>
        <p:grpSpPr>
          <a:xfrm>
            <a:off x="6400800" y="1195773"/>
            <a:ext cx="1378268" cy="1317979"/>
            <a:chOff x="1981200" y="4888674"/>
            <a:chExt cx="1378268" cy="131797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ABF924-5799-8A4E-AEC2-8705C5818B18}"/>
                </a:ext>
              </a:extLst>
            </p:cNvPr>
            <p:cNvSpPr/>
            <p:nvPr/>
          </p:nvSpPr>
          <p:spPr>
            <a:xfrm>
              <a:off x="1981200" y="597805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4AF33C4-0631-E641-AC36-0551A2BFAD8C}"/>
                </a:ext>
              </a:extLst>
            </p:cNvPr>
            <p:cNvSpPr/>
            <p:nvPr/>
          </p:nvSpPr>
          <p:spPr>
            <a:xfrm>
              <a:off x="3125231" y="596836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F6827EB-185E-D941-BDBB-8F60FEC34B5C}"/>
                </a:ext>
              </a:extLst>
            </p:cNvPr>
            <p:cNvSpPr/>
            <p:nvPr/>
          </p:nvSpPr>
          <p:spPr>
            <a:xfrm>
              <a:off x="3130868" y="488867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B0F2BFE-296F-074E-A100-E87EBD946BFE}"/>
                </a:ext>
              </a:extLst>
            </p:cNvPr>
            <p:cNvSpPr/>
            <p:nvPr/>
          </p:nvSpPr>
          <p:spPr>
            <a:xfrm>
              <a:off x="1981200" y="489305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891B531-45EC-864F-9B36-845AD8774B77}"/>
                </a:ext>
              </a:extLst>
            </p:cNvPr>
            <p:cNvCxnSpPr/>
            <p:nvPr/>
          </p:nvCxnSpPr>
          <p:spPr>
            <a:xfrm>
              <a:off x="2331053" y="5007998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151CBC3-27B5-E24F-A0C6-94A1776928D3}"/>
                </a:ext>
              </a:extLst>
            </p:cNvPr>
            <p:cNvCxnSpPr/>
            <p:nvPr/>
          </p:nvCxnSpPr>
          <p:spPr>
            <a:xfrm>
              <a:off x="2331053" y="6092353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F5F0548-1716-444B-A0B0-4DEDA17D269D}"/>
                </a:ext>
              </a:extLst>
            </p:cNvPr>
            <p:cNvCxnSpPr/>
            <p:nvPr/>
          </p:nvCxnSpPr>
          <p:spPr>
            <a:xfrm rot="16200000">
              <a:off x="1744870" y="5558677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FEB5698-09C1-6849-B451-CA0C133F9D4E}"/>
                </a:ext>
              </a:extLst>
            </p:cNvPr>
            <p:cNvCxnSpPr/>
            <p:nvPr/>
          </p:nvCxnSpPr>
          <p:spPr>
            <a:xfrm rot="16200000" flipH="1" flipV="1">
              <a:off x="2885328" y="5558678"/>
              <a:ext cx="70126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7DBAA9C-DE6C-0743-94CB-EADAED1C28AA}"/>
                </a:ext>
              </a:extLst>
            </p:cNvPr>
            <p:cNvCxnSpPr/>
            <p:nvPr/>
          </p:nvCxnSpPr>
          <p:spPr>
            <a:xfrm flipV="1">
              <a:off x="2228851" y="5202232"/>
              <a:ext cx="853661" cy="66525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C826628-8A38-3840-B427-A2A2D1E9FE8F}"/>
                </a:ext>
              </a:extLst>
            </p:cNvPr>
            <p:cNvCxnSpPr/>
            <p:nvPr/>
          </p:nvCxnSpPr>
          <p:spPr>
            <a:xfrm>
              <a:off x="2302717" y="5117274"/>
              <a:ext cx="779795" cy="851089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C77DF89-DBDA-7A46-BD1B-77B95AD1A8F9}"/>
              </a:ext>
            </a:extLst>
          </p:cNvPr>
          <p:cNvSpPr txBox="1"/>
          <p:nvPr/>
        </p:nvSpPr>
        <p:spPr>
          <a:xfrm>
            <a:off x="5475788" y="1424372"/>
            <a:ext cx="748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341D7C-C3ED-544B-A72D-596D0B328CF3}"/>
              </a:ext>
            </a:extLst>
          </p:cNvPr>
          <p:cNvSpPr txBox="1"/>
          <p:nvPr/>
        </p:nvSpPr>
        <p:spPr>
          <a:xfrm>
            <a:off x="7952452" y="1424373"/>
            <a:ext cx="748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??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760A41E-E6DD-3E4D-BAF1-476195BF6286}"/>
              </a:ext>
            </a:extLst>
          </p:cNvPr>
          <p:cNvSpPr/>
          <p:nvPr/>
        </p:nvSpPr>
        <p:spPr>
          <a:xfrm rot="19325010">
            <a:off x="3457980" y="2620956"/>
            <a:ext cx="3004182" cy="12042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7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1" animBg="1"/>
      <p:bldP spid="4" grpId="0"/>
      <p:bldP spid="5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824461-4A52-6B4E-93F9-7AF9FDBA0426}"/>
              </a:ext>
            </a:extLst>
          </p:cNvPr>
          <p:cNvSpPr txBox="1"/>
          <p:nvPr/>
        </p:nvSpPr>
        <p:spPr>
          <a:xfrm>
            <a:off x="1622554" y="826929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Mentoring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EAF83-AD1F-DA45-8BEA-0918D7D414AB}"/>
              </a:ext>
            </a:extLst>
          </p:cNvPr>
          <p:cNvSpPr txBox="1"/>
          <p:nvPr/>
        </p:nvSpPr>
        <p:spPr>
          <a:xfrm>
            <a:off x="5105400" y="826926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Coaching</a:t>
            </a:r>
          </a:p>
        </p:txBody>
      </p:sp>
      <p:sp>
        <p:nvSpPr>
          <p:cNvPr id="6" name="Not Equal 5">
            <a:extLst>
              <a:ext uri="{FF2B5EF4-FFF2-40B4-BE49-F238E27FC236}">
                <a16:creationId xmlns:a16="http://schemas.microsoft.com/office/drawing/2014/main" id="{0445BB99-50BB-4F4A-88B6-A32EB3F8E5E0}"/>
              </a:ext>
            </a:extLst>
          </p:cNvPr>
          <p:cNvSpPr/>
          <p:nvPr/>
        </p:nvSpPr>
        <p:spPr>
          <a:xfrm>
            <a:off x="4191000" y="908763"/>
            <a:ext cx="762000" cy="482659"/>
          </a:xfrm>
          <a:prstGeom prst="mathNot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F4050-464C-444E-A204-93D79901CE2C}"/>
              </a:ext>
            </a:extLst>
          </p:cNvPr>
          <p:cNvSpPr txBox="1"/>
          <p:nvPr/>
        </p:nvSpPr>
        <p:spPr>
          <a:xfrm>
            <a:off x="914400" y="1981200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</a:rPr>
              <a:t>Coaching is focused on: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2"/>
                </a:solidFill>
              </a:rPr>
              <a:t>Asking questions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2"/>
                </a:solidFill>
              </a:rPr>
              <a:t>Focus on inquiry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2"/>
                </a:solidFill>
              </a:rPr>
              <a:t>Self-directed learning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2"/>
                </a:solidFill>
              </a:rPr>
              <a:t>Developing actions to move toward goal attainment</a:t>
            </a:r>
          </a:p>
          <a:p>
            <a:pPr algn="l"/>
            <a:endParaRPr lang="en-US" sz="2800" b="0" dirty="0">
              <a:solidFill>
                <a:schemeClr val="tx2"/>
              </a:solidFill>
            </a:endParaRPr>
          </a:p>
          <a:p>
            <a:pPr algn="l"/>
            <a:r>
              <a:rPr lang="en-US" sz="2800" dirty="0">
                <a:solidFill>
                  <a:schemeClr val="tx2"/>
                </a:solidFill>
              </a:rPr>
              <a:t>Coaching is not: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2"/>
                </a:solidFill>
              </a:rPr>
              <a:t>Giving advice or suggestions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2"/>
                </a:solidFill>
              </a:rPr>
              <a:t>Sharing stories</a:t>
            </a:r>
          </a:p>
        </p:txBody>
      </p:sp>
    </p:spTree>
    <p:extLst>
      <p:ext uri="{BB962C8B-B14F-4D97-AF65-F5344CB8AC3E}">
        <p14:creationId xmlns:p14="http://schemas.microsoft.com/office/powerpoint/2010/main" val="36631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6198695" cy="4569451"/>
          </a:xfrm>
        </p:spPr>
        <p:txBody>
          <a:bodyPr>
            <a:normAutofit fontScale="92500" lnSpcReduction="20000"/>
          </a:bodyPr>
          <a:lstStyle/>
          <a:p>
            <a:r>
              <a:rPr lang="en-US" sz="2800" b="0" dirty="0"/>
              <a:t>Peer thinking and feedback model</a:t>
            </a:r>
          </a:p>
          <a:p>
            <a:r>
              <a:rPr lang="en-US" sz="2800" u="sng" dirty="0">
                <a:solidFill>
                  <a:schemeClr val="tx2"/>
                </a:solidFill>
              </a:rPr>
              <a:t>Structured</a:t>
            </a:r>
            <a:r>
              <a:rPr lang="en-US" sz="2800" b="0" dirty="0"/>
              <a:t> opportunity to work on your own specific topic</a:t>
            </a:r>
          </a:p>
          <a:p>
            <a:r>
              <a:rPr lang="en-US" sz="2800" b="0" dirty="0"/>
              <a:t>Address an issue you’d like </a:t>
            </a:r>
            <a:br>
              <a:rPr lang="en-US" sz="2800" b="0" dirty="0"/>
            </a:br>
            <a:r>
              <a:rPr lang="en-US" sz="2800" b="0" dirty="0"/>
              <a:t>feedback on – get ideas for ways forward</a:t>
            </a:r>
          </a:p>
          <a:p>
            <a:r>
              <a:rPr lang="en-US" sz="2800" b="0" dirty="0"/>
              <a:t>Based on the book </a:t>
            </a:r>
            <a:r>
              <a:rPr lang="en-US" sz="2800" b="0" i="1" dirty="0"/>
              <a:t>Every Other </a:t>
            </a:r>
            <a:br>
              <a:rPr lang="en-US" sz="2800" b="0" i="1" dirty="0"/>
            </a:br>
            <a:r>
              <a:rPr lang="en-US" sz="2800" b="0" i="1" dirty="0"/>
              <a:t>Thursday </a:t>
            </a:r>
            <a:r>
              <a:rPr lang="en-US" sz="2800" b="0" dirty="0"/>
              <a:t>by Ellen </a:t>
            </a:r>
            <a:r>
              <a:rPr lang="en-US" sz="2800" b="0" dirty="0" err="1"/>
              <a:t>Daniell</a:t>
            </a:r>
            <a:r>
              <a:rPr lang="en-US" sz="2800" b="0" dirty="0"/>
              <a:t> </a:t>
            </a:r>
            <a:br>
              <a:rPr lang="en-US" sz="2800" b="0" dirty="0"/>
            </a:br>
            <a:r>
              <a:rPr lang="en-US" sz="2800" b="0" dirty="0"/>
              <a:t>(Chap. 16)</a:t>
            </a:r>
          </a:p>
          <a:p>
            <a:r>
              <a:rPr lang="en-US" sz="2800" b="0" dirty="0"/>
              <a:t>Start before you are ready;</a:t>
            </a:r>
            <a:br>
              <a:rPr lang="en-US" sz="2800" b="0" dirty="0"/>
            </a:br>
            <a:r>
              <a:rPr lang="en-US" sz="2800" b="0" dirty="0"/>
              <a:t>Stop before you are finished. (volunteers for later)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dirty="0"/>
              <a:t>Peer Circles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27" y="1736726"/>
            <a:ext cx="21357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1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397585" y="1747865"/>
            <a:ext cx="5459660" cy="4359274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b="0" dirty="0"/>
              <a:t>Group composition</a:t>
            </a:r>
          </a:p>
          <a:p>
            <a:pPr lvl="1">
              <a:lnSpc>
                <a:spcPct val="90000"/>
              </a:lnSpc>
            </a:pPr>
            <a:r>
              <a:rPr lang="en-US" sz="2200" b="0" dirty="0"/>
              <a:t>Each member from a different department/unit/sub-group</a:t>
            </a:r>
          </a:p>
          <a:p>
            <a:pPr lvl="1">
              <a:lnSpc>
                <a:spcPct val="90000"/>
              </a:lnSpc>
            </a:pPr>
            <a:r>
              <a:rPr lang="en-US" sz="2200" b="0" dirty="0"/>
              <a:t>Near-peer career stage</a:t>
            </a:r>
          </a:p>
          <a:p>
            <a:pPr lvl="1">
              <a:lnSpc>
                <a:spcPct val="90000"/>
              </a:lnSpc>
            </a:pPr>
            <a:r>
              <a:rPr lang="en-US" sz="2200" b="0" dirty="0"/>
              <a:t>To share or not share other social identities?</a:t>
            </a:r>
          </a:p>
          <a:p>
            <a:pPr>
              <a:lnSpc>
                <a:spcPct val="90000"/>
              </a:lnSpc>
            </a:pPr>
            <a:r>
              <a:rPr lang="en-US" sz="2600" b="0" dirty="0"/>
              <a:t>Regular meeting time - frequency</a:t>
            </a:r>
          </a:p>
          <a:p>
            <a:pPr>
              <a:lnSpc>
                <a:spcPct val="90000"/>
              </a:lnSpc>
            </a:pPr>
            <a:r>
              <a:rPr lang="en-US" sz="2600" b="0" dirty="0"/>
              <a:t>Central role of confidentiality and trust</a:t>
            </a:r>
          </a:p>
          <a:p>
            <a:pPr lvl="1">
              <a:lnSpc>
                <a:spcPct val="90000"/>
              </a:lnSpc>
            </a:pPr>
            <a:r>
              <a:rPr lang="en-US" sz="2200" b="0" dirty="0"/>
              <a:t>Relationship building</a:t>
            </a:r>
          </a:p>
          <a:p>
            <a:pPr lvl="1">
              <a:lnSpc>
                <a:spcPct val="90000"/>
              </a:lnSpc>
            </a:pPr>
            <a:r>
              <a:rPr lang="en-US" sz="2200" b="0" dirty="0"/>
              <a:t>Commitment to the group and engagement</a:t>
            </a:r>
          </a:p>
          <a:p>
            <a:pPr>
              <a:lnSpc>
                <a:spcPct val="90000"/>
              </a:lnSpc>
            </a:pPr>
            <a:r>
              <a:rPr lang="en-US" sz="2600" b="0" dirty="0"/>
              <a:t>Structured meeting format and roles</a:t>
            </a:r>
          </a:p>
          <a:p>
            <a:pPr lvl="1">
              <a:lnSpc>
                <a:spcPct val="90000"/>
              </a:lnSpc>
            </a:pPr>
            <a:endParaRPr lang="en-US" sz="20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Group Logistics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6B3704-CCDD-4643-8560-C842B621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81200"/>
            <a:ext cx="2559387" cy="389260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186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9672</TotalTime>
  <Words>1032</Words>
  <Application>Microsoft Office PowerPoint</Application>
  <PresentationFormat>On-screen Show (4:3)</PresentationFormat>
  <Paragraphs>164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Encode Sans Black</vt:lpstr>
      <vt:lpstr>Encode Sans Normal Black</vt:lpstr>
      <vt:lpstr>Lucida Grande</vt:lpstr>
      <vt:lpstr>Merriweather Sans</vt:lpstr>
      <vt:lpstr>Open Sans</vt:lpstr>
      <vt:lpstr>Open Sans Light</vt:lpstr>
      <vt:lpstr>Office Theme</vt:lpstr>
      <vt:lpstr>Custom Design</vt:lpstr>
      <vt:lpstr>1_Custom Design</vt:lpstr>
      <vt:lpstr>2_Custom Design</vt:lpstr>
      <vt:lpstr>ADVANCE Peer Mentoring Coaching Groups</vt:lpstr>
      <vt:lpstr>Reconceptualizing Mentoring/ Coaching</vt:lpstr>
      <vt:lpstr>Agenda</vt:lpstr>
      <vt:lpstr>Mentoring Models</vt:lpstr>
      <vt:lpstr>Why focus on peer model?</vt:lpstr>
      <vt:lpstr>PowerPoint Presentation</vt:lpstr>
      <vt:lpstr>PowerPoint Presentation</vt:lpstr>
      <vt:lpstr>Peer Circles</vt:lpstr>
      <vt:lpstr>Group Logistics</vt:lpstr>
      <vt:lpstr>How this works: Meeting Concepts</vt:lpstr>
      <vt:lpstr>PowerPoint Presentation</vt:lpstr>
      <vt:lpstr>How this works: Roles</vt:lpstr>
      <vt:lpstr>“If I had an hour to solve a problem, I’d spend 55 minutes thinking about  the problem and 5 minutes thinking about solutions.”     ~ Albert Einstein </vt:lpstr>
      <vt:lpstr>Recap: Purpose of Coaching Circles</vt:lpstr>
      <vt:lpstr>Practicing today</vt:lpstr>
      <vt:lpstr>Roles</vt:lpstr>
      <vt:lpstr>Practicing Today (Work Time)</vt:lpstr>
      <vt:lpstr>Worlds Check and  1 minute Dilemma Statement</vt:lpstr>
      <vt:lpstr>Peer Coaching Time</vt:lpstr>
      <vt:lpstr>Practice Time</vt:lpstr>
      <vt:lpstr>How this works: Meeting Concepts</vt:lpstr>
      <vt:lpstr>Resources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Greenwald</dc:creator>
  <cp:lastModifiedBy>Joyce</cp:lastModifiedBy>
  <cp:revision>669</cp:revision>
  <cp:lastPrinted>2021-11-16T17:55:50Z</cp:lastPrinted>
  <dcterms:created xsi:type="dcterms:W3CDTF">2007-07-31T03:42:36Z</dcterms:created>
  <dcterms:modified xsi:type="dcterms:W3CDTF">2021-11-16T18:02:23Z</dcterms:modified>
</cp:coreProperties>
</file>