
<file path=[Content_Types].xml><?xml version="1.0" encoding="utf-8"?>
<Types xmlns="http://schemas.openxmlformats.org/package/2006/content-types">
  <Default Extension="png" ContentType="image/pn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0" r:id="rId1"/>
    <p:sldMasterId id="2147483652" r:id="rId2"/>
  </p:sldMasterIdLst>
  <p:sldIdLst>
    <p:sldId id="259" r:id="rId3"/>
    <p:sldId id="293" r:id="rId4"/>
    <p:sldId id="294" r:id="rId5"/>
    <p:sldId id="262" r:id="rId6"/>
    <p:sldId id="265" r:id="rId7"/>
    <p:sldId id="289" r:id="rId8"/>
    <p:sldId id="290" r:id="rId9"/>
    <p:sldId id="291" r:id="rId1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488">
          <p15:clr>
            <a:srgbClr val="A4A3A4"/>
          </p15:clr>
        </p15:guide>
        <p15:guide id="2" pos="4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2E83"/>
    <a:srgbClr val="E8D3A2"/>
    <a:srgbClr val="E8E3D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12" autoAdjust="0"/>
    <p:restoredTop sz="94604"/>
  </p:normalViewPr>
  <p:slideViewPr>
    <p:cSldViewPr snapToGrid="0" snapToObjects="1" showGuides="1">
      <p:cViewPr varScale="1">
        <p:scale>
          <a:sx n="69" d="100"/>
          <a:sy n="69" d="100"/>
        </p:scale>
        <p:origin x="1758" y="72"/>
      </p:cViewPr>
      <p:guideLst>
        <p:guide orient="horz" pos="2488"/>
        <p:guide pos="47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3.png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677334" y="6354234"/>
            <a:ext cx="2540000" cy="266700"/>
          </a:xfrm>
          <a:prstGeom prst="rect">
            <a:avLst/>
          </a:prstGeom>
        </p:spPr>
      </p:pic>
      <p:pic>
        <p:nvPicPr>
          <p:cNvPr id="2" name="Picture 1" descr="Bar_RtAngle_7502_RGB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798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2373491258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5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FFFFFF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REGULAR	, 24 PT.)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7" y="365069"/>
            <a:ext cx="8184662" cy="998440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7692405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UW_W Logo_White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5815" y="5945854"/>
            <a:ext cx="1371600" cy="923544"/>
          </a:xfrm>
          <a:prstGeom prst="rect">
            <a:avLst/>
          </a:prstGeom>
        </p:spPr>
      </p:pic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076956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FFFFFF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FFFFFF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FFFFFF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FFFFFF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FFFFFF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Bulleted content here (Open Sans Light, 24 pt.)</a:t>
            </a:r>
          </a:p>
          <a:p>
            <a:pPr lvl="1"/>
            <a:r>
              <a:rPr lang="en-US" dirty="0"/>
              <a:t>Second level (Open Sans Light, 20)</a:t>
            </a:r>
          </a:p>
          <a:p>
            <a:pPr lvl="2"/>
            <a:r>
              <a:rPr lang="en-US" dirty="0"/>
              <a:t>Third level (Open Sans Light, 18)</a:t>
            </a:r>
          </a:p>
          <a:p>
            <a:pPr lvl="3"/>
            <a:r>
              <a:rPr lang="en-US" dirty="0"/>
              <a:t>Fourth level (Open Sans Light, 16)</a:t>
            </a:r>
          </a:p>
          <a:p>
            <a:pPr lvl="4"/>
            <a:r>
              <a:rPr lang="en-US" dirty="0"/>
              <a:t>Fifth level (Open Sans Light, 14)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064505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23633797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248401" y="6354234"/>
            <a:ext cx="2540000" cy="266700"/>
          </a:xfrm>
          <a:prstGeom prst="rect">
            <a:avLst/>
          </a:prstGeom>
        </p:spPr>
      </p:pic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FFFFFF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8285603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039" y="648745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587" y="4006085"/>
            <a:ext cx="2284303" cy="112770"/>
          </a:xfrm>
          <a:prstGeom prst="rect">
            <a:avLst/>
          </a:prstGeom>
        </p:spPr>
      </p:pic>
      <p:sp>
        <p:nvSpPr>
          <p:cNvPr id="3" name="Title 2"/>
          <p:cNvSpPr>
            <a:spLocks noGrp="1"/>
          </p:cNvSpPr>
          <p:nvPr>
            <p:ph type="title" hasCustomPrompt="1"/>
          </p:nvPr>
        </p:nvSpPr>
        <p:spPr>
          <a:xfrm>
            <a:off x="671757" y="1167124"/>
            <a:ext cx="6972300" cy="2641756"/>
          </a:xfrm>
          <a:prstGeom prst="rect">
            <a:avLst/>
          </a:prstGeom>
        </p:spPr>
        <p:txBody>
          <a:bodyPr anchor="b"/>
          <a:lstStyle>
            <a:lvl1pPr algn="l">
              <a:defRPr sz="5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TITLE HERE</a:t>
            </a:r>
            <a:br>
              <a:rPr lang="en-US" dirty="0"/>
            </a:br>
            <a:r>
              <a:rPr lang="en-US" dirty="0"/>
              <a:t>ENCODE NORMAL</a:t>
            </a:r>
            <a:br>
              <a:rPr lang="en-US" dirty="0"/>
            </a:br>
            <a:r>
              <a:rPr lang="en-US" dirty="0"/>
              <a:t>BLACK, 50 PT. </a:t>
            </a:r>
          </a:p>
        </p:txBody>
      </p:sp>
    </p:spTree>
    <p:extLst>
      <p:ext uri="{BB962C8B-B14F-4D97-AF65-F5344CB8AC3E}">
        <p14:creationId xmlns:p14="http://schemas.microsoft.com/office/powerpoint/2010/main" val="33971910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Sub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2320239"/>
            <a:ext cx="8197114" cy="3810086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2" hasCustomPrompt="1"/>
          </p:nvPr>
        </p:nvSpPr>
        <p:spPr>
          <a:xfrm>
            <a:off x="671757" y="1730667"/>
            <a:ext cx="8184662" cy="411171"/>
          </a:xfrm>
          <a:prstGeom prst="rect">
            <a:avLst/>
          </a:prstGeom>
        </p:spPr>
        <p:txBody>
          <a:bodyPr>
            <a:noAutofit/>
          </a:bodyPr>
          <a:lstStyle>
            <a:lvl1pPr marL="0" indent="0">
              <a:lnSpc>
                <a:spcPct val="90000"/>
              </a:lnSpc>
              <a:buNone/>
              <a:defRPr sz="2400" b="0" i="0" baseline="0">
                <a:solidFill>
                  <a:srgbClr val="4B2E83"/>
                </a:solidFill>
                <a:latin typeface="Uni Sans Regular"/>
                <a:cs typeface="Uni Sans Regular"/>
              </a:defRPr>
            </a:lvl1pPr>
            <a:lvl2pPr marL="4572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2pPr>
            <a:lvl3pPr marL="9144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3pPr>
            <a:lvl4pPr marL="13716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4pPr>
            <a:lvl5pPr marL="1828800" indent="0">
              <a:buNone/>
              <a:defRPr b="0" i="0">
                <a:solidFill>
                  <a:srgbClr val="E8D3A2"/>
                </a:solidFill>
                <a:latin typeface="Encode Sans Normal Black"/>
                <a:cs typeface="Encode Sans Normal Black"/>
              </a:defRPr>
            </a:lvl5pPr>
          </a:lstStyle>
          <a:p>
            <a:pPr lvl="0"/>
            <a:r>
              <a:rPr lang="en-US" dirty="0"/>
              <a:t>SUB-HEADER HERE (UNI SANS LIGHT, 24 PT.)</a:t>
            </a:r>
          </a:p>
        </p:txBody>
      </p:sp>
      <p:pic>
        <p:nvPicPr>
          <p:cNvPr id="9" name="Picture 8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155" y="6487457"/>
            <a:ext cx="2425295" cy="163374"/>
          </a:xfrm>
          <a:prstGeom prst="rect">
            <a:avLst/>
          </a:prstGeom>
        </p:spPr>
      </p:pic>
      <p:pic>
        <p:nvPicPr>
          <p:cNvPr id="8" name="Picture 7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4663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solidFill>
                  <a:srgbClr val="4B2E83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30728726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Placeholder 9"/>
          <p:cNvSpPr>
            <a:spLocks noGrp="1"/>
          </p:cNvSpPr>
          <p:nvPr>
            <p:ph type="body" sz="quarter" idx="11" hasCustomPrompt="1"/>
          </p:nvPr>
        </p:nvSpPr>
        <p:spPr>
          <a:xfrm>
            <a:off x="659305" y="1736725"/>
            <a:ext cx="8196210" cy="4015497"/>
          </a:xfrm>
          <a:prstGeom prst="rect">
            <a:avLst/>
          </a:prstGeom>
        </p:spPr>
        <p:txBody>
          <a:bodyPr/>
          <a:lstStyle>
            <a:lvl1pPr marL="342900" indent="-342900">
              <a:buFont typeface="Lucida Grande"/>
              <a:buChar char="&gt;"/>
              <a:defRPr sz="2400" b="1" i="0" baseline="0">
                <a:solidFill>
                  <a:srgbClr val="4B2E83"/>
                </a:solidFill>
                <a:latin typeface="Open Sans"/>
                <a:cs typeface="Open Sans"/>
              </a:defRPr>
            </a:lvl1pPr>
            <a:lvl2pPr>
              <a:defRPr sz="2000" b="1" i="0" baseline="0">
                <a:solidFill>
                  <a:srgbClr val="4B2E83"/>
                </a:solidFill>
                <a:latin typeface="Open Sans"/>
                <a:cs typeface="Open Sans"/>
              </a:defRPr>
            </a:lvl2pPr>
            <a:lvl3pPr marL="1143000" indent="-228600">
              <a:buSzPct val="100000"/>
              <a:buFont typeface="Lucida Grande"/>
              <a:buChar char="&gt;"/>
              <a:defRPr sz="1800" b="1" i="0" baseline="0">
                <a:solidFill>
                  <a:srgbClr val="4B2E83"/>
                </a:solidFill>
                <a:latin typeface="Open Sans"/>
                <a:cs typeface="Open Sans"/>
              </a:defRPr>
            </a:lvl3pPr>
            <a:lvl4pPr>
              <a:defRPr sz="1600" b="1" i="0" baseline="0">
                <a:solidFill>
                  <a:srgbClr val="4B2E83"/>
                </a:solidFill>
                <a:latin typeface="Open Sans"/>
                <a:cs typeface="Open Sans"/>
              </a:defRPr>
            </a:lvl4pPr>
            <a:lvl5pPr marL="2057400" indent="-228600">
              <a:buFont typeface="Lucida Grande"/>
              <a:buChar char="&gt;"/>
              <a:defRPr sz="1400" b="1" i="0" baseline="0">
                <a:solidFill>
                  <a:srgbClr val="4B2E83"/>
                </a:solidFill>
                <a:latin typeface="Open Sans"/>
                <a:cs typeface="Open Sans"/>
              </a:defRPr>
            </a:lvl5pPr>
          </a:lstStyle>
          <a:p>
            <a:pPr lvl="0"/>
            <a:r>
              <a:rPr lang="en-US" dirty="0"/>
              <a:t>Content here (Open Sans Bold, 24 pt.)</a:t>
            </a:r>
          </a:p>
          <a:p>
            <a:pPr lvl="1"/>
            <a:r>
              <a:rPr lang="en-US" dirty="0"/>
              <a:t>Second level (Open Sans Bold, 20)</a:t>
            </a:r>
          </a:p>
          <a:p>
            <a:pPr lvl="2"/>
            <a:r>
              <a:rPr lang="en-US" dirty="0"/>
              <a:t>Third level (Open Sans Bold, 18)</a:t>
            </a:r>
          </a:p>
          <a:p>
            <a:pPr lvl="3"/>
            <a:r>
              <a:rPr lang="en-US" dirty="0"/>
              <a:t>Fourth level (Open Sans Bold, 16)</a:t>
            </a:r>
          </a:p>
          <a:p>
            <a:pPr lvl="4"/>
            <a:r>
              <a:rPr lang="en-US" dirty="0"/>
              <a:t>Fifth level (Open Sans Bold, 14)</a:t>
            </a:r>
          </a:p>
        </p:txBody>
      </p:sp>
      <p:pic>
        <p:nvPicPr>
          <p:cNvPr id="9" name="Picture 8" descr="W Logo_Purple_2685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48139" y="5949410"/>
            <a:ext cx="1371600" cy="923544"/>
          </a:xfrm>
          <a:prstGeom prst="rect">
            <a:avLst/>
          </a:prstGeom>
        </p:spPr>
      </p:pic>
      <p:pic>
        <p:nvPicPr>
          <p:cNvPr id="7" name="Picture 6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83759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1450220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er + 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hart Placeholder 11"/>
          <p:cNvSpPr>
            <a:spLocks noGrp="1"/>
          </p:cNvSpPr>
          <p:nvPr>
            <p:ph type="chart" sz="quarter" idx="12" hasCustomPrompt="1"/>
          </p:nvPr>
        </p:nvSpPr>
        <p:spPr>
          <a:xfrm>
            <a:off x="766763" y="1736725"/>
            <a:ext cx="8021637" cy="44323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400" b="0" i="1" baseline="0">
                <a:solidFill>
                  <a:srgbClr val="999999"/>
                </a:solidFill>
                <a:latin typeface="Open Sans Light"/>
                <a:cs typeface="Open Sans Light"/>
              </a:defRPr>
            </a:lvl1pPr>
          </a:lstStyle>
          <a:p>
            <a:r>
              <a:rPr lang="en-US" dirty="0"/>
              <a:t>Graphics can go here – </a:t>
            </a:r>
            <a:br>
              <a:rPr lang="en-US" dirty="0"/>
            </a:br>
            <a:r>
              <a:rPr lang="en-US" dirty="0"/>
              <a:t>replace this box with your image or chart</a:t>
            </a:r>
          </a:p>
        </p:txBody>
      </p:sp>
      <p:pic>
        <p:nvPicPr>
          <p:cNvPr id="7" name="Picture 6" descr="Wordmark_center_Purple_HEX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63105" y="6487457"/>
            <a:ext cx="2425295" cy="163374"/>
          </a:xfrm>
          <a:prstGeom prst="rect">
            <a:avLst/>
          </a:prstGeom>
        </p:spPr>
      </p:pic>
      <p:pic>
        <p:nvPicPr>
          <p:cNvPr id="6" name="Picture 5" descr="Bar_RtAngle_7502_RGB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4225" y="1437805"/>
            <a:ext cx="1358184" cy="670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71756" y="371511"/>
            <a:ext cx="8116644" cy="991998"/>
          </a:xfrm>
          <a:prstGeom prst="rect">
            <a:avLst/>
          </a:prstGeom>
        </p:spPr>
        <p:txBody>
          <a:bodyPr anchor="b"/>
          <a:lstStyle>
            <a:lvl1pPr algn="l">
              <a:defRPr sz="3000" b="1" i="0"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pPr lvl="0"/>
            <a:r>
              <a:rPr lang="en-US" dirty="0"/>
              <a:t>HEADER HERE </a:t>
            </a:r>
            <a:br>
              <a:rPr lang="en-US" dirty="0"/>
            </a:br>
            <a:r>
              <a:rPr lang="en-US" dirty="0"/>
              <a:t>(ENCODE NORMAL BLACK, 30 PT.)</a:t>
            </a:r>
          </a:p>
        </p:txBody>
      </p:sp>
    </p:spTree>
    <p:extLst>
      <p:ext uri="{BB962C8B-B14F-4D97-AF65-F5344CB8AC3E}">
        <p14:creationId xmlns:p14="http://schemas.microsoft.com/office/powerpoint/2010/main" val="24895524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Relationship Id="rId5" Type="http://schemas.openxmlformats.org/officeDocument/2006/relationships/theme" Target="../theme/theme2.xml"/><Relationship Id="rId4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4B2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03703096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58" r:id="rId1"/>
    <p:sldLayoutId id="2147483659" r:id="rId2"/>
    <p:sldLayoutId id="2147483660" r:id="rId3"/>
    <p:sldLayoutId id="2147483661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98681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63" r:id="rId2"/>
    <p:sldLayoutId id="2147483664" r:id="rId3"/>
    <p:sldLayoutId id="2147483665" r:id="rId4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depts.washington.edu/research/funding/limited-submissions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Limited Submission Funding Opportunities</a:t>
            </a:r>
          </a:p>
        </p:txBody>
      </p:sp>
      <p:sp>
        <p:nvSpPr>
          <p:cNvPr id="4" name="Title 2"/>
          <p:cNvSpPr txBox="1">
            <a:spLocks/>
          </p:cNvSpPr>
          <p:nvPr/>
        </p:nvSpPr>
        <p:spPr>
          <a:xfrm>
            <a:off x="671756" y="4696692"/>
            <a:ext cx="8222861" cy="690540"/>
          </a:xfrm>
          <a:prstGeom prst="rect">
            <a:avLst/>
          </a:prstGeom>
        </p:spPr>
        <p:txBody>
          <a:bodyPr anchor="b"/>
          <a:lstStyle>
            <a:lvl1pPr algn="l" defTabSz="457200" rtl="0" eaLnBrk="1" latinLnBrk="0" hangingPunct="1">
              <a:spcBef>
                <a:spcPct val="0"/>
              </a:spcBef>
              <a:buNone/>
              <a:defRPr sz="5000" b="1" i="0" kern="1200">
                <a:solidFill>
                  <a:schemeClr val="tx2"/>
                </a:solidFill>
                <a:latin typeface="Encode Sans Normal Black" charset="0"/>
                <a:ea typeface="Encode Sans Normal Black" charset="0"/>
                <a:cs typeface="Encode Sans Normal Black" charset="0"/>
              </a:defRPr>
            </a:lvl1pPr>
          </a:lstStyle>
          <a:p>
            <a:r>
              <a:rPr lang="en-US" sz="2600" b="0" dirty="0" smtClean="0">
                <a:latin typeface="Encode Sans Normal" panose="02000000000000000000" pitchFamily="2" charset="0"/>
              </a:rPr>
              <a:t>Caroline Harwood &amp; Kim Johnson-Bogart</a:t>
            </a:r>
            <a:endParaRPr lang="en-US" sz="2600" b="0" dirty="0">
              <a:latin typeface="Encode Sans Normal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34775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Limited Submissions</a:t>
            </a:r>
            <a:r>
              <a:rPr lang="en-US" b="0" dirty="0"/>
              <a:t/>
            </a:r>
            <a:br>
              <a:rPr lang="en-US" b="0" dirty="0"/>
            </a:br>
            <a:r>
              <a:rPr lang="en-US" b="0" dirty="0">
                <a:hlinkClick r:id="rId2"/>
              </a:rPr>
              <a:t>http://depts.washington.edu/research/funding/limited-submissions/</a:t>
            </a:r>
            <a:r>
              <a:rPr lang="en-US" b="0" dirty="0"/>
              <a:t/>
            </a:r>
            <a:br>
              <a:rPr lang="en-US" b="0" dirty="0"/>
            </a:br>
            <a:r>
              <a:rPr lang="en-US" b="0" dirty="0"/>
              <a:t>Grants, awards and fellowships that limit the number of applications from the UW.</a:t>
            </a:r>
            <a:endParaRPr lang="en-US" dirty="0"/>
          </a:p>
          <a:p>
            <a:r>
              <a:rPr lang="en-US" dirty="0"/>
              <a:t>Can find opportunities on Web site. </a:t>
            </a:r>
          </a:p>
          <a:p>
            <a:r>
              <a:rPr lang="en-US" dirty="0"/>
              <a:t>There is a pre-application process</a:t>
            </a:r>
          </a:p>
          <a:p>
            <a:r>
              <a:rPr lang="en-US" dirty="0"/>
              <a:t>A Limited submissions review committee selects candidates to move forward from UW.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limited submissions and how does it work?</a:t>
            </a:r>
          </a:p>
        </p:txBody>
      </p:sp>
    </p:spTree>
    <p:extLst>
      <p:ext uri="{BB962C8B-B14F-4D97-AF65-F5344CB8AC3E}">
        <p14:creationId xmlns:p14="http://schemas.microsoft.com/office/powerpoint/2010/main" val="13970146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Equipment.  </a:t>
            </a:r>
            <a:r>
              <a:rPr lang="en-US" b="0" dirty="0"/>
              <a:t>e. g., NSF Major research instrument grants</a:t>
            </a:r>
          </a:p>
          <a:p>
            <a:endParaRPr lang="en-US" dirty="0"/>
          </a:p>
          <a:p>
            <a:r>
              <a:rPr lang="en-US" dirty="0"/>
              <a:t>Multi-PI projects (federal) e</a:t>
            </a:r>
            <a:r>
              <a:rPr lang="en-US" b="0" dirty="0"/>
              <a:t>.g., NIH U01s</a:t>
            </a:r>
          </a:p>
          <a:p>
            <a:endParaRPr lang="en-US" dirty="0"/>
          </a:p>
          <a:p>
            <a:r>
              <a:rPr lang="en-US" dirty="0"/>
              <a:t>Grants for training or education: </a:t>
            </a:r>
            <a:r>
              <a:rPr lang="en-US" b="0" dirty="0"/>
              <a:t>NSF Research Traineeship (NRT) Program, NSF Advancing Informal STEM Learning (AISL) </a:t>
            </a:r>
            <a:endParaRPr lang="en-US" dirty="0"/>
          </a:p>
          <a:p>
            <a:endParaRPr lang="en-US" dirty="0"/>
          </a:p>
          <a:p>
            <a:r>
              <a:rPr lang="en-US" dirty="0"/>
              <a:t>Foundations.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Types of grant applications that are often limited </a:t>
            </a:r>
          </a:p>
        </p:txBody>
      </p:sp>
    </p:spTree>
    <p:extLst>
      <p:ext uri="{BB962C8B-B14F-4D97-AF65-F5344CB8AC3E}">
        <p14:creationId xmlns:p14="http://schemas.microsoft.com/office/powerpoint/2010/main" val="8278701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How foundation opportunities differ from federal</a:t>
            </a:r>
          </a:p>
          <a:p>
            <a:pPr marL="457200" lvl="1" indent="0">
              <a:buNone/>
            </a:pPr>
            <a:r>
              <a:rPr lang="en-US" dirty="0"/>
              <a:t>--  Review panels</a:t>
            </a:r>
          </a:p>
          <a:p>
            <a:pPr marL="457200" lvl="1" indent="0">
              <a:buNone/>
            </a:pPr>
            <a:r>
              <a:rPr lang="en-US" dirty="0"/>
              <a:t>--  More open to creative approaches, risk-taking, new questions</a:t>
            </a:r>
          </a:p>
          <a:p>
            <a:pPr marL="457200" lvl="1" indent="0">
              <a:buNone/>
            </a:pPr>
            <a:endParaRPr lang="en-US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dirty="0"/>
              <a:t>Focus of foundation early-career awards</a:t>
            </a:r>
          </a:p>
          <a:p>
            <a:pPr lvl="1"/>
            <a:r>
              <a:rPr lang="en-US" dirty="0"/>
              <a:t>Investment in researcher; leaders, impact, promise</a:t>
            </a:r>
          </a:p>
          <a:p>
            <a:pPr lvl="1"/>
            <a:r>
              <a:rPr lang="en-US" dirty="0"/>
              <a:t>Career launcher; Longer view, not just about the project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Foundation opportunities</a:t>
            </a:r>
          </a:p>
        </p:txBody>
      </p:sp>
    </p:spTree>
    <p:extLst>
      <p:ext uri="{BB962C8B-B14F-4D97-AF65-F5344CB8AC3E}">
        <p14:creationId xmlns:p14="http://schemas.microsoft.com/office/powerpoint/2010/main" val="38458677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sz="2000" dirty="0"/>
              <a:t>Packard </a:t>
            </a:r>
            <a:r>
              <a:rPr lang="en-US" sz="2000" b="0" dirty="0"/>
              <a:t>Fellowships (science and engineering)</a:t>
            </a:r>
          </a:p>
          <a:p>
            <a:pPr lvl="0"/>
            <a:r>
              <a:rPr lang="en-US" sz="2000" dirty="0"/>
              <a:t>Sloan </a:t>
            </a:r>
            <a:r>
              <a:rPr lang="en-US" sz="2000" b="0" dirty="0"/>
              <a:t>Fellowships (chemistry, computational or evolutionary molecular biology, computer science, economics, mathematics, neuroscience, ocean sciences, physics, or a related field)</a:t>
            </a:r>
          </a:p>
          <a:p>
            <a:pPr lvl="0"/>
            <a:r>
              <a:rPr lang="en-US" sz="2000" dirty="0"/>
              <a:t>Rita Allen </a:t>
            </a:r>
            <a:r>
              <a:rPr lang="en-US" sz="2000" b="0" dirty="0"/>
              <a:t>Foundation Scholars (biomedical sciences)</a:t>
            </a:r>
          </a:p>
          <a:p>
            <a:pPr lvl="0"/>
            <a:r>
              <a:rPr lang="en-US" sz="2000" dirty="0"/>
              <a:t>Mallinckrodt </a:t>
            </a:r>
            <a:r>
              <a:rPr lang="en-US" sz="2000" b="0" dirty="0"/>
              <a:t>Scholars &amp; Regular grants (biomedical sciences)</a:t>
            </a:r>
          </a:p>
          <a:p>
            <a:pPr lvl="0"/>
            <a:r>
              <a:rPr lang="en-US" sz="2000" dirty="0"/>
              <a:t>Pew </a:t>
            </a:r>
            <a:r>
              <a:rPr lang="en-US" sz="2000" b="0" dirty="0"/>
              <a:t>Scholars (biomedical sciences)</a:t>
            </a:r>
          </a:p>
          <a:p>
            <a:pPr lvl="0"/>
            <a:r>
              <a:rPr lang="en-US" sz="2000" dirty="0"/>
              <a:t>Searle Scholars </a:t>
            </a:r>
            <a:r>
              <a:rPr lang="en-US" sz="2000" b="0" dirty="0"/>
              <a:t>(biomedical sciences and chemistry)</a:t>
            </a:r>
          </a:p>
          <a:p>
            <a:pPr lvl="0"/>
            <a:r>
              <a:rPr lang="en-US" sz="2000" dirty="0"/>
              <a:t>Beckman </a:t>
            </a:r>
            <a:r>
              <a:rPr lang="en-US" sz="2000" b="0" dirty="0"/>
              <a:t>Young Investigators (chemical and life sciences)</a:t>
            </a:r>
          </a:p>
          <a:p>
            <a:pPr lvl="0"/>
            <a:r>
              <a:rPr lang="en-US" sz="2000" dirty="0"/>
              <a:t>Simons</a:t>
            </a:r>
            <a:r>
              <a:rPr lang="en-US" sz="2000" b="0" dirty="0"/>
              <a:t> Investigators in Mathematical Modeling of Living Systems</a:t>
            </a:r>
          </a:p>
          <a:p>
            <a:pPr lvl="0"/>
            <a:r>
              <a:rPr lang="en-US" sz="2000" dirty="0"/>
              <a:t>Whiting </a:t>
            </a:r>
            <a:r>
              <a:rPr lang="en-US" sz="2000" b="0" dirty="0"/>
              <a:t>Public Engagement Fellowship (humanities)</a:t>
            </a:r>
          </a:p>
          <a:p>
            <a:pPr lvl="1"/>
            <a:endParaRPr lang="en-US" dirty="0"/>
          </a:p>
          <a:p>
            <a:pPr marL="0" indent="0">
              <a:buNone/>
            </a:pPr>
            <a:endParaRPr lang="en-US" sz="2000" dirty="0"/>
          </a:p>
          <a:p>
            <a:endParaRPr lang="en-US" sz="20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OVERVIEW OF AWARDS</a:t>
            </a:r>
          </a:p>
        </p:txBody>
      </p:sp>
    </p:spTree>
    <p:extLst>
      <p:ext uri="{BB962C8B-B14F-4D97-AF65-F5344CB8AC3E}">
        <p14:creationId xmlns:p14="http://schemas.microsoft.com/office/powerpoint/2010/main" val="4187991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pPr lvl="0"/>
            <a:r>
              <a:rPr lang="en-US" dirty="0"/>
              <a:t>What your research statement needs to accomplish</a:t>
            </a:r>
          </a:p>
          <a:p>
            <a:pPr lvl="1"/>
            <a:r>
              <a:rPr lang="en-US" dirty="0"/>
              <a:t>A lot in a little space; get help with compressing</a:t>
            </a:r>
          </a:p>
          <a:p>
            <a:pPr lvl="1"/>
            <a:r>
              <a:rPr lang="en-US" dirty="0"/>
              <a:t>Who you are as a scientist/scholar, how you think</a:t>
            </a:r>
          </a:p>
          <a:p>
            <a:pPr lvl="1"/>
            <a:r>
              <a:rPr lang="en-US" dirty="0"/>
              <a:t>Your energy, passion for the work, questions</a:t>
            </a:r>
          </a:p>
          <a:p>
            <a:pPr lvl="1"/>
            <a:r>
              <a:rPr lang="en-US" dirty="0"/>
              <a:t>A vision</a:t>
            </a:r>
          </a:p>
          <a:p>
            <a:pPr lvl="1"/>
            <a:r>
              <a:rPr lang="en-US" dirty="0"/>
              <a:t>Accessible to educated lay readers as well as experts </a:t>
            </a:r>
            <a:br>
              <a:rPr lang="en-US" dirty="0"/>
            </a:br>
            <a:r>
              <a:rPr lang="en-US" dirty="0"/>
              <a:t>(but never “dumb down”!)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THE ROLE </a:t>
            </a:r>
            <a:br>
              <a:rPr lang="en-US" dirty="0"/>
            </a:br>
            <a:r>
              <a:rPr lang="en-US" dirty="0"/>
              <a:t>OF EACH ELEMENT</a:t>
            </a:r>
          </a:p>
        </p:txBody>
      </p:sp>
    </p:spTree>
    <p:extLst>
      <p:ext uri="{BB962C8B-B14F-4D97-AF65-F5344CB8AC3E}">
        <p14:creationId xmlns:p14="http://schemas.microsoft.com/office/powerpoint/2010/main" val="33484597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r>
              <a:rPr lang="en-US" dirty="0"/>
              <a:t>What other application components need to accomplish</a:t>
            </a:r>
          </a:p>
          <a:p>
            <a:pPr lvl="1"/>
            <a:r>
              <a:rPr lang="en-US" dirty="0"/>
              <a:t>Different roles, no redundancy</a:t>
            </a:r>
          </a:p>
          <a:p>
            <a:pPr lvl="1"/>
            <a:r>
              <a:rPr lang="en-US" dirty="0"/>
              <a:t>Shortened CV</a:t>
            </a:r>
          </a:p>
          <a:p>
            <a:pPr lvl="1"/>
            <a:r>
              <a:rPr lang="en-US" dirty="0"/>
              <a:t>Publications</a:t>
            </a:r>
          </a:p>
          <a:p>
            <a:pPr lvl="1"/>
            <a:r>
              <a:rPr lang="en-US" dirty="0"/>
              <a:t>Budget tells story</a:t>
            </a:r>
          </a:p>
          <a:p>
            <a:pPr lvl="1"/>
            <a:r>
              <a:rPr lang="en-US" dirty="0"/>
              <a:t>Letters: the perspective only that writer can give</a:t>
            </a:r>
          </a:p>
          <a:p>
            <a:r>
              <a:rPr lang="en-US" dirty="0"/>
              <a:t>View as a whole package, not just pieces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THE ROLE </a:t>
            </a:r>
            <a:br>
              <a:rPr lang="en-US" dirty="0"/>
            </a:br>
            <a:r>
              <a:rPr lang="en-US" dirty="0"/>
              <a:t>OF EACH ELEMENT</a:t>
            </a:r>
          </a:p>
        </p:txBody>
      </p:sp>
    </p:spTree>
    <p:extLst>
      <p:ext uri="{BB962C8B-B14F-4D97-AF65-F5344CB8AC3E}">
        <p14:creationId xmlns:p14="http://schemas.microsoft.com/office/powerpoint/2010/main" val="13144664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/>
          <p:cNvSpPr>
            <a:spLocks noGrp="1"/>
          </p:cNvSpPr>
          <p:nvPr>
            <p:ph type="body" sz="quarter" idx="11"/>
          </p:nvPr>
        </p:nvSpPr>
        <p:spPr>
          <a:xfrm>
            <a:off x="659305" y="1736725"/>
            <a:ext cx="8051062" cy="4015497"/>
          </a:xfrm>
        </p:spPr>
        <p:txBody>
          <a:bodyPr/>
          <a:lstStyle/>
          <a:p>
            <a:pPr lvl="0"/>
            <a:r>
              <a:rPr lang="en-US" dirty="0"/>
              <a:t>Choosing letter writers</a:t>
            </a:r>
          </a:p>
          <a:p>
            <a:pPr lvl="1"/>
            <a:r>
              <a:rPr lang="en-US" dirty="0"/>
              <a:t>Your impact on their lab/research</a:t>
            </a:r>
          </a:p>
          <a:p>
            <a:pPr lvl="1"/>
            <a:r>
              <a:rPr lang="en-US" dirty="0"/>
              <a:t>Can they characterize your scholarly qualities and strengths?</a:t>
            </a:r>
          </a:p>
          <a:p>
            <a:pPr lvl="1"/>
            <a:r>
              <a:rPr lang="en-US" dirty="0"/>
              <a:t> Do they have sufficient information about the funder to aim their letter?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MAXIMIZING THE ROLE </a:t>
            </a:r>
            <a:br>
              <a:rPr lang="en-US" dirty="0"/>
            </a:br>
            <a:r>
              <a:rPr lang="en-US" dirty="0"/>
              <a:t>OF EACH ELEMENT</a:t>
            </a:r>
          </a:p>
        </p:txBody>
      </p:sp>
    </p:spTree>
    <p:extLst>
      <p:ext uri="{BB962C8B-B14F-4D97-AF65-F5344CB8AC3E}">
        <p14:creationId xmlns:p14="http://schemas.microsoft.com/office/powerpoint/2010/main" val="2156192519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UW Brand">
      <a:dk1>
        <a:srgbClr val="33006F"/>
      </a:dk1>
      <a:lt1>
        <a:srgbClr val="E8D3A2"/>
      </a:lt1>
      <a:dk2>
        <a:srgbClr val="33006F"/>
      </a:dk2>
      <a:lt2>
        <a:srgbClr val="FFFFFF"/>
      </a:lt2>
      <a:accent1>
        <a:srgbClr val="33006F"/>
      </a:accent1>
      <a:accent2>
        <a:srgbClr val="E8D3A2"/>
      </a:accent2>
      <a:accent3>
        <a:srgbClr val="FFFFFF"/>
      </a:accent3>
      <a:accent4>
        <a:srgbClr val="D8D9DA"/>
      </a:accent4>
      <a:accent5>
        <a:srgbClr val="999999"/>
      </a:accent5>
      <a:accent6>
        <a:srgbClr val="917B4C"/>
      </a:accent6>
      <a:hlink>
        <a:srgbClr val="D8D9DA"/>
      </a:hlink>
      <a:folHlink>
        <a:srgbClr val="999999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1_Custom Design">
  <a:themeElements>
    <a:clrScheme name="4b2e83 1">
      <a:dk1>
        <a:srgbClr val="4B2E83"/>
      </a:dk1>
      <a:lt1>
        <a:srgbClr val="E8D3A2"/>
      </a:lt1>
      <a:dk2>
        <a:srgbClr val="4B2E83"/>
      </a:dk2>
      <a:lt2>
        <a:srgbClr val="FFFFFF"/>
      </a:lt2>
      <a:accent1>
        <a:srgbClr val="4B2E83"/>
      </a:accent1>
      <a:accent2>
        <a:srgbClr val="E8D3A2"/>
      </a:accent2>
      <a:accent3>
        <a:srgbClr val="FFFFFF"/>
      </a:accent3>
      <a:accent4>
        <a:srgbClr val="B2B2B2"/>
      </a:accent4>
      <a:accent5>
        <a:srgbClr val="26005C"/>
      </a:accent5>
      <a:accent6>
        <a:srgbClr val="917B4C"/>
      </a:accent6>
      <a:hlink>
        <a:srgbClr val="26005C"/>
      </a:hlink>
      <a:folHlink>
        <a:srgbClr val="3300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418</TotalTime>
  <Words>337</Words>
  <Application>Microsoft Office PowerPoint</Application>
  <PresentationFormat>On-screen Show (4:3)</PresentationFormat>
  <Paragraphs>54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8" baseType="lpstr">
      <vt:lpstr>Arial</vt:lpstr>
      <vt:lpstr>Encode Sans Normal</vt:lpstr>
      <vt:lpstr>Encode Sans Normal Black</vt:lpstr>
      <vt:lpstr>Lucida Grande</vt:lpstr>
      <vt:lpstr>Open Sans</vt:lpstr>
      <vt:lpstr>Open Sans Light</vt:lpstr>
      <vt:lpstr>Uni Sans Regular</vt:lpstr>
      <vt:lpstr>Wingdings</vt:lpstr>
      <vt:lpstr>Custom Design</vt:lpstr>
      <vt:lpstr>1_Custom Design</vt:lpstr>
      <vt:lpstr>Limited Submission Funding Opportunities</vt:lpstr>
      <vt:lpstr>What is limited submissions and how does it work?</vt:lpstr>
      <vt:lpstr>Types of grant applications that are often limited </vt:lpstr>
      <vt:lpstr>Foundation opportunities</vt:lpstr>
      <vt:lpstr>OVERVIEW OF AWARDS</vt:lpstr>
      <vt:lpstr>MAXIMIZING THE ROLE  OF EACH ELEMENT</vt:lpstr>
      <vt:lpstr>MAXIMIZING THE ROLE  OF EACH ELEMENT</vt:lpstr>
      <vt:lpstr>MAXIMIZING THE ROLE  OF EACH ELEMENT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Alanya Cannon</dc:creator>
  <cp:lastModifiedBy>UW ADVANCE Center for Institutional Change</cp:lastModifiedBy>
  <cp:revision>48</cp:revision>
  <cp:lastPrinted>2016-02-10T20:19:12Z</cp:lastPrinted>
  <dcterms:created xsi:type="dcterms:W3CDTF">2014-10-14T00:51:43Z</dcterms:created>
  <dcterms:modified xsi:type="dcterms:W3CDTF">2018-03-28T22:29:22Z</dcterms:modified>
</cp:coreProperties>
</file>