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7.xml" ContentType="application/vnd.openxmlformats-officedocument.theme+xml"/>
  <Override PartName="/ppt/slideLayouts/slideLayout175.xml" ContentType="application/vnd.openxmlformats-officedocument.presentationml.slideLayout+xml"/>
  <Override PartName="/ppt/theme/theme18.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9.xml" ContentType="application/vnd.openxmlformats-officedocument.theme+xml"/>
  <Override PartName="/ppt/slideLayouts/slideLayout17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16" r:id="rId2"/>
    <p:sldMasterId id="2147484029" r:id="rId3"/>
    <p:sldMasterId id="2147484042" r:id="rId4"/>
    <p:sldMasterId id="2147484055" r:id="rId5"/>
    <p:sldMasterId id="2147484068" r:id="rId6"/>
    <p:sldMasterId id="2147484081" r:id="rId7"/>
    <p:sldMasterId id="2147484094" r:id="rId8"/>
    <p:sldMasterId id="2147484107" r:id="rId9"/>
    <p:sldMasterId id="2147484120" r:id="rId10"/>
    <p:sldMasterId id="2147484146" r:id="rId11"/>
    <p:sldMasterId id="2147484158" r:id="rId12"/>
    <p:sldMasterId id="2147484133" r:id="rId13"/>
    <p:sldMasterId id="2147484234" r:id="rId14"/>
    <p:sldMasterId id="2147484246" r:id="rId15"/>
    <p:sldMasterId id="2147484263" r:id="rId16"/>
    <p:sldMasterId id="2147484277" r:id="rId17"/>
    <p:sldMasterId id="2147484280" r:id="rId18"/>
    <p:sldMasterId id="2147484283" r:id="rId19"/>
    <p:sldMasterId id="2147484286" r:id="rId20"/>
  </p:sldMasterIdLst>
  <p:notesMasterIdLst>
    <p:notesMasterId r:id="rId45"/>
  </p:notesMasterIdLst>
  <p:handoutMasterIdLst>
    <p:handoutMasterId r:id="rId46"/>
  </p:handoutMasterIdLst>
  <p:sldIdLst>
    <p:sldId id="451" r:id="rId21"/>
    <p:sldId id="317" r:id="rId22"/>
    <p:sldId id="318" r:id="rId23"/>
    <p:sldId id="376" r:id="rId24"/>
    <p:sldId id="477" r:id="rId25"/>
    <p:sldId id="478" r:id="rId26"/>
    <p:sldId id="479" r:id="rId27"/>
    <p:sldId id="480" r:id="rId28"/>
    <p:sldId id="481" r:id="rId29"/>
    <p:sldId id="482" r:id="rId30"/>
    <p:sldId id="483" r:id="rId31"/>
    <p:sldId id="473" r:id="rId32"/>
    <p:sldId id="474" r:id="rId33"/>
    <p:sldId id="475" r:id="rId34"/>
    <p:sldId id="476" r:id="rId35"/>
    <p:sldId id="484" r:id="rId36"/>
    <p:sldId id="485" r:id="rId37"/>
    <p:sldId id="486" r:id="rId38"/>
    <p:sldId id="487" r:id="rId39"/>
    <p:sldId id="402" r:id="rId40"/>
    <p:sldId id="448" r:id="rId41"/>
    <p:sldId id="445" r:id="rId42"/>
    <p:sldId id="465" r:id="rId43"/>
    <p:sldId id="446"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76"/>
    <a:srgbClr val="C8FF93"/>
    <a:srgbClr val="FDFF9B"/>
    <a:srgbClr val="9FFFF1"/>
    <a:srgbClr val="66FFCC"/>
    <a:srgbClr val="502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8458" autoAdjust="0"/>
  </p:normalViewPr>
  <p:slideViewPr>
    <p:cSldViewPr>
      <p:cViewPr varScale="1">
        <p:scale>
          <a:sx n="49" d="100"/>
          <a:sy n="49" d="100"/>
        </p:scale>
        <p:origin x="141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4823" tIns="47411" rIns="94823" bIns="47411" rtlCol="0"/>
          <a:lstStyle>
            <a:lvl1pPr algn="r">
              <a:defRPr sz="1200"/>
            </a:lvl1pPr>
          </a:lstStyle>
          <a:p>
            <a:fld id="{0CCEADCB-708E-F941-8075-075E5EBDA019}" type="datetimeFigureOut">
              <a:rPr lang="en-US" smtClean="0"/>
              <a:t>3/2/2018</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4823" tIns="47411" rIns="94823" bIns="47411" rtlCol="0" anchor="b"/>
          <a:lstStyle>
            <a:lvl1pPr algn="r">
              <a:defRPr sz="1200"/>
            </a:lvl1pPr>
          </a:lstStyle>
          <a:p>
            <a:fld id="{1558197F-2033-974C-8E6B-35E21DD75805}" type="slidenum">
              <a:rPr lang="en-US" smtClean="0"/>
              <a:t>‹#›</a:t>
            </a:fld>
            <a:endParaRPr lang="en-US" dirty="0"/>
          </a:p>
        </p:txBody>
      </p:sp>
    </p:spTree>
    <p:extLst>
      <p:ext uri="{BB962C8B-B14F-4D97-AF65-F5344CB8AC3E}">
        <p14:creationId xmlns:p14="http://schemas.microsoft.com/office/powerpoint/2010/main" val="172216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4823" tIns="47411" rIns="94823" bIns="47411" rtlCol="0"/>
          <a:lstStyle>
            <a:lvl1pPr algn="r">
              <a:defRPr sz="1200"/>
            </a:lvl1pPr>
          </a:lstStyle>
          <a:p>
            <a:fld id="{569C7343-33EA-40DA-9F48-5F09440026E9}" type="datetimeFigureOut">
              <a:rPr lang="en-US" smtClean="0"/>
              <a:t>3/2/2018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23" tIns="47411" rIns="94823" bIns="474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23" tIns="47411" rIns="94823" bIns="47411" rtlCol="0" anchor="b"/>
          <a:lstStyle>
            <a:lvl1pPr algn="r">
              <a:defRPr sz="1200"/>
            </a:lvl1pPr>
          </a:lstStyle>
          <a:p>
            <a:fld id="{72EF4AC0-9BA2-46D2-9372-A5C9261B2CB7}" type="slidenum">
              <a:rPr lang="en-US" smtClean="0"/>
              <a:t>‹#›</a:t>
            </a:fld>
            <a:endParaRPr lang="en-US" dirty="0"/>
          </a:p>
        </p:txBody>
      </p:sp>
    </p:spTree>
    <p:extLst>
      <p:ext uri="{BB962C8B-B14F-4D97-AF65-F5344CB8AC3E}">
        <p14:creationId xmlns:p14="http://schemas.microsoft.com/office/powerpoint/2010/main" val="37904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F4AC0-9BA2-46D2-9372-A5C9261B2CB7}" type="slidenum">
              <a:rPr lang="en-US" smtClean="0"/>
              <a:t>2</a:t>
            </a:fld>
            <a:endParaRPr lang="en-US" dirty="0"/>
          </a:p>
        </p:txBody>
      </p:sp>
    </p:spTree>
    <p:extLst>
      <p:ext uri="{BB962C8B-B14F-4D97-AF65-F5344CB8AC3E}">
        <p14:creationId xmlns:p14="http://schemas.microsoft.com/office/powerpoint/2010/main" val="348901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F4AC0-9BA2-46D2-9372-A5C9261B2CB7}" type="slidenum">
              <a:rPr lang="en-US" smtClean="0"/>
              <a:t>4</a:t>
            </a:fld>
            <a:endParaRPr lang="en-US" dirty="0"/>
          </a:p>
        </p:txBody>
      </p:sp>
    </p:spTree>
    <p:extLst>
      <p:ext uri="{BB962C8B-B14F-4D97-AF65-F5344CB8AC3E}">
        <p14:creationId xmlns:p14="http://schemas.microsoft.com/office/powerpoint/2010/main" val="40517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5B3F5-2990-4F01-A506-C1916D80F43C}" type="slidenum">
              <a:rPr lang="en-US" smtClean="0"/>
              <a:t>16</a:t>
            </a:fld>
            <a:endParaRPr lang="en-US"/>
          </a:p>
        </p:txBody>
      </p:sp>
    </p:spTree>
    <p:extLst>
      <p:ext uri="{BB962C8B-B14F-4D97-AF65-F5344CB8AC3E}">
        <p14:creationId xmlns:p14="http://schemas.microsoft.com/office/powerpoint/2010/main" val="334411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Intro:</a:t>
            </a:r>
          </a:p>
          <a:p>
            <a:r>
              <a:rPr lang="en-US" dirty="0" smtClean="0"/>
              <a:t>A mid-career theme is part of faculty leadership programming under development in COE</a:t>
            </a:r>
          </a:p>
          <a:p>
            <a:endParaRPr lang="en-US" dirty="0" smtClean="0"/>
          </a:p>
          <a:p>
            <a:r>
              <a:rPr lang="en-US" dirty="0" smtClean="0"/>
              <a:t>Recently held a mid-career faculty luncheon</a:t>
            </a:r>
          </a:p>
          <a:p>
            <a:endParaRPr lang="en-US" dirty="0" smtClean="0"/>
          </a:p>
          <a:p>
            <a:r>
              <a:rPr lang="en-US" dirty="0" smtClean="0"/>
              <a:t>Focused on helping mid-career faculty feel connected, receive mentorship and support to avoid getting “stuck” </a:t>
            </a:r>
          </a:p>
          <a:p>
            <a:endParaRPr lang="en-US" dirty="0"/>
          </a:p>
        </p:txBody>
      </p:sp>
      <p:sp>
        <p:nvSpPr>
          <p:cNvPr id="4" name="Slide Number Placeholder 3"/>
          <p:cNvSpPr>
            <a:spLocks noGrp="1"/>
          </p:cNvSpPr>
          <p:nvPr>
            <p:ph type="sldNum" sz="quarter" idx="10"/>
          </p:nvPr>
        </p:nvSpPr>
        <p:spPr/>
        <p:txBody>
          <a:bodyPr/>
          <a:lstStyle/>
          <a:p>
            <a:fld id="{5915B3F5-2990-4F01-A506-C1916D80F43C}" type="slidenum">
              <a:rPr lang="en-US" smtClean="0"/>
              <a:t>17</a:t>
            </a:fld>
            <a:endParaRPr lang="en-US"/>
          </a:p>
        </p:txBody>
      </p:sp>
    </p:spTree>
    <p:extLst>
      <p:ext uri="{BB962C8B-B14F-4D97-AF65-F5344CB8AC3E}">
        <p14:creationId xmlns:p14="http://schemas.microsoft.com/office/powerpoint/2010/main" val="47928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a:t>
            </a:r>
          </a:p>
          <a:p>
            <a:pPr marL="474254" indent="-474254">
              <a:buFont typeface="+mj-lt"/>
              <a:buAutoNum type="arabicPeriod"/>
            </a:pPr>
            <a:r>
              <a:rPr lang="en-US" dirty="0" smtClean="0"/>
              <a:t>Restarted research program</a:t>
            </a:r>
          </a:p>
          <a:p>
            <a:pPr marL="474254" indent="-474254">
              <a:buFont typeface="+mj-lt"/>
              <a:buAutoNum type="arabicPeriod"/>
            </a:pPr>
            <a:r>
              <a:rPr lang="en-US" dirty="0" smtClean="0"/>
              <a:t>Negotiated agreement with P and T</a:t>
            </a:r>
          </a:p>
          <a:p>
            <a:pPr marL="474254" indent="-474254">
              <a:buFont typeface="+mj-lt"/>
              <a:buAutoNum type="arabicPeriod"/>
            </a:pPr>
            <a:r>
              <a:rPr lang="en-US" dirty="0" smtClean="0"/>
              <a:t>Research program changed direction</a:t>
            </a:r>
          </a:p>
          <a:p>
            <a:pPr marL="474254" indent="-474254">
              <a:buFont typeface="+mj-lt"/>
              <a:buAutoNum type="arabicPeriod"/>
            </a:pPr>
            <a:r>
              <a:rPr lang="en-US" dirty="0" smtClean="0"/>
              <a:t>Applied research/ industrial practice approach </a:t>
            </a:r>
          </a:p>
          <a:p>
            <a:endParaRPr lang="en-US" dirty="0"/>
          </a:p>
        </p:txBody>
      </p:sp>
      <p:sp>
        <p:nvSpPr>
          <p:cNvPr id="4" name="Slide Number Placeholder 3"/>
          <p:cNvSpPr>
            <a:spLocks noGrp="1"/>
          </p:cNvSpPr>
          <p:nvPr>
            <p:ph type="sldNum" sz="quarter" idx="10"/>
          </p:nvPr>
        </p:nvSpPr>
        <p:spPr/>
        <p:txBody>
          <a:bodyPr/>
          <a:lstStyle/>
          <a:p>
            <a:fld id="{5915B3F5-2990-4F01-A506-C1916D80F43C}" type="slidenum">
              <a:rPr lang="en-US" smtClean="0"/>
              <a:t>18</a:t>
            </a:fld>
            <a:endParaRPr lang="en-US"/>
          </a:p>
        </p:txBody>
      </p:sp>
    </p:spTree>
    <p:extLst>
      <p:ext uri="{BB962C8B-B14F-4D97-AF65-F5344CB8AC3E}">
        <p14:creationId xmlns:p14="http://schemas.microsoft.com/office/powerpoint/2010/main" val="316607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F4AC0-9BA2-46D2-9372-A5C9261B2CB7}" type="slidenum">
              <a:rPr lang="en-US" smtClean="0"/>
              <a:t>23</a:t>
            </a:fld>
            <a:endParaRPr lang="en-US" dirty="0"/>
          </a:p>
        </p:txBody>
      </p:sp>
    </p:spTree>
    <p:extLst>
      <p:ext uri="{BB962C8B-B14F-4D97-AF65-F5344CB8AC3E}">
        <p14:creationId xmlns:p14="http://schemas.microsoft.com/office/powerpoint/2010/main" val="1812327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emf"/></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Master" Target="../slideMasters/slideMaster15.xml"/><Relationship Id="rId4" Type="http://schemas.openxmlformats.org/officeDocument/2006/relationships/image" Target="../media/image7.em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5.png"/><Relationship Id="rId4" Type="http://schemas.openxmlformats.org/officeDocument/2006/relationships/image" Target="../media/image1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9.xml"/><Relationship Id="rId4" Type="http://schemas.openxmlformats.org/officeDocument/2006/relationships/image" Target="../media/image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emf"/><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495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58139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61189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253637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82318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43365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3993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48131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6888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7025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97140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30265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96423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62780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566935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02762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99961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347837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82323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4274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57378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72423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318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87072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86260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79565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15752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8441498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1450115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157053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14E6-7A49-4014-8607-63033198267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4406023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114E6-7A49-4014-8607-63033198267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20504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114E6-7A49-4014-8607-630331982671}"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138673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14E6-7A49-4014-8607-63033198267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364123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9406871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114E6-7A49-4014-8607-630331982671}"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238359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684143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14E6-7A49-4014-8607-63033198267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4161868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23611174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14E6-7A49-4014-8607-63033198267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205E1-D3CB-4A6A-B2B1-939831E8A675}" type="slidenum">
              <a:rPr lang="en-US" smtClean="0"/>
              <a:t>‹#›</a:t>
            </a:fld>
            <a:endParaRPr lang="en-US"/>
          </a:p>
        </p:txBody>
      </p:sp>
    </p:spTree>
    <p:extLst>
      <p:ext uri="{BB962C8B-B14F-4D97-AF65-F5344CB8AC3E}">
        <p14:creationId xmlns:p14="http://schemas.microsoft.com/office/powerpoint/2010/main" val="734471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khofmeister\Desktop\advancelogo.jpg"/>
          <p:cNvPicPr>
            <a:picLocks noChangeAspect="1" noChangeArrowheads="1"/>
          </p:cNvPicPr>
          <p:nvPr/>
        </p:nvPicPr>
        <p:blipFill>
          <a:blip r:embed="rId2" cstate="print"/>
          <a:srcRect b="23627"/>
          <a:stretch>
            <a:fillRect/>
          </a:stretch>
        </p:blipFill>
        <p:spPr bwMode="auto">
          <a:xfrm>
            <a:off x="457200" y="74613"/>
            <a:ext cx="1752600" cy="407987"/>
          </a:xfrm>
          <a:prstGeom prst="rect">
            <a:avLst/>
          </a:prstGeom>
          <a:noFill/>
          <a:ln w="9525">
            <a:noFill/>
            <a:miter lim="800000"/>
            <a:headEnd/>
            <a:tailEnd/>
          </a:ln>
        </p:spPr>
      </p:pic>
      <p:pic>
        <p:nvPicPr>
          <p:cNvPr id="5" name="Picture 3" descr="C:\Documents and Settings\khofmeister\Desktop\advancelogo.jpg"/>
          <p:cNvPicPr>
            <a:picLocks noChangeAspect="1" noChangeArrowheads="1"/>
          </p:cNvPicPr>
          <p:nvPr/>
        </p:nvPicPr>
        <p:blipFill>
          <a:blip r:embed="rId3" cstate="print"/>
          <a:srcRect t="71841"/>
          <a:stretch>
            <a:fillRect/>
          </a:stretch>
        </p:blipFill>
        <p:spPr bwMode="auto">
          <a:xfrm>
            <a:off x="4876800" y="6380163"/>
            <a:ext cx="3792538" cy="3254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6280613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3/2/2018</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4396399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4263760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5429974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3/2/2018</a:t>
            </a:fld>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40900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751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3/2/2018</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2114284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fld id="{27D3A5DC-F5B9-4499-BA6F-DD6AFB6E9C49}" type="datetimeFigureOut">
              <a:rPr lang="en-US" smtClean="0"/>
              <a:pPr/>
              <a:t>3/2/2018</a:t>
            </a:fld>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13237730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29724081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6" name="Footer Placeholder 5"/>
          <p:cNvSpPr>
            <a:spLocks noGrp="1"/>
          </p:cNvSpPr>
          <p:nvPr>
            <p:ph type="ftr" sz="quarter" idx="11"/>
          </p:nvPr>
        </p:nvSpPr>
        <p:spPr>
          <a:xfrm>
            <a:off x="3124200" y="6172200"/>
            <a:ext cx="2895600" cy="365125"/>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821387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D3A5DC-F5B9-4499-BA6F-DD6AFB6E9C49}" type="datetimeFigureOut">
              <a:rPr lang="en-US" smtClean="0"/>
              <a:pPr/>
              <a:t>3/2/2018</a:t>
            </a:fld>
            <a:endParaRPr lang="en-US"/>
          </a:p>
        </p:txBody>
      </p:sp>
      <p:sp>
        <p:nvSpPr>
          <p:cNvPr id="5" name="Footer Placeholder 4"/>
          <p:cNvSpPr>
            <a:spLocks noGrp="1"/>
          </p:cNvSpPr>
          <p:nvPr>
            <p:ph type="ftr" sz="quarter" idx="11"/>
          </p:nvPr>
        </p:nvSpPr>
        <p:spPr>
          <a:xfrm>
            <a:off x="3124200" y="6172200"/>
            <a:ext cx="28956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4C8D30-E61B-423C-9936-3E8038750D52}" type="slidenum">
              <a:rPr lang="en-US" smtClean="0"/>
              <a:pPr/>
              <a:t>‹#›</a:t>
            </a:fld>
            <a:endParaRPr lang="en-US"/>
          </a:p>
        </p:txBody>
      </p:sp>
    </p:spTree>
    <p:extLst>
      <p:ext uri="{BB962C8B-B14F-4D97-AF65-F5344CB8AC3E}">
        <p14:creationId xmlns:p14="http://schemas.microsoft.com/office/powerpoint/2010/main" val="33772829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3A5DC-F5B9-4499-BA6F-DD6AFB6E9C4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C8D30-E61B-423C-9936-3E8038750D52}" type="slidenum">
              <a:rPr lang="en-US" smtClean="0"/>
              <a:pPr/>
              <a:t>‹#›</a:t>
            </a:fld>
            <a:endParaRPr lang="en-US"/>
          </a:p>
        </p:txBody>
      </p:sp>
    </p:spTree>
    <p:extLst>
      <p:ext uri="{BB962C8B-B14F-4D97-AF65-F5344CB8AC3E}">
        <p14:creationId xmlns:p14="http://schemas.microsoft.com/office/powerpoint/2010/main" val="31979508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330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178" y="6097819"/>
            <a:ext cx="2890494" cy="512829"/>
          </a:xfrm>
          <a:prstGeom prst="rect">
            <a:avLst/>
          </a:prstGeom>
        </p:spPr>
      </p:pic>
      <p:pic>
        <p:nvPicPr>
          <p:cNvPr id="5" name="Picture 4" descr="UW_W 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5" name="Picture 14"/>
          <p:cNvPicPr>
            <a:picLocks noChangeAspect="1"/>
          </p:cNvPicPr>
          <p:nvPr userDrawn="1"/>
        </p:nvPicPr>
        <p:blipFill>
          <a:blip r:embed="rId4"/>
          <a:stretch>
            <a:fillRect/>
          </a:stretch>
        </p:blipFill>
        <p:spPr>
          <a:xfrm>
            <a:off x="779463" y="3973980"/>
            <a:ext cx="1600200" cy="139700"/>
          </a:xfrm>
          <a:prstGeom prst="rect">
            <a:avLst/>
          </a:prstGeom>
        </p:spPr>
      </p:pic>
    </p:spTree>
    <p:extLst>
      <p:ext uri="{BB962C8B-B14F-4D97-AF65-F5344CB8AC3E}">
        <p14:creationId xmlns:p14="http://schemas.microsoft.com/office/powerpoint/2010/main" val="19751159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5226166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82006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9372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912307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8904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051404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5087792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39503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891925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439228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387103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506300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666217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658672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686597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643368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9A9F2-9BCD-4144-8E7B-FED115EFBC69}"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111678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9A9F2-9BCD-4144-8E7B-FED115EFBC69}"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354523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9A9F2-9BCD-4144-8E7B-FED115EFBC69}"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4253442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9A9F2-9BCD-4144-8E7B-FED115EFBC69}"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30796057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A9F2-9BCD-4144-8E7B-FED115EFBC69}"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10625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9093687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9A9F2-9BCD-4144-8E7B-FED115EFBC69}"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6422106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15924943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9A9F2-9BCD-4144-8E7B-FED115EFBC69}"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CDC3-447E-41B7-91B4-0D22D80950C8}" type="slidenum">
              <a:rPr lang="en-US" smtClean="0"/>
              <a:t>‹#›</a:t>
            </a:fld>
            <a:endParaRPr lang="en-US"/>
          </a:p>
        </p:txBody>
      </p:sp>
    </p:spTree>
    <p:extLst>
      <p:ext uri="{BB962C8B-B14F-4D97-AF65-F5344CB8AC3E}">
        <p14:creationId xmlns:p14="http://schemas.microsoft.com/office/powerpoint/2010/main" val="278989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241812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8" name="Picture 7"/>
          <p:cNvPicPr>
            <a:picLocks noChangeAspect="1"/>
          </p:cNvPicPr>
          <p:nvPr userDrawn="1"/>
        </p:nvPicPr>
        <p:blipFill>
          <a:blip r:embed="rId3"/>
          <a:stretch>
            <a:fillRect/>
          </a:stretch>
        </p:blipFill>
        <p:spPr>
          <a:xfrm>
            <a:off x="7483915" y="5945854"/>
            <a:ext cx="1371600" cy="927100"/>
          </a:xfrm>
          <a:prstGeom prst="rect">
            <a:avLst/>
          </a:prstGeom>
        </p:spPr>
      </p:pic>
    </p:spTree>
    <p:extLst>
      <p:ext uri="{BB962C8B-B14F-4D97-AF65-F5344CB8AC3E}">
        <p14:creationId xmlns:p14="http://schemas.microsoft.com/office/powerpoint/2010/main" val="2142264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Title Slide">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pic>
        <p:nvPicPr>
          <p:cNvPr id="9" name="Picture 8"/>
          <p:cNvPicPr>
            <a:picLocks noChangeAspect="1"/>
          </p:cNvPicPr>
          <p:nvPr/>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15" name="Picture 14"/>
          <p:cNvPicPr>
            <a:picLocks noChangeAspect="1"/>
          </p:cNvPicPr>
          <p:nvPr/>
        </p:nvPicPr>
        <p:blipFill>
          <a:blip r:embed="rId4"/>
          <a:stretch>
            <a:fillRect/>
          </a:stretch>
        </p:blipFill>
        <p:spPr>
          <a:xfrm>
            <a:off x="779463" y="3973980"/>
            <a:ext cx="1600200" cy="139700"/>
          </a:xfrm>
          <a:prstGeom prst="rect">
            <a:avLst/>
          </a:prstGeom>
        </p:spPr>
      </p:pic>
    </p:spTree>
    <p:extLst>
      <p:ext uri="{BB962C8B-B14F-4D97-AF65-F5344CB8AC3E}">
        <p14:creationId xmlns:p14="http://schemas.microsoft.com/office/powerpoint/2010/main" val="154420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smtClean="0"/>
              <a:t>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7" name="Picture 6"/>
          <p:cNvPicPr>
            <a:picLocks noChangeAspect="1"/>
          </p:cNvPicPr>
          <p:nvPr userDrawn="1"/>
        </p:nvPicPr>
        <p:blipFill>
          <a:blip r:embed="rId3"/>
          <a:stretch>
            <a:fillRect/>
          </a:stretch>
        </p:blipFill>
        <p:spPr>
          <a:xfrm>
            <a:off x="6248401" y="6354234"/>
            <a:ext cx="2540000" cy="266700"/>
          </a:xfrm>
          <a:prstGeom prst="rect">
            <a:avLst/>
          </a:prstGeom>
        </p:spPr>
      </p:pic>
    </p:spTree>
    <p:extLst>
      <p:ext uri="{BB962C8B-B14F-4D97-AF65-F5344CB8AC3E}">
        <p14:creationId xmlns:p14="http://schemas.microsoft.com/office/powerpoint/2010/main" val="33514520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109" y="6130325"/>
            <a:ext cx="2688762" cy="477039"/>
          </a:xfrm>
          <a:prstGeom prst="rect">
            <a:avLst/>
          </a:prstGeom>
        </p:spPr>
      </p:pic>
    </p:spTree>
    <p:extLst>
      <p:ext uri="{BB962C8B-B14F-4D97-AF65-F5344CB8AC3E}">
        <p14:creationId xmlns:p14="http://schemas.microsoft.com/office/powerpoint/2010/main" val="22210635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39" y="6099048"/>
            <a:ext cx="2978627" cy="7589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368" y="413913"/>
            <a:ext cx="2664047" cy="472653"/>
          </a:xfrm>
          <a:prstGeom prst="rect">
            <a:avLst/>
          </a:prstGeom>
        </p:spPr>
      </p:pic>
    </p:spTree>
    <p:extLst>
      <p:ext uri="{BB962C8B-B14F-4D97-AF65-F5344CB8AC3E}">
        <p14:creationId xmlns:p14="http://schemas.microsoft.com/office/powerpoint/2010/main" val="12926359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7" name="Picture 6"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109" y="6130325"/>
            <a:ext cx="2688762" cy="477039"/>
          </a:xfrm>
          <a:prstGeom prst="rect">
            <a:avLst/>
          </a:prstGeom>
        </p:spPr>
      </p:pic>
    </p:spTree>
    <p:extLst>
      <p:ext uri="{BB962C8B-B14F-4D97-AF65-F5344CB8AC3E}">
        <p14:creationId xmlns:p14="http://schemas.microsoft.com/office/powerpoint/2010/main" val="15284573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chemeClr val="tx1"/>
                </a:solidFill>
                <a:latin typeface="Arial Black" panose="020B0A04020102020204" pitchFamily="34" charset="0"/>
                <a:cs typeface="Arial Black" panose="020B0A04020102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ARIAL BLACK, 50 PT. </a:t>
            </a:r>
            <a:endParaRPr lang="en-US" dirty="0"/>
          </a:p>
        </p:txBody>
      </p:sp>
      <p:pic>
        <p:nvPicPr>
          <p:cNvPr id="15" name="Picture 14"/>
          <p:cNvPicPr>
            <a:picLocks noChangeAspect="1"/>
          </p:cNvPicPr>
          <p:nvPr/>
        </p:nvPicPr>
        <p:blipFill>
          <a:blip r:embed="rId2"/>
          <a:stretch>
            <a:fillRect/>
          </a:stretch>
        </p:blipFill>
        <p:spPr>
          <a:xfrm>
            <a:off x="779463" y="3973980"/>
            <a:ext cx="1600200" cy="1397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178" y="6097819"/>
            <a:ext cx="2890494" cy="512829"/>
          </a:xfrm>
          <a:prstGeom prst="rect">
            <a:avLst/>
          </a:prstGeom>
        </p:spPr>
      </p:pic>
      <p:pic>
        <p:nvPicPr>
          <p:cNvPr id="5" name="Picture 4" descr="UW_W Logo_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pic>
        <p:nvPicPr>
          <p:cNvPr id="7" name="Picture 6"/>
          <p:cNvPicPr>
            <a:picLocks noChangeAspect="1"/>
          </p:cNvPicPr>
          <p:nvPr userDrawn="1"/>
        </p:nvPicPr>
        <p:blipFill>
          <a:blip r:embed="rId2"/>
          <a:stretch>
            <a:fillRect/>
          </a:stretch>
        </p:blipFill>
        <p:spPr>
          <a:xfrm>
            <a:off x="779463" y="3973980"/>
            <a:ext cx="1600200" cy="139700"/>
          </a:xfrm>
          <a:prstGeom prst="rect">
            <a:avLst/>
          </a:prstGeom>
        </p:spPr>
      </p:pic>
    </p:spTree>
    <p:extLst>
      <p:ext uri="{BB962C8B-B14F-4D97-AF65-F5344CB8AC3E}">
        <p14:creationId xmlns:p14="http://schemas.microsoft.com/office/powerpoint/2010/main" val="1008274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420092"/>
                </a:solidFill>
                <a:latin typeface="Arial Black" panose="020B0A04020102020204" pitchFamily="34" charset="0"/>
                <a:cs typeface="Arial Black" panose="020B0A04020102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(ARIAL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420092"/>
                </a:solidFill>
                <a:latin typeface="Arial" panose="020B0604020202020204" pitchFamily="34" charset="0"/>
                <a:cs typeface="Arial" panose="020B0604020202020204" pitchFamily="34" charset="0"/>
              </a:defRPr>
            </a:lvl1pPr>
            <a:lvl2pPr>
              <a:defRPr sz="2000" b="0" i="0" baseline="0">
                <a:solidFill>
                  <a:srgbClr val="420092"/>
                </a:solidFill>
                <a:latin typeface="Arial" panose="020B0604020202020204" pitchFamily="34" charset="0"/>
                <a:cs typeface="Arial" panose="020B0604020202020204" pitchFamily="34" charset="0"/>
              </a:defRPr>
            </a:lvl2pPr>
            <a:lvl3pPr marL="1143000" indent="-228600">
              <a:buSzPct val="100000"/>
              <a:buFont typeface="Lucida Grande"/>
              <a:buChar char="&gt;"/>
              <a:defRPr sz="1800" b="0" i="0" baseline="0">
                <a:solidFill>
                  <a:srgbClr val="420092"/>
                </a:solidFill>
                <a:latin typeface="Arial" panose="020B0604020202020204" pitchFamily="34" charset="0"/>
                <a:cs typeface="Arial" panose="020B0604020202020204" pitchFamily="34" charset="0"/>
              </a:defRPr>
            </a:lvl3pPr>
            <a:lvl4pPr>
              <a:defRPr sz="1600" b="0" i="0" baseline="0">
                <a:solidFill>
                  <a:srgbClr val="420092"/>
                </a:solidFill>
                <a:latin typeface="Arial" panose="020B0604020202020204" pitchFamily="34" charset="0"/>
                <a:cs typeface="Arial" panose="020B0604020202020204" pitchFamily="34" charset="0"/>
              </a:defRPr>
            </a:lvl4pPr>
            <a:lvl5pPr marL="2057400" indent="-228600">
              <a:buFont typeface="Lucida Grande"/>
              <a:buChar char="&gt;"/>
              <a:defRPr sz="1400" b="0" i="0" baseline="0">
                <a:solidFill>
                  <a:srgbClr val="420092"/>
                </a:solidFill>
                <a:latin typeface="Arial" panose="020B0604020202020204" pitchFamily="34" charset="0"/>
                <a:cs typeface="Arial" panose="020B0604020202020204" pitchFamily="34" charset="0"/>
              </a:defRPr>
            </a:lvl5pPr>
          </a:lstStyle>
          <a:p>
            <a:pPr lvl="0"/>
            <a:r>
              <a:rPr lang="en-US" dirty="0" smtClean="0"/>
              <a:t>Bulleted content here (Arial Regular, 24 pt.)</a:t>
            </a:r>
          </a:p>
          <a:p>
            <a:pPr lvl="1"/>
            <a:r>
              <a:rPr lang="en-US" dirty="0" smtClean="0"/>
              <a:t>Second level (Arial Regular, 20)</a:t>
            </a:r>
          </a:p>
          <a:p>
            <a:pPr lvl="2"/>
            <a:r>
              <a:rPr lang="en-US" dirty="0" smtClean="0"/>
              <a:t>Third level (Arial Regular, 18)</a:t>
            </a:r>
          </a:p>
          <a:p>
            <a:pPr lvl="3"/>
            <a:r>
              <a:rPr lang="en-US" dirty="0" smtClean="0"/>
              <a:t>Fourth level (Arial Regular, 16)</a:t>
            </a:r>
          </a:p>
          <a:p>
            <a:pPr lvl="4"/>
            <a:r>
              <a:rPr lang="en-US" dirty="0" smtClean="0"/>
              <a:t>Fifth level (Arial Regular, 14)</a:t>
            </a:r>
            <a:endParaRPr lang="en-US" dirty="0"/>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61671"/>
            <a:ext cx="9144000" cy="908050"/>
          </a:xfrm>
          <a:prstGeom prst="rect">
            <a:avLst/>
          </a:prstGeom>
        </p:spPr>
      </p:pic>
    </p:spTree>
    <p:extLst>
      <p:ext uri="{BB962C8B-B14F-4D97-AF65-F5344CB8AC3E}">
        <p14:creationId xmlns:p14="http://schemas.microsoft.com/office/powerpoint/2010/main" val="400192342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420092"/>
                </a:solidFill>
                <a:latin typeface="Arial Black" panose="020B0A04020102020204" pitchFamily="34" charset="0"/>
                <a:cs typeface="Arial Black" panose="020B0A04020102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(ARIAL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420092"/>
                </a:solidFill>
                <a:latin typeface="Arial" panose="020B0604020202020204" pitchFamily="34" charset="0"/>
                <a:cs typeface="Arial" panose="020B0604020202020204" pitchFamily="34" charset="0"/>
              </a:defRPr>
            </a:lvl1pPr>
            <a:lvl2pPr>
              <a:defRPr sz="2000" b="0" i="0" baseline="0">
                <a:solidFill>
                  <a:srgbClr val="420092"/>
                </a:solidFill>
                <a:latin typeface="Arial" panose="020B0604020202020204" pitchFamily="34" charset="0"/>
                <a:cs typeface="Arial" panose="020B0604020202020204" pitchFamily="34" charset="0"/>
              </a:defRPr>
            </a:lvl2pPr>
            <a:lvl3pPr marL="1143000" indent="-228600">
              <a:buSzPct val="100000"/>
              <a:buFont typeface="Lucida Grande"/>
              <a:buChar char="&gt;"/>
              <a:defRPr sz="1800" b="0" i="0" baseline="0">
                <a:solidFill>
                  <a:srgbClr val="420092"/>
                </a:solidFill>
                <a:latin typeface="Arial" panose="020B0604020202020204" pitchFamily="34" charset="0"/>
                <a:cs typeface="Arial" panose="020B0604020202020204" pitchFamily="34" charset="0"/>
              </a:defRPr>
            </a:lvl3pPr>
            <a:lvl4pPr>
              <a:defRPr sz="1600" b="0" i="0" baseline="0">
                <a:solidFill>
                  <a:srgbClr val="420092"/>
                </a:solidFill>
                <a:latin typeface="Arial" panose="020B0604020202020204" pitchFamily="34" charset="0"/>
                <a:cs typeface="Arial" panose="020B0604020202020204" pitchFamily="34" charset="0"/>
              </a:defRPr>
            </a:lvl4pPr>
            <a:lvl5pPr marL="2057400" indent="-228600">
              <a:buFont typeface="Lucida Grande"/>
              <a:buChar char="&gt;"/>
              <a:defRPr sz="1400" b="0" i="0" baseline="0">
                <a:solidFill>
                  <a:srgbClr val="420092"/>
                </a:solidFill>
                <a:latin typeface="Arial" panose="020B0604020202020204" pitchFamily="34" charset="0"/>
                <a:cs typeface="Arial" panose="020B0604020202020204" pitchFamily="34" charset="0"/>
              </a:defRPr>
            </a:lvl5pPr>
          </a:lstStyle>
          <a:p>
            <a:pPr lvl="0"/>
            <a:r>
              <a:rPr lang="en-US" dirty="0" smtClean="0"/>
              <a:t>Bulleted content here (Arial Regular, 24 pt.)</a:t>
            </a:r>
          </a:p>
          <a:p>
            <a:pPr lvl="1"/>
            <a:r>
              <a:rPr lang="en-US" dirty="0" smtClean="0"/>
              <a:t>Second level (Arial Regular, 20)</a:t>
            </a:r>
          </a:p>
          <a:p>
            <a:pPr lvl="2"/>
            <a:r>
              <a:rPr lang="en-US" dirty="0" smtClean="0"/>
              <a:t>Third level (Arial Regular, 18)</a:t>
            </a:r>
          </a:p>
          <a:p>
            <a:pPr lvl="3"/>
            <a:r>
              <a:rPr lang="en-US" dirty="0" smtClean="0"/>
              <a:t>Fourth level (Arial Regular, 16)</a:t>
            </a:r>
          </a:p>
          <a:p>
            <a:pPr lvl="4"/>
            <a:r>
              <a:rPr lang="en-US" dirty="0" smtClean="0"/>
              <a:t>Fifth level (Arial Regular, 14)</a:t>
            </a:r>
            <a:endParaRPr lang="en-US" dirty="0"/>
          </a:p>
        </p:txBody>
      </p:sp>
      <p:pic>
        <p:nvPicPr>
          <p:cNvPr id="7" name="Picture 6"/>
          <p:cNvPicPr>
            <a:picLocks noChangeAspect="1"/>
          </p:cNvPicPr>
          <p:nvPr/>
        </p:nvPicPr>
        <p:blipFill>
          <a:blip r:embed="rId2"/>
          <a:stretch>
            <a:fillRect/>
          </a:stretch>
        </p:blipFill>
        <p:spPr>
          <a:xfrm>
            <a:off x="766763" y="1363508"/>
            <a:ext cx="1103781" cy="9636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1671"/>
            <a:ext cx="9144000" cy="908050"/>
          </a:xfrm>
          <a:prstGeom prst="rect">
            <a:avLst/>
          </a:prstGeom>
        </p:spPr>
      </p:pic>
      <p:pic>
        <p:nvPicPr>
          <p:cNvPr id="8" name="Picture 7"/>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61671"/>
            <a:ext cx="9144000" cy="908050"/>
          </a:xfrm>
          <a:prstGeom prst="rect">
            <a:avLst/>
          </a:prstGeom>
        </p:spPr>
      </p:pic>
    </p:spTree>
    <p:extLst>
      <p:ext uri="{BB962C8B-B14F-4D97-AF65-F5344CB8AC3E}">
        <p14:creationId xmlns:p14="http://schemas.microsoft.com/office/powerpoint/2010/main" val="30967986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004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12674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9799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04862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0490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10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869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4478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6672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69026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207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47477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4330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82564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42632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70585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7762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7704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81748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675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0432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05287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93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593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10521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054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6116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17303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96451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1386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619757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92214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75919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545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8227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59915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36495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680912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91274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306272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677823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04707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17162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146795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48559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51022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02659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496230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921527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03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038951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16355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45021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30646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59623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215421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6454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26655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629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624905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348881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3090768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475690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924726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860507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19818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803037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58945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77515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88423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442981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949153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47463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068375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2630404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006230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278451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7"/>
          <p:cNvSpPr>
            <a:spLocks noGrp="1" noChangeArrowheads="1"/>
          </p:cNvSpPr>
          <p:nvPr>
            <p:ph type="sldNum" sz="quarter" idx="11"/>
          </p:nvPr>
        </p:nvSpPr>
        <p:spPr>
          <a:ln/>
        </p:spPr>
        <p:txBody>
          <a:bodyPr/>
          <a:lstStyle>
            <a:lvl1pPr>
              <a:defRPr/>
            </a:lvl1pPr>
          </a:lstStyle>
          <a:p>
            <a:pPr>
              <a:defRPr/>
            </a:pPr>
            <a:fld id="{8733FA00-280B-4A7B-B3BB-30793D2A61B9}"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394529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38" y="1982788"/>
            <a:ext cx="3849687"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982788"/>
            <a:ext cx="3851275"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fld id="{F0985F02-3358-44C9-BD40-33B990D8FF1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0423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8049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noGrp="1" noChangeArrowheads="1"/>
          </p:cNvSpPr>
          <p:nvPr>
            <p:ph type="sldNum" sz="quarter" idx="11"/>
          </p:nvPr>
        </p:nvSpPr>
        <p:spPr>
          <a:ln/>
        </p:spPr>
        <p:txBody>
          <a:bodyPr/>
          <a:lstStyle>
            <a:lvl1pPr>
              <a:defRPr/>
            </a:lvl1pPr>
          </a:lstStyle>
          <a:p>
            <a:pPr>
              <a:defRPr/>
            </a:pPr>
            <a:fld id="{908286D0-AC25-4F05-AB7C-5EB94E9E84B1}" type="slidenum">
              <a:rPr lang="sv-SE">
                <a:solidFill>
                  <a:srgbClr val="FFFFFF"/>
                </a:solidFill>
              </a:rPr>
              <a:pPr>
                <a:defRPr/>
              </a:pPr>
              <a:t>‹#›</a:t>
            </a:fld>
            <a:endParaRPr lang="sv-SE">
              <a:solidFill>
                <a:srgbClr val="FFFFFF"/>
              </a:solidFill>
            </a:endParaRPr>
          </a:p>
        </p:txBody>
      </p:sp>
      <p:sp>
        <p:nvSpPr>
          <p:cNvPr id="9" name="Rectangle 6"/>
          <p:cNvSpPr>
            <a:spLocks noGrp="1" noChangeArrowheads="1"/>
          </p:cNvSpPr>
          <p:nvPr>
            <p:ph type="ftr" sz="quarter" idx="12"/>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11759893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fld id="{8C6B0BB0-8EB7-4DE4-9959-28A8FB933B76}" type="slidenum">
              <a:rPr lang="sv-SE">
                <a:solidFill>
                  <a:srgbClr val="FFFFFF"/>
                </a:solidFill>
              </a:rPr>
              <a:pPr>
                <a:defRPr/>
              </a:pPr>
              <a:t>‹#›</a:t>
            </a:fld>
            <a:endParaRPr lang="sv-SE">
              <a:solidFill>
                <a:srgbClr val="FFFFFF"/>
              </a:solidFill>
            </a:endParaRPr>
          </a:p>
        </p:txBody>
      </p:sp>
      <p:sp>
        <p:nvSpPr>
          <p:cNvPr id="5"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779464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fld id="{F1E29E10-7068-40A1-9ECE-A983578CC5BB}" type="slidenum">
              <a:rPr lang="sv-SE">
                <a:solidFill>
                  <a:srgbClr val="FFFFFF"/>
                </a:solidFill>
              </a:rPr>
              <a:pPr>
                <a:defRPr/>
              </a:pPr>
              <a:t>‹#›</a:t>
            </a:fld>
            <a:endParaRPr lang="sv-SE">
              <a:solidFill>
                <a:srgbClr val="FFFFFF"/>
              </a:solidFill>
            </a:endParaRPr>
          </a:p>
        </p:txBody>
      </p:sp>
      <p:sp>
        <p:nvSpPr>
          <p:cNvPr id="4"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29130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1E53045A-65C4-4BEB-8C41-491E2CBC33BB}"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0673716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7"/>
          <p:cNvSpPr>
            <a:spLocks noGrp="1" noChangeArrowheads="1"/>
          </p:cNvSpPr>
          <p:nvPr>
            <p:ph type="sldNum" sz="quarter" idx="11"/>
          </p:nvPr>
        </p:nvSpPr>
        <p:spPr>
          <a:ln/>
        </p:spPr>
        <p:txBody>
          <a:bodyPr/>
          <a:lstStyle>
            <a:lvl1pPr>
              <a:defRPr/>
            </a:lvl1pPr>
          </a:lstStyle>
          <a:p>
            <a:pPr>
              <a:defRPr/>
            </a:pPr>
            <a:fld id="{25AAB33D-DD58-4C06-B7F5-3EEFA8F4AF72}" type="slidenum">
              <a:rPr lang="sv-SE">
                <a:solidFill>
                  <a:srgbClr val="FFFFFF"/>
                </a:solidFill>
              </a:rPr>
              <a:pPr>
                <a:defRPr/>
              </a:pPr>
              <a:t>‹#›</a:t>
            </a:fld>
            <a:endParaRPr lang="sv-SE">
              <a:solidFill>
                <a:srgbClr val="FFFFFF"/>
              </a:solidFill>
            </a:endParaRPr>
          </a:p>
        </p:txBody>
      </p:sp>
      <p:sp>
        <p:nvSpPr>
          <p:cNvPr id="7" name="Footer Placeholder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7698767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EC05FF-0343-4656-ADA2-1B25551E4636}"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42767247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296988"/>
            <a:ext cx="2076450" cy="5103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1296988"/>
            <a:ext cx="6080125" cy="5103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2D67E795-5387-4D35-A46B-68DA2789F4F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383577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sp>
        <p:nvSpPr>
          <p:cNvPr id="7173" name="Rectangle 5"/>
          <p:cNvSpPr>
            <a:spLocks noGrp="1" noChangeArrowheads="1"/>
          </p:cNvSpPr>
          <p:nvPr>
            <p:ph type="ctrTitle"/>
          </p:nvPr>
        </p:nvSpPr>
        <p:spPr bwMode="auto">
          <a:xfrm>
            <a:off x="2667000" y="1524000"/>
            <a:ext cx="6019800" cy="1143000"/>
          </a:xfrm>
        </p:spPr>
        <p:txBody>
          <a:bodyPr/>
          <a:lstStyle>
            <a:lvl1pPr>
              <a:defRPr sz="5400"/>
            </a:lvl1pPr>
          </a:lstStyle>
          <a:p>
            <a:r>
              <a:rPr lang="sv-SE"/>
              <a:t>Click to edit Master title style</a:t>
            </a:r>
          </a:p>
        </p:txBody>
      </p:sp>
      <p:sp>
        <p:nvSpPr>
          <p:cNvPr id="7174"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3284100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95861F5A-9928-4D9C-A29D-408C700B89CF}"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28639365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CBB5F6E5-0FB2-4EFB-BF10-6160F085B2B5}" type="slidenum">
              <a:rPr lang="sv-SE">
                <a:solidFill>
                  <a:srgbClr val="FFFFFF"/>
                </a:solidFill>
              </a:rPr>
              <a:pPr>
                <a:defRPr/>
              </a:pPr>
              <a:t>‹#›</a:t>
            </a:fld>
            <a:endParaRPr lang="sv-SE">
              <a:solidFill>
                <a:srgbClr val="FFFFFF"/>
              </a:solidFill>
            </a:endParaRPr>
          </a:p>
        </p:txBody>
      </p:sp>
      <p:sp>
        <p:nvSpPr>
          <p:cNvPr id="6"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Tree>
    <p:extLst>
      <p:ext uri="{BB962C8B-B14F-4D97-AF65-F5344CB8AC3E}">
        <p14:creationId xmlns:p14="http://schemas.microsoft.com/office/powerpoint/2010/main" val="381157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1.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4.jpe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3.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4" Type="http://schemas.openxmlformats.org/officeDocument/2006/relationships/image" Target="../media/image1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8.xml"/><Relationship Id="rId1" Type="http://schemas.openxmlformats.org/officeDocument/2006/relationships/slideLayout" Target="../slideLayouts/slideLayout17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4" Type="http://schemas.openxmlformats.org/officeDocument/2006/relationships/image" Target="../media/image18.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1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580149683"/>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en-US" dirty="0"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053762879"/>
      </p:ext>
    </p:extLst>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114E6-7A49-4014-8607-630331982671}" type="datetimeFigureOut">
              <a:rPr lang="en-US" smtClean="0"/>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205E1-D3CB-4A6A-B2B1-939831E8A675}" type="slidenum">
              <a:rPr lang="en-US" smtClean="0"/>
              <a:t>‹#›</a:t>
            </a:fld>
            <a:endParaRPr lang="en-US"/>
          </a:p>
        </p:txBody>
      </p:sp>
    </p:spTree>
    <p:extLst>
      <p:ext uri="{BB962C8B-B14F-4D97-AF65-F5344CB8AC3E}">
        <p14:creationId xmlns:p14="http://schemas.microsoft.com/office/powerpoint/2010/main" val="63897388"/>
      </p:ext>
    </p:extLst>
  </p:cSld>
  <p:clrMap bg1="lt1" tx1="dk1" bg2="lt2" tx2="dk2" accent1="accent1" accent2="accent2" accent3="accent3" accent4="accent4" accent5="accent5" accent6="accent6" hlink="hlink" folHlink="folHlink"/>
  <p:sldLayoutIdLst>
    <p:sldLayoutId id="2147484147" r:id="rId1"/>
    <p:sldLayoutId id="2147484171" r:id="rId2"/>
    <p:sldLayoutId id="2147484172" r:id="rId3"/>
    <p:sldLayoutId id="2147484170"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9"/>
          <p:cNvGrpSpPr>
            <a:grpSpLocks/>
          </p:cNvGrpSpPr>
          <p:nvPr/>
        </p:nvGrpSpPr>
        <p:grpSpPr bwMode="auto">
          <a:xfrm>
            <a:off x="228600" y="74613"/>
            <a:ext cx="8686800" cy="6630987"/>
            <a:chOff x="228600" y="74805"/>
            <a:chExt cx="8686800" cy="6630795"/>
          </a:xfrm>
        </p:grpSpPr>
        <p:grpSp>
          <p:nvGrpSpPr>
            <p:cNvPr id="3" name="Group 9"/>
            <p:cNvGrpSpPr>
              <a:grpSpLocks/>
            </p:cNvGrpSpPr>
            <p:nvPr/>
          </p:nvGrpSpPr>
          <p:grpSpPr bwMode="auto">
            <a:xfrm>
              <a:off x="228600" y="228600"/>
              <a:ext cx="8686800" cy="6400800"/>
              <a:chOff x="152400" y="152400"/>
              <a:chExt cx="8839200" cy="6553200"/>
            </a:xfrm>
          </p:grpSpPr>
          <p:sp>
            <p:nvSpPr>
              <p:cNvPr id="14" name="Rectangle 13"/>
              <p:cNvSpPr/>
              <p:nvPr/>
            </p:nvSpPr>
            <p:spPr>
              <a:xfrm>
                <a:off x="152400" y="152592"/>
                <a:ext cx="8839200" cy="6553011"/>
              </a:xfrm>
              <a:prstGeom prst="rect">
                <a:avLst/>
              </a:prstGeom>
              <a:noFill/>
              <a:ln w="63500">
                <a:solidFill>
                  <a:srgbClr val="666699">
                    <a:alpha val="80000"/>
                  </a:srgbClr>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15" name="Rectangle 14"/>
              <p:cNvSpPr/>
              <p:nvPr/>
            </p:nvSpPr>
            <p:spPr>
              <a:xfrm>
                <a:off x="228322" y="228980"/>
                <a:ext cx="8687357" cy="6400237"/>
              </a:xfrm>
              <a:prstGeom prst="rect">
                <a:avLst/>
              </a:prstGeom>
              <a:solidFill>
                <a:schemeClr val="lt1">
                  <a:alpha val="80000"/>
                </a:schemeClr>
              </a:solidFill>
              <a:ln>
                <a:solidFill>
                  <a:srgbClr val="CC9933"/>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grpSp>
        <p:pic>
          <p:nvPicPr>
            <p:cNvPr id="1033" name="Picture 2" descr="C:\Documents and Settings\khofmeister\Desktop\advancelogo.jpg"/>
            <p:cNvPicPr>
              <a:picLocks noChangeAspect="1" noChangeArrowheads="1"/>
            </p:cNvPicPr>
            <p:nvPr/>
          </p:nvPicPr>
          <p:blipFill>
            <a:blip r:embed="rId14" cstate="print"/>
            <a:srcRect b="23627"/>
            <a:stretch>
              <a:fillRect/>
            </a:stretch>
          </p:blipFill>
          <p:spPr bwMode="auto">
            <a:xfrm>
              <a:off x="457200" y="74805"/>
              <a:ext cx="1752600" cy="407888"/>
            </a:xfrm>
            <a:prstGeom prst="rect">
              <a:avLst/>
            </a:prstGeom>
            <a:noFill/>
            <a:ln w="9525">
              <a:noFill/>
              <a:miter lim="800000"/>
              <a:headEnd/>
              <a:tailEnd/>
            </a:ln>
          </p:spPr>
        </p:pic>
        <p:pic>
          <p:nvPicPr>
            <p:cNvPr id="1034" name="Picture 3" descr="C:\Documents and Settings\khofmeister\Desktop\advancelogo.jpg"/>
            <p:cNvPicPr>
              <a:picLocks noChangeAspect="1" noChangeArrowheads="1"/>
            </p:cNvPicPr>
            <p:nvPr/>
          </p:nvPicPr>
          <p:blipFill>
            <a:blip r:embed="rId15" cstate="print"/>
            <a:srcRect t="71841"/>
            <a:stretch>
              <a:fillRect/>
            </a:stretch>
          </p:blipFill>
          <p:spPr bwMode="auto">
            <a:xfrm>
              <a:off x="4876800" y="6380162"/>
              <a:ext cx="3792537" cy="325438"/>
            </a:xfrm>
            <a:prstGeom prst="rect">
              <a:avLst/>
            </a:prstGeom>
            <a:noFill/>
            <a:ln w="9525">
              <a:noFill/>
              <a:miter lim="800000"/>
              <a:headEnd/>
              <a:tailEnd/>
            </a:ln>
          </p:spPr>
        </p:pic>
      </p:grpSp>
      <p:sp>
        <p:nvSpPr>
          <p:cNvPr id="16" name="Date Placeholder 3"/>
          <p:cNvSpPr>
            <a:spLocks noGrp="1"/>
          </p:cNvSpPr>
          <p:nvPr>
            <p:ph type="dt" sz="half" idx="2"/>
          </p:nvPr>
        </p:nvSpPr>
        <p:spPr>
          <a:xfrm>
            <a:off x="304800" y="61722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7F7F7F"/>
                </a:solidFill>
                <a:latin typeface="Calibri" pitchFamily="34" charset="0"/>
              </a:defRPr>
            </a:lvl1pPr>
          </a:lstStyle>
          <a:p>
            <a:fld id="{27D3A5DC-F5B9-4499-BA6F-DD6AFB6E9C49}" type="datetimeFigureOut">
              <a:rPr lang="en-US" smtClean="0"/>
              <a:pPr/>
              <a:t>3/2/2018</a:t>
            </a:fld>
            <a:endParaRPr lang="en-US"/>
          </a:p>
        </p:txBody>
      </p:sp>
      <p:sp>
        <p:nvSpPr>
          <p:cNvPr id="17" name="Footer Placeholder 4"/>
          <p:cNvSpPr>
            <a:spLocks noGrp="1"/>
          </p:cNvSpPr>
          <p:nvPr>
            <p:ph type="ftr" sz="quarter" idx="3"/>
          </p:nvPr>
        </p:nvSpPr>
        <p:spPr>
          <a:xfrm>
            <a:off x="3200400" y="6172200"/>
            <a:ext cx="2895600" cy="365125"/>
          </a:xfrm>
          <a:prstGeom prst="rect">
            <a:avLst/>
          </a:prstGeom>
        </p:spPr>
        <p:txBody>
          <a:bodyPr vert="horz" wrap="square" lIns="91440" tIns="45720" rIns="91440" bIns="45720" numCol="1" anchor="t" anchorCtr="0" compatLnSpc="1">
            <a:prstTxWarp prst="textNoShape">
              <a:avLst/>
            </a:prstTxWarp>
          </a:bodyPr>
          <a:lstStyle>
            <a:lvl1pPr algn="ctr">
              <a:defRPr>
                <a:solidFill>
                  <a:srgbClr val="7F7F7F"/>
                </a:solidFill>
                <a:latin typeface="Calibri" pitchFamily="34" charset="0"/>
              </a:defRPr>
            </a:lvl1pPr>
          </a:lstStyle>
          <a:p>
            <a:endParaRPr lang="en-US"/>
          </a:p>
        </p:txBody>
      </p:sp>
      <p:sp>
        <p:nvSpPr>
          <p:cNvPr id="18" name="Slide Number Placeholder 5"/>
          <p:cNvSpPr>
            <a:spLocks noGrp="1"/>
          </p:cNvSpPr>
          <p:nvPr>
            <p:ph type="sldNum" sz="quarter" idx="4"/>
          </p:nvPr>
        </p:nvSpPr>
        <p:spPr>
          <a:xfrm>
            <a:off x="6705600" y="617220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7F7F7F"/>
                </a:solidFill>
                <a:latin typeface="Calibri" pitchFamily="34" charset="0"/>
              </a:defRPr>
            </a:lvl1pPr>
          </a:lstStyle>
          <a:p>
            <a:fld id="{F14C8D30-E61B-423C-9936-3E8038750D52}" type="slidenum">
              <a:rPr lang="en-US" smtClean="0"/>
              <a:pPr/>
              <a:t>‹#›</a:t>
            </a:fld>
            <a:endParaRPr lang="en-US"/>
          </a:p>
        </p:txBody>
      </p:sp>
      <p:sp>
        <p:nvSpPr>
          <p:cNvPr id="10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32540680"/>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274" r:id="rId12"/>
  </p:sldLayoutIdLst>
  <p:timing>
    <p:tnLst>
      <p:par>
        <p:cTn id="1" dur="indefinite" restart="never" nodeType="tmRoot"/>
      </p:par>
    </p:tnLst>
  </p:timing>
  <p:txStyles>
    <p:titleStyle>
      <a:lvl1pPr algn="ctr" rtl="0" eaLnBrk="1" fontAlgn="base" hangingPunct="1">
        <a:spcBef>
          <a:spcPct val="0"/>
        </a:spcBef>
        <a:spcAft>
          <a:spcPct val="0"/>
        </a:spcAft>
        <a:defRPr sz="4400" b="1" kern="1200">
          <a:solidFill>
            <a:srgbClr val="4E4E76"/>
          </a:solidFill>
          <a:latin typeface="+mj-lt"/>
          <a:ea typeface="+mj-ea"/>
          <a:cs typeface="+mj-cs"/>
        </a:defRPr>
      </a:lvl1pPr>
      <a:lvl2pPr algn="ctr" rtl="0" eaLnBrk="1" fontAlgn="base" hangingPunct="1">
        <a:spcBef>
          <a:spcPct val="0"/>
        </a:spcBef>
        <a:spcAft>
          <a:spcPct val="0"/>
        </a:spcAft>
        <a:defRPr sz="4400" b="1">
          <a:solidFill>
            <a:srgbClr val="4E4E76"/>
          </a:solidFill>
          <a:latin typeface="Calibri" pitchFamily="34" charset="0"/>
        </a:defRPr>
      </a:lvl2pPr>
      <a:lvl3pPr algn="ctr" rtl="0" eaLnBrk="1" fontAlgn="base" hangingPunct="1">
        <a:spcBef>
          <a:spcPct val="0"/>
        </a:spcBef>
        <a:spcAft>
          <a:spcPct val="0"/>
        </a:spcAft>
        <a:defRPr sz="4400" b="1">
          <a:solidFill>
            <a:srgbClr val="4E4E76"/>
          </a:solidFill>
          <a:latin typeface="Calibri" pitchFamily="34" charset="0"/>
        </a:defRPr>
      </a:lvl3pPr>
      <a:lvl4pPr algn="ctr" rtl="0" eaLnBrk="1" fontAlgn="base" hangingPunct="1">
        <a:spcBef>
          <a:spcPct val="0"/>
        </a:spcBef>
        <a:spcAft>
          <a:spcPct val="0"/>
        </a:spcAft>
        <a:defRPr sz="4400" b="1">
          <a:solidFill>
            <a:srgbClr val="4E4E76"/>
          </a:solidFill>
          <a:latin typeface="Calibri" pitchFamily="34" charset="0"/>
        </a:defRPr>
      </a:lvl4pPr>
      <a:lvl5pPr algn="ctr" rtl="0" eaLnBrk="1" fontAlgn="base" hangingPunct="1">
        <a:spcBef>
          <a:spcPct val="0"/>
        </a:spcBef>
        <a:spcAft>
          <a:spcPct val="0"/>
        </a:spcAft>
        <a:defRPr sz="4400" b="1">
          <a:solidFill>
            <a:srgbClr val="4E4E76"/>
          </a:solidFill>
          <a:latin typeface="Calibri" pitchFamily="34" charset="0"/>
        </a:defRPr>
      </a:lvl5pPr>
      <a:lvl6pPr marL="457200" algn="ctr" rtl="0" eaLnBrk="1" fontAlgn="base" hangingPunct="1">
        <a:spcBef>
          <a:spcPct val="0"/>
        </a:spcBef>
        <a:spcAft>
          <a:spcPct val="0"/>
        </a:spcAft>
        <a:defRPr sz="4400" b="1">
          <a:solidFill>
            <a:srgbClr val="4E4E76"/>
          </a:solidFill>
          <a:latin typeface="Calibri" pitchFamily="34" charset="0"/>
        </a:defRPr>
      </a:lvl6pPr>
      <a:lvl7pPr marL="914400" algn="ctr" rtl="0" eaLnBrk="1" fontAlgn="base" hangingPunct="1">
        <a:spcBef>
          <a:spcPct val="0"/>
        </a:spcBef>
        <a:spcAft>
          <a:spcPct val="0"/>
        </a:spcAft>
        <a:defRPr sz="4400" b="1">
          <a:solidFill>
            <a:srgbClr val="4E4E76"/>
          </a:solidFill>
          <a:latin typeface="Calibri" pitchFamily="34" charset="0"/>
        </a:defRPr>
      </a:lvl7pPr>
      <a:lvl8pPr marL="1371600" algn="ctr" rtl="0" eaLnBrk="1" fontAlgn="base" hangingPunct="1">
        <a:spcBef>
          <a:spcPct val="0"/>
        </a:spcBef>
        <a:spcAft>
          <a:spcPct val="0"/>
        </a:spcAft>
        <a:defRPr sz="4400" b="1">
          <a:solidFill>
            <a:srgbClr val="4E4E76"/>
          </a:solidFill>
          <a:latin typeface="Calibri" pitchFamily="34" charset="0"/>
        </a:defRPr>
      </a:lvl8pPr>
      <a:lvl9pPr marL="1828800" algn="ctr" rtl="0" eaLnBrk="1" fontAlgn="base" hangingPunct="1">
        <a:spcBef>
          <a:spcPct val="0"/>
        </a:spcBef>
        <a:spcAft>
          <a:spcPct val="0"/>
        </a:spcAft>
        <a:defRPr sz="4400" b="1">
          <a:solidFill>
            <a:srgbClr val="4E4E76"/>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646695397"/>
      </p:ext>
    </p:extLst>
  </p:cSld>
  <p:clrMap bg1="dk2" tx1="lt1" bg2="dk1"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9A9F2-9BCD-4144-8E7B-FED115EFBC69}" type="datetimeFigureOut">
              <a:rPr lang="en-US" smtClean="0"/>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CDC3-447E-41B7-91B4-0D22D80950C8}" type="slidenum">
              <a:rPr lang="en-US" smtClean="0"/>
              <a:t>‹#›</a:t>
            </a:fld>
            <a:endParaRPr lang="en-US"/>
          </a:p>
        </p:txBody>
      </p:sp>
    </p:spTree>
    <p:extLst>
      <p:ext uri="{BB962C8B-B14F-4D97-AF65-F5344CB8AC3E}">
        <p14:creationId xmlns:p14="http://schemas.microsoft.com/office/powerpoint/2010/main" val="3261461417"/>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11468"/>
      </p:ext>
    </p:extLst>
  </p:cSld>
  <p:clrMap bg1="dk1" tx1="lt1" bg2="dk2" tx2="lt2" accent1="accent1" accent2="accent2" accent3="accent3" accent4="accent4" accent5="accent5" accent6="accent6" hlink="hlink" folHlink="folHlink"/>
  <p:sldLayoutIdLst>
    <p:sldLayoutId id="2147484276" r:id="rId1"/>
    <p:sldLayoutId id="2147484288" r:id="rId2"/>
    <p:sldLayoutId id="214748428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6596" y="609603"/>
            <a:ext cx="823081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6596" y="6245225"/>
            <a:ext cx="2134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33"/>
            </a:lvl1pPr>
          </a:lstStyle>
          <a:p>
            <a:pPr fontAlgn="base">
              <a:spcBef>
                <a:spcPct val="0"/>
              </a:spcBef>
              <a:spcAft>
                <a:spcPct val="0"/>
              </a:spcAft>
              <a:defRPr/>
            </a:pPr>
            <a:r>
              <a:rPr lang="en-US" smtClean="0">
                <a:solidFill>
                  <a:srgbClr val="000000"/>
                </a:solidFill>
              </a:rPr>
              <a:t>June 4, 2015</a:t>
            </a:r>
            <a:endParaRPr lang="en-US">
              <a:solidFill>
                <a:srgbClr val="000000"/>
              </a:solidFill>
            </a:endParaRPr>
          </a:p>
        </p:txBody>
      </p:sp>
      <p:sp>
        <p:nvSpPr>
          <p:cNvPr id="1029" name="Rectangle 5"/>
          <p:cNvSpPr>
            <a:spLocks noGrp="1" noChangeArrowheads="1"/>
          </p:cNvSpPr>
          <p:nvPr>
            <p:ph type="ftr" sz="quarter" idx="3"/>
          </p:nvPr>
        </p:nvSpPr>
        <p:spPr bwMode="auto">
          <a:xfrm>
            <a:off x="3123596" y="6245225"/>
            <a:ext cx="2896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33"/>
            </a:lvl1pPr>
          </a:lstStyle>
          <a:p>
            <a:pPr fontAlgn="base">
              <a:spcBef>
                <a:spcPct val="0"/>
              </a:spcBef>
              <a:spcAft>
                <a:spcPct val="0"/>
              </a:spcAft>
              <a:defRPr/>
            </a:pPr>
            <a:r>
              <a:rPr lang="en-US" smtClean="0">
                <a:solidFill>
                  <a:srgbClr val="000000"/>
                </a:solidFill>
              </a:rPr>
              <a:t>Start-Up Packages</a:t>
            </a:r>
            <a:endParaRPr lang="en-US">
              <a:solidFill>
                <a:srgbClr val="000000"/>
              </a:solidFill>
            </a:endParaRPr>
          </a:p>
        </p:txBody>
      </p:sp>
      <p:sp>
        <p:nvSpPr>
          <p:cNvPr id="1030" name="Rectangle 6"/>
          <p:cNvSpPr>
            <a:spLocks noGrp="1" noChangeArrowheads="1"/>
          </p:cNvSpPr>
          <p:nvPr>
            <p:ph type="sldNum" sz="quarter" idx="4"/>
          </p:nvPr>
        </p:nvSpPr>
        <p:spPr bwMode="auto">
          <a:xfrm>
            <a:off x="6552596" y="6245225"/>
            <a:ext cx="213481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33"/>
            </a:lvl1pPr>
          </a:lstStyle>
          <a:p>
            <a:pPr fontAlgn="base">
              <a:spcBef>
                <a:spcPct val="0"/>
              </a:spcBef>
              <a:spcAft>
                <a:spcPct val="0"/>
              </a:spcAft>
              <a:defRPr/>
            </a:pPr>
            <a:fld id="{A9DB73B6-2B24-4F4A-903B-55520D31A4C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2030589"/>
      </p:ext>
    </p:extLst>
  </p:cSld>
  <p:clrMap bg1="lt1" tx1="dk1" bg2="lt2" tx2="dk2" accent1="accent1" accent2="accent2" accent3="accent3" accent4="accent4" accent5="accent5" accent6="accent6" hlink="hlink" folHlink="folHlink"/>
  <p:hf hdr="0"/>
  <p:txStyles>
    <p:titleStyle>
      <a:lvl1pPr algn="ctr" rtl="0" eaLnBrk="0" fontAlgn="base" hangingPunct="0">
        <a:spcBef>
          <a:spcPct val="0"/>
        </a:spcBef>
        <a:spcAft>
          <a:spcPct val="0"/>
        </a:spcAft>
        <a:defRPr sz="4191">
          <a:solidFill>
            <a:schemeClr val="tx2"/>
          </a:solidFill>
          <a:latin typeface="+mj-lt"/>
          <a:ea typeface="+mj-ea"/>
          <a:cs typeface="+mj-cs"/>
        </a:defRPr>
      </a:lvl1pPr>
      <a:lvl2pPr algn="ctr" rtl="0" eaLnBrk="0" fontAlgn="base" hangingPunct="0">
        <a:spcBef>
          <a:spcPct val="0"/>
        </a:spcBef>
        <a:spcAft>
          <a:spcPct val="0"/>
        </a:spcAft>
        <a:defRPr sz="4191">
          <a:solidFill>
            <a:schemeClr val="tx2"/>
          </a:solidFill>
          <a:latin typeface="Adobe Garamond Pro" pitchFamily="18" charset="0"/>
        </a:defRPr>
      </a:lvl2pPr>
      <a:lvl3pPr algn="ctr" rtl="0" eaLnBrk="0" fontAlgn="base" hangingPunct="0">
        <a:spcBef>
          <a:spcPct val="0"/>
        </a:spcBef>
        <a:spcAft>
          <a:spcPct val="0"/>
        </a:spcAft>
        <a:defRPr sz="4191">
          <a:solidFill>
            <a:schemeClr val="tx2"/>
          </a:solidFill>
          <a:latin typeface="Adobe Garamond Pro" pitchFamily="18" charset="0"/>
        </a:defRPr>
      </a:lvl3pPr>
      <a:lvl4pPr algn="ctr" rtl="0" eaLnBrk="0" fontAlgn="base" hangingPunct="0">
        <a:spcBef>
          <a:spcPct val="0"/>
        </a:spcBef>
        <a:spcAft>
          <a:spcPct val="0"/>
        </a:spcAft>
        <a:defRPr sz="4191">
          <a:solidFill>
            <a:schemeClr val="tx2"/>
          </a:solidFill>
          <a:latin typeface="Adobe Garamond Pro" pitchFamily="18" charset="0"/>
        </a:defRPr>
      </a:lvl4pPr>
      <a:lvl5pPr algn="ctr" rtl="0" eaLnBrk="0" fontAlgn="base" hangingPunct="0">
        <a:spcBef>
          <a:spcPct val="0"/>
        </a:spcBef>
        <a:spcAft>
          <a:spcPct val="0"/>
        </a:spcAft>
        <a:defRPr sz="4191">
          <a:solidFill>
            <a:schemeClr val="tx2"/>
          </a:solidFill>
          <a:latin typeface="Adobe Garamond Pro" pitchFamily="18" charset="0"/>
        </a:defRPr>
      </a:lvl5pPr>
      <a:lvl6pPr marL="435437" algn="ctr" rtl="0" fontAlgn="base">
        <a:spcBef>
          <a:spcPct val="0"/>
        </a:spcBef>
        <a:spcAft>
          <a:spcPct val="0"/>
        </a:spcAft>
        <a:defRPr sz="4191">
          <a:solidFill>
            <a:schemeClr val="tx2"/>
          </a:solidFill>
          <a:latin typeface="Adobe Garamond Pro" pitchFamily="18" charset="0"/>
        </a:defRPr>
      </a:lvl6pPr>
      <a:lvl7pPr marL="870875" algn="ctr" rtl="0" fontAlgn="base">
        <a:spcBef>
          <a:spcPct val="0"/>
        </a:spcBef>
        <a:spcAft>
          <a:spcPct val="0"/>
        </a:spcAft>
        <a:defRPr sz="4191">
          <a:solidFill>
            <a:schemeClr val="tx2"/>
          </a:solidFill>
          <a:latin typeface="Adobe Garamond Pro" pitchFamily="18" charset="0"/>
        </a:defRPr>
      </a:lvl7pPr>
      <a:lvl8pPr marL="1306312" algn="ctr" rtl="0" fontAlgn="base">
        <a:spcBef>
          <a:spcPct val="0"/>
        </a:spcBef>
        <a:spcAft>
          <a:spcPct val="0"/>
        </a:spcAft>
        <a:defRPr sz="4191">
          <a:solidFill>
            <a:schemeClr val="tx2"/>
          </a:solidFill>
          <a:latin typeface="Adobe Garamond Pro" pitchFamily="18" charset="0"/>
        </a:defRPr>
      </a:lvl8pPr>
      <a:lvl9pPr marL="1741749" algn="ctr" rtl="0" fontAlgn="base">
        <a:spcBef>
          <a:spcPct val="0"/>
        </a:spcBef>
        <a:spcAft>
          <a:spcPct val="0"/>
        </a:spcAft>
        <a:defRPr sz="4191">
          <a:solidFill>
            <a:schemeClr val="tx2"/>
          </a:solidFill>
          <a:latin typeface="Adobe Garamond Pro" pitchFamily="18" charset="0"/>
        </a:defRPr>
      </a:lvl9pPr>
    </p:titleStyle>
    <p:bodyStyle>
      <a:lvl1pPr marL="326578" indent="-326578" algn="l" rtl="0" eaLnBrk="0" fontAlgn="base" hangingPunct="0">
        <a:spcBef>
          <a:spcPct val="20000"/>
        </a:spcBef>
        <a:spcAft>
          <a:spcPct val="0"/>
        </a:spcAft>
        <a:buChar char="•"/>
        <a:defRPr sz="3048">
          <a:solidFill>
            <a:schemeClr val="tx1"/>
          </a:solidFill>
          <a:latin typeface="+mn-lt"/>
          <a:ea typeface="+mn-ea"/>
          <a:cs typeface="+mn-cs"/>
        </a:defRPr>
      </a:lvl1pPr>
      <a:lvl2pPr marL="707586" indent="-272148" algn="l" rtl="0" eaLnBrk="0" fontAlgn="base" hangingPunct="0">
        <a:spcBef>
          <a:spcPct val="20000"/>
        </a:spcBef>
        <a:spcAft>
          <a:spcPct val="0"/>
        </a:spcAft>
        <a:buChar char="–"/>
        <a:defRPr sz="2667">
          <a:solidFill>
            <a:schemeClr val="tx1"/>
          </a:solidFill>
          <a:latin typeface="+mn-lt"/>
        </a:defRPr>
      </a:lvl2pPr>
      <a:lvl3pPr marL="1088593" indent="-217719" algn="l" rtl="0" eaLnBrk="0" fontAlgn="base" hangingPunct="0">
        <a:spcBef>
          <a:spcPct val="20000"/>
        </a:spcBef>
        <a:spcAft>
          <a:spcPct val="0"/>
        </a:spcAft>
        <a:buChar char="•"/>
        <a:defRPr sz="2286">
          <a:solidFill>
            <a:schemeClr val="tx1"/>
          </a:solidFill>
          <a:latin typeface="+mn-lt"/>
        </a:defRPr>
      </a:lvl3pPr>
      <a:lvl4pPr marL="1524030" indent="-217719" algn="l" rtl="0" eaLnBrk="0" fontAlgn="base" hangingPunct="0">
        <a:spcBef>
          <a:spcPct val="20000"/>
        </a:spcBef>
        <a:spcAft>
          <a:spcPct val="0"/>
        </a:spcAft>
        <a:buChar char="–"/>
        <a:defRPr sz="1905">
          <a:solidFill>
            <a:schemeClr val="tx1"/>
          </a:solidFill>
          <a:latin typeface="+mn-lt"/>
        </a:defRPr>
      </a:lvl4pPr>
      <a:lvl5pPr marL="1959468" indent="-217719" algn="l" rtl="0" eaLnBrk="0" fontAlgn="base" hangingPunct="0">
        <a:spcBef>
          <a:spcPct val="20000"/>
        </a:spcBef>
        <a:spcAft>
          <a:spcPct val="0"/>
        </a:spcAft>
        <a:buChar char="»"/>
        <a:defRPr sz="1905">
          <a:solidFill>
            <a:schemeClr val="tx1"/>
          </a:solidFill>
          <a:latin typeface="+mn-lt"/>
        </a:defRPr>
      </a:lvl5pPr>
      <a:lvl6pPr marL="2394905" indent="-217719" algn="l" rtl="0" fontAlgn="base">
        <a:spcBef>
          <a:spcPct val="20000"/>
        </a:spcBef>
        <a:spcAft>
          <a:spcPct val="0"/>
        </a:spcAft>
        <a:buChar char="»"/>
        <a:defRPr sz="1905">
          <a:solidFill>
            <a:schemeClr val="tx1"/>
          </a:solidFill>
          <a:latin typeface="+mn-lt"/>
        </a:defRPr>
      </a:lvl6pPr>
      <a:lvl7pPr marL="2830342" indent="-217719" algn="l" rtl="0" fontAlgn="base">
        <a:spcBef>
          <a:spcPct val="20000"/>
        </a:spcBef>
        <a:spcAft>
          <a:spcPct val="0"/>
        </a:spcAft>
        <a:buChar char="»"/>
        <a:defRPr sz="1905">
          <a:solidFill>
            <a:schemeClr val="tx1"/>
          </a:solidFill>
          <a:latin typeface="+mn-lt"/>
        </a:defRPr>
      </a:lvl7pPr>
      <a:lvl8pPr marL="3265780" indent="-217719" algn="l" rtl="0" fontAlgn="base">
        <a:spcBef>
          <a:spcPct val="20000"/>
        </a:spcBef>
        <a:spcAft>
          <a:spcPct val="0"/>
        </a:spcAft>
        <a:buChar char="»"/>
        <a:defRPr sz="1905">
          <a:solidFill>
            <a:schemeClr val="tx1"/>
          </a:solidFill>
          <a:latin typeface="+mn-lt"/>
        </a:defRPr>
      </a:lvl8pPr>
      <a:lvl9pPr marL="3701217" indent="-217719" algn="l" rtl="0" fontAlgn="base">
        <a:spcBef>
          <a:spcPct val="20000"/>
        </a:spcBef>
        <a:spcAft>
          <a:spcPct val="0"/>
        </a:spcAft>
        <a:buChar char="»"/>
        <a:defRPr sz="1905">
          <a:solidFill>
            <a:schemeClr val="tx1"/>
          </a:solidFill>
          <a:latin typeface="+mn-lt"/>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5149327" y="0"/>
            <a:ext cx="3779520" cy="6858000"/>
          </a:xfrm>
          <a:prstGeom prst="rect">
            <a:avLst/>
          </a:prstGeom>
        </p:spPr>
      </p:pic>
    </p:spTree>
    <p:extLst>
      <p:ext uri="{BB962C8B-B14F-4D97-AF65-F5344CB8AC3E}">
        <p14:creationId xmlns:p14="http://schemas.microsoft.com/office/powerpoint/2010/main" val="2785123298"/>
      </p:ext>
    </p:extLst>
  </p:cSld>
  <p:clrMap bg1="dk1" tx1="lt1" bg2="dk2" tx2="lt2" accent1="accent1" accent2="accent2" accent3="accent3" accent4="accent4" accent5="accent5" accent6="accent6" hlink="hlink" folHlink="folHlink"/>
  <p:sldLayoutIdLst>
    <p:sldLayoutId id="2147484279" r:id="rId1"/>
    <p:sldLayoutId id="214748429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15000"/>
            <a:extLst>
              <a:ext uri="{28A0092B-C50C-407E-A947-70E740481C1C}">
                <a14:useLocalDpi xmlns:a14="http://schemas.microsoft.com/office/drawing/2010/main" val="0"/>
              </a:ext>
            </a:extLst>
          </a:blip>
          <a:stretch>
            <a:fillRect/>
          </a:stretch>
        </p:blipFill>
        <p:spPr>
          <a:xfrm>
            <a:off x="5149327" y="0"/>
            <a:ext cx="3779520" cy="6858000"/>
          </a:xfrm>
          <a:prstGeom prst="rect">
            <a:avLst/>
          </a:prstGeom>
        </p:spPr>
      </p:pic>
    </p:spTree>
    <p:extLst>
      <p:ext uri="{BB962C8B-B14F-4D97-AF65-F5344CB8AC3E}">
        <p14:creationId xmlns:p14="http://schemas.microsoft.com/office/powerpoint/2010/main" val="2527002395"/>
      </p:ext>
    </p:extLst>
  </p:cSld>
  <p:clrMap bg1="lt1" tx1="dk1" bg2="lt2" tx2="dk2" accent1="accent1" accent2="accent2" accent3="accent3" accent4="accent4" accent5="accent5" accent6="accent6" hlink="hlink" folHlink="folHlink"/>
  <p:sldLayoutIdLst>
    <p:sldLayoutId id="2147484291"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1918793"/>
      </p:ext>
    </p:extLst>
  </p:cSld>
  <p:clrMap bg1="dk1" tx1="lt1" bg2="dk2" tx2="lt2" accent1="accent1" accent2="accent2" accent3="accent3" accent4="accent4" accent5="accent5" accent6="accent6" hlink="hlink" folHlink="folHlink"/>
  <p:sldLayoutIdLst>
    <p:sldLayoutId id="2147484284" r:id="rId1"/>
    <p:sldLayoutId id="2147484285" r:id="rId2"/>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749149470"/>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7250"/>
            <a:ext cx="9144000" cy="920750"/>
          </a:xfrm>
          <a:prstGeom prst="rect">
            <a:avLst/>
          </a:prstGeom>
        </p:spPr>
      </p:pic>
    </p:spTree>
    <p:extLst>
      <p:ext uri="{BB962C8B-B14F-4D97-AF65-F5344CB8AC3E}">
        <p14:creationId xmlns:p14="http://schemas.microsoft.com/office/powerpoint/2010/main" val="319146351"/>
      </p:ext>
    </p:extLst>
  </p:cSld>
  <p:clrMap bg1="lt1" tx1="dk1" bg2="lt2" tx2="dk2" accent1="accent1" accent2="accent2" accent3="accent3" accent4="accent4" accent5="accent5" accent6="accent6" hlink="hlink" folHlink="folHlink"/>
  <p:sldLayoutIdLst>
    <p:sldLayoutId id="2147484287"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614749427"/>
      </p:ext>
    </p:extLst>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2738300680"/>
      </p:ext>
    </p:extLst>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902368017"/>
      </p:ext>
    </p:extLst>
  </p:cSld>
  <p:clrMap bg1="dk2" tx1="lt1" bg2="dk1"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3202500443"/>
      </p:ext>
    </p:extLst>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437406005"/>
      </p:ext>
    </p:extLst>
  </p:cSld>
  <p:clrMap bg1="dk2" tx1="lt1" bg2="dk1"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522051416"/>
      </p:ext>
    </p:extLst>
  </p:cSld>
  <p:clrMap bg1="dk2" tx1="lt1" bg2="dk1"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dirty="0">
              <a:solidFill>
                <a:srgbClr val="FFFFFF"/>
              </a:solidFill>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eaLnBrk="0" hangingPunct="0">
              <a:defRPr/>
            </a:pPr>
            <a:r>
              <a:rPr lang="sv-SE" sz="2400">
                <a:solidFill>
                  <a:srgbClr val="FFFFFF"/>
                </a:solidFill>
                <a:latin typeface="Times" pitchFamily="18" charset="0"/>
              </a:rPr>
              <a:t> </a:t>
            </a:r>
          </a:p>
        </p:txBody>
      </p:sp>
      <p:sp>
        <p:nvSpPr>
          <p:cNvPr id="1028" name="Rectangle 4"/>
          <p:cNvSpPr>
            <a:spLocks noGrp="1" noChangeArrowheads="1"/>
          </p:cNvSpPr>
          <p:nvPr>
            <p:ph type="body" idx="1"/>
          </p:nvPr>
        </p:nvSpPr>
        <p:spPr bwMode="invGray">
          <a:xfrm>
            <a:off x="757238" y="1982788"/>
            <a:ext cx="7853362" cy="4418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9" name="Rectangle 5"/>
          <p:cNvSpPr>
            <a:spLocks noGrp="1" noChangeArrowheads="1"/>
          </p:cNvSpPr>
          <p:nvPr>
            <p:ph type="title"/>
          </p:nvPr>
        </p:nvSpPr>
        <p:spPr bwMode="invGray">
          <a:xfrm>
            <a:off x="301625" y="129698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524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eaLnBrk="0" fontAlgn="auto" hangingPunct="0">
              <a:spcBef>
                <a:spcPts val="0"/>
              </a:spcBef>
              <a:spcAft>
                <a:spcPts val="0"/>
              </a:spcAft>
              <a:defRPr sz="1600" i="0">
                <a:solidFill>
                  <a:schemeClr val="bg1"/>
                </a:solidFill>
                <a:latin typeface="Arial" pitchFamily="34" charset="0"/>
              </a:defRPr>
            </a:lvl1pPr>
          </a:lstStyle>
          <a:p>
            <a:pPr>
              <a:defRPr/>
            </a:pPr>
            <a:r>
              <a:rPr lang="sv-SE" smtClean="0">
                <a:solidFill>
                  <a:srgbClr val="0000AE"/>
                </a:solidFill>
              </a:rPr>
              <a:t>UW-11.27.12</a:t>
            </a:r>
            <a:endParaRPr lang="sv-SE" dirty="0">
              <a:solidFill>
                <a:srgbClr val="0000AE"/>
              </a:solidFill>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HelveticaNeue BlackCond" charset="0"/>
              </a:defRPr>
            </a:lvl1pPr>
          </a:lstStyle>
          <a:p>
            <a:pPr>
              <a:defRPr/>
            </a:pPr>
            <a:fld id="{32141C32-CCC0-4A1F-9CC7-5F0C2AC69BF2}" type="slidenum">
              <a:rPr lang="sv-SE">
                <a:solidFill>
                  <a:srgbClr val="FFFFFF"/>
                </a:solidFill>
              </a:rPr>
              <a:pPr>
                <a:defRPr/>
              </a:pPr>
              <a:t>‹#›</a:t>
            </a:fld>
            <a:endParaRPr lang="sv-SE">
              <a:solidFill>
                <a:srgbClr val="FFFFFF"/>
              </a:solidFill>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dirty="0">
              <a:solidFill>
                <a:srgbClr val="FFFFFF"/>
              </a:solidFill>
            </a:endParaRPr>
          </a:p>
        </p:txBody>
      </p:sp>
      <p:pic>
        <p:nvPicPr>
          <p:cNvPr id="1033" name="Picture 9"/>
          <p:cNvPicPr>
            <a:picLocks noChangeAspect="1" noChangeArrowheads="1"/>
          </p:cNvPicPr>
          <p:nvPr/>
        </p:nvPicPr>
        <p:blipFill>
          <a:blip r:embed="rId14"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699249653"/>
      </p:ext>
    </p:extLst>
  </p:cSld>
  <p:clrMap bg1="dk2" tx1="lt1" bg2="dk1"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itchFamily="34" charset="0"/>
        </a:defRPr>
      </a:lvl2pPr>
      <a:lvl3pPr algn="l" rtl="0" eaLnBrk="0" fontAlgn="base" hangingPunct="0">
        <a:spcBef>
          <a:spcPct val="0"/>
        </a:spcBef>
        <a:spcAft>
          <a:spcPct val="0"/>
        </a:spcAft>
        <a:defRPr sz="2800" b="1">
          <a:solidFill>
            <a:schemeClr val="tx1"/>
          </a:solidFill>
          <a:latin typeface="Arial" pitchFamily="34" charset="0"/>
        </a:defRPr>
      </a:lvl3pPr>
      <a:lvl4pPr algn="l" rtl="0" eaLnBrk="0" fontAlgn="base" hangingPunct="0">
        <a:spcBef>
          <a:spcPct val="0"/>
        </a:spcBef>
        <a:spcAft>
          <a:spcPct val="0"/>
        </a:spcAft>
        <a:defRPr sz="2800" b="1">
          <a:solidFill>
            <a:schemeClr val="tx1"/>
          </a:solidFill>
          <a:latin typeface="Arial" pitchFamily="34" charset="0"/>
        </a:defRPr>
      </a:lvl4pPr>
      <a:lvl5pPr algn="l" rtl="0" eaLnBrk="0" fontAlgn="base" hangingPunct="0">
        <a:spcBef>
          <a:spcPct val="0"/>
        </a:spcBef>
        <a:spcAft>
          <a:spcPct val="0"/>
        </a:spcAft>
        <a:defRPr sz="2800" b="1">
          <a:solidFill>
            <a:schemeClr val="tx1"/>
          </a:solidFill>
          <a:latin typeface="Arial" pitchFamily="34" charset="0"/>
        </a:defRPr>
      </a:lvl5pPr>
      <a:lvl6pPr marL="457200" algn="l" rtl="0" fontAlgn="base">
        <a:spcBef>
          <a:spcPct val="0"/>
        </a:spcBef>
        <a:spcAft>
          <a:spcPct val="0"/>
        </a:spcAft>
        <a:defRPr sz="2800" b="1">
          <a:solidFill>
            <a:schemeClr val="tx1"/>
          </a:solidFill>
          <a:latin typeface="Arial" pitchFamily="34" charset="0"/>
        </a:defRPr>
      </a:lvl6pPr>
      <a:lvl7pPr marL="914400" algn="l" rtl="0" fontAlgn="base">
        <a:spcBef>
          <a:spcPct val="0"/>
        </a:spcBef>
        <a:spcAft>
          <a:spcPct val="0"/>
        </a:spcAft>
        <a:defRPr sz="2800" b="1">
          <a:solidFill>
            <a:schemeClr val="tx1"/>
          </a:solidFill>
          <a:latin typeface="Arial" pitchFamily="34" charset="0"/>
        </a:defRPr>
      </a:lvl7pPr>
      <a:lvl8pPr marL="1371600" algn="l" rtl="0" fontAlgn="base">
        <a:spcBef>
          <a:spcPct val="0"/>
        </a:spcBef>
        <a:spcAft>
          <a:spcPct val="0"/>
        </a:spcAft>
        <a:defRPr sz="2800" b="1">
          <a:solidFill>
            <a:schemeClr val="tx1"/>
          </a:solidFill>
          <a:latin typeface="Arial" pitchFamily="34" charset="0"/>
        </a:defRPr>
      </a:lvl8pPr>
      <a:lvl9pPr marL="1828800" algn="l" rtl="0" fontAlgn="base">
        <a:spcBef>
          <a:spcPct val="0"/>
        </a:spcBef>
        <a:spcAft>
          <a:spcPct val="0"/>
        </a:spcAft>
        <a:defRPr sz="2800" b="1">
          <a:solidFill>
            <a:schemeClr val="tx1"/>
          </a:solidFill>
          <a:latin typeface="Arial" pitchFamily="34" charset="0"/>
        </a:defRPr>
      </a:lvl9pPr>
    </p:titleStyle>
    <p:bodyStyle>
      <a:lvl1pPr marL="398463" indent="-361950" algn="l" rtl="0" eaLnBrk="0" fontAlgn="base" hangingPunct="0">
        <a:spcBef>
          <a:spcPct val="20000"/>
        </a:spcBef>
        <a:spcAft>
          <a:spcPct val="20000"/>
        </a:spcAft>
        <a:buChar char="•"/>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Char char="o"/>
        <a:defRPr sz="2800">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sz="2400">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sz="2000">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sz="2000">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801"/>
            <a:ext cx="7772400" cy="5334000"/>
          </a:xfrm>
        </p:spPr>
        <p:txBody>
          <a:bodyPr/>
          <a:lstStyle/>
          <a:p>
            <a:r>
              <a:rPr lang="en-US" dirty="0" smtClean="0"/>
              <a:t>List one mid-career faculty issue per post-it note you’d like to discuss at today’s workshop</a:t>
            </a:r>
            <a:br>
              <a:rPr lang="en-US" dirty="0" smtClean="0"/>
            </a:br>
            <a:r>
              <a:rPr lang="en-US" dirty="0"/>
              <a:t/>
            </a:r>
            <a:br>
              <a:rPr lang="en-US" dirty="0"/>
            </a:br>
            <a:r>
              <a:rPr lang="en-US" dirty="0" smtClean="0"/>
              <a:t>We will collect post-it notes and ID topical groups for the small group discussions</a:t>
            </a:r>
            <a:endParaRPr lang="en-US" dirty="0"/>
          </a:p>
        </p:txBody>
      </p:sp>
    </p:spTree>
    <p:extLst>
      <p:ext uri="{BB962C8B-B14F-4D97-AF65-F5344CB8AC3E}">
        <p14:creationId xmlns:p14="http://schemas.microsoft.com/office/powerpoint/2010/main" val="287848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9322" y="1838349"/>
            <a:ext cx="8046720" cy="4893647"/>
          </a:xfrm>
          <a:prstGeom prst="rect">
            <a:avLst/>
          </a:prstGeom>
          <a:noFill/>
        </p:spPr>
        <p:txBody>
          <a:bodyPr wrap="square" rtlCol="0">
            <a:spAutoFit/>
          </a:bodyPr>
          <a:lstStyle/>
          <a:p>
            <a:r>
              <a:rPr lang="en-US" sz="2400" b="1" dirty="0"/>
              <a:t>“Guidelines for Good Practice.” Committee on the Literatures of People of Color in the United States and Canada, 2015</a:t>
            </a:r>
            <a:r>
              <a:rPr lang="en-US" sz="2400" b="1" dirty="0" smtClean="0"/>
              <a:t>.</a:t>
            </a:r>
          </a:p>
          <a:p>
            <a:endParaRPr lang="en-US" sz="2400" b="1" dirty="0"/>
          </a:p>
          <a:p>
            <a:r>
              <a:rPr lang="en-US" sz="2400" b="1" dirty="0" smtClean="0"/>
              <a:t>“Standing Still: The Associate Professor Survey.” Committee </a:t>
            </a:r>
            <a:r>
              <a:rPr lang="en-US" sz="2400" b="1" dirty="0"/>
              <a:t>on the Status of Women in the </a:t>
            </a:r>
            <a:r>
              <a:rPr lang="en-US" sz="2400" b="1" dirty="0" smtClean="0"/>
              <a:t>Profession, 2009.</a:t>
            </a:r>
          </a:p>
          <a:p>
            <a:endParaRPr lang="en-US" sz="2400" b="1" dirty="0"/>
          </a:p>
          <a:p>
            <a:r>
              <a:rPr lang="en-US" sz="2400" b="1" dirty="0" smtClean="0"/>
              <a:t>“Evaluating </a:t>
            </a:r>
            <a:r>
              <a:rPr lang="en-US" sz="2400" b="1" dirty="0"/>
              <a:t>Scholarship for Tenure and </a:t>
            </a:r>
            <a:r>
              <a:rPr lang="en-US" sz="2400" b="1" dirty="0" smtClean="0"/>
              <a:t>Promotion.” Task Force on Evaluating Scholarship for Tenure and Promotion, 2006.</a:t>
            </a:r>
            <a:endParaRPr lang="en-US" sz="2400" b="1" dirty="0"/>
          </a:p>
          <a:p>
            <a:endParaRPr lang="en-US" sz="2400" b="1" dirty="0"/>
          </a:p>
          <a:p>
            <a:r>
              <a:rPr lang="en-US" sz="2400" b="1" dirty="0" smtClean="0"/>
              <a:t>“Making Faculty Work Visible.” Commission on Professional Service, 1996.</a:t>
            </a:r>
          </a:p>
          <a:p>
            <a:endParaRPr lang="en-US" sz="2400" b="1" dirty="0"/>
          </a:p>
          <a:p>
            <a:endParaRPr lang="en-US" sz="2400" b="1" dirty="0"/>
          </a:p>
        </p:txBody>
      </p:sp>
      <p:sp>
        <p:nvSpPr>
          <p:cNvPr id="6" name="Text Placeholder 1"/>
          <p:cNvSpPr>
            <a:spLocks noGrp="1"/>
          </p:cNvSpPr>
          <p:nvPr>
            <p:ph type="body" sz="quarter" idx="10"/>
          </p:nvPr>
        </p:nvSpPr>
        <p:spPr>
          <a:xfrm>
            <a:off x="671756" y="706937"/>
            <a:ext cx="8370644" cy="996780"/>
          </a:xfrm>
        </p:spPr>
        <p:txBody>
          <a:bodyPr>
            <a:noAutofit/>
          </a:bodyPr>
          <a:lstStyle/>
          <a:p>
            <a:pPr lvl="0"/>
            <a:r>
              <a:rPr lang="en-US" sz="2800" b="1" dirty="0" smtClean="0">
                <a:latin typeface="Bookman Old Style" panose="02050604050505020204" pitchFamily="18" charset="0"/>
              </a:rPr>
              <a:t>Some Useful MLA Reports</a:t>
            </a:r>
          </a:p>
        </p:txBody>
      </p:sp>
    </p:spTree>
    <p:extLst>
      <p:ext uri="{BB962C8B-B14F-4D97-AF65-F5344CB8AC3E}">
        <p14:creationId xmlns:p14="http://schemas.microsoft.com/office/powerpoint/2010/main" val="494929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647" y="1436915"/>
            <a:ext cx="7488831" cy="2794303"/>
          </a:xfrm>
        </p:spPr>
        <p:txBody>
          <a:bodyPr>
            <a:normAutofit fontScale="77500" lnSpcReduction="20000"/>
          </a:bodyPr>
          <a:lstStyle/>
          <a:p>
            <a:pPr>
              <a:spcBef>
                <a:spcPts val="0"/>
              </a:spcBef>
              <a:spcAft>
                <a:spcPts val="1800"/>
              </a:spcAft>
            </a:pPr>
            <a:r>
              <a:rPr lang="en-US" sz="5200" b="1" dirty="0" smtClean="0">
                <a:latin typeface="Bookman Old Style" pitchFamily="18" charset="0"/>
              </a:rPr>
              <a:t>Brian Reed</a:t>
            </a:r>
          </a:p>
          <a:p>
            <a:pPr>
              <a:lnSpc>
                <a:spcPct val="110000"/>
              </a:lnSpc>
            </a:pPr>
            <a:r>
              <a:rPr lang="en-US" sz="3000" b="1" dirty="0" smtClean="0">
                <a:latin typeface="Bookman Old Style" pitchFamily="18" charset="0"/>
              </a:rPr>
              <a:t>Chair, Department of English</a:t>
            </a:r>
          </a:p>
          <a:p>
            <a:pPr>
              <a:lnSpc>
                <a:spcPct val="110000"/>
              </a:lnSpc>
            </a:pPr>
            <a:r>
              <a:rPr lang="en-US" sz="3000" b="1" dirty="0" smtClean="0">
                <a:latin typeface="Bookman Old Style" pitchFamily="18" charset="0"/>
              </a:rPr>
              <a:t>Email: bmreed@uw.edu</a:t>
            </a:r>
          </a:p>
          <a:p>
            <a:pPr>
              <a:lnSpc>
                <a:spcPct val="110000"/>
              </a:lnSpc>
            </a:pPr>
            <a:r>
              <a:rPr lang="en-US" sz="3000" b="1" dirty="0" smtClean="0">
                <a:latin typeface="Bookman Old Style" pitchFamily="18" charset="0"/>
              </a:rPr>
              <a:t>Twitter: @bmreeduw</a:t>
            </a:r>
          </a:p>
          <a:p>
            <a:pPr>
              <a:lnSpc>
                <a:spcPct val="110000"/>
              </a:lnSpc>
            </a:pPr>
            <a:r>
              <a:rPr lang="en-US" sz="3000" b="1" dirty="0" smtClean="0">
                <a:latin typeface="Bookman Old Style" pitchFamily="18" charset="0"/>
              </a:rPr>
              <a:t>Web: http://faculty.washington.edu/bmreed/</a:t>
            </a:r>
            <a:endParaRPr lang="en-US" sz="3000" b="1" dirty="0">
              <a:latin typeface="Bookman Old Style" pitchFamily="18" charset="0"/>
            </a:endParaRPr>
          </a:p>
        </p:txBody>
      </p:sp>
    </p:spTree>
    <p:extLst>
      <p:ext uri="{BB962C8B-B14F-4D97-AF65-F5344CB8AC3E}">
        <p14:creationId xmlns:p14="http://schemas.microsoft.com/office/powerpoint/2010/main" val="1031094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1757" y="1332224"/>
            <a:ext cx="6972300" cy="1254272"/>
          </a:xfrm>
        </p:spPr>
        <p:txBody>
          <a:bodyPr>
            <a:normAutofit fontScale="77500" lnSpcReduction="20000"/>
          </a:bodyPr>
          <a:lstStyle/>
          <a:p>
            <a:r>
              <a:rPr lang="en-US" dirty="0" smtClean="0"/>
              <a:t>ADVANCE Workshop </a:t>
            </a:r>
          </a:p>
          <a:p>
            <a:r>
              <a:rPr lang="en-US" dirty="0"/>
              <a:t>o</a:t>
            </a:r>
            <a:r>
              <a:rPr lang="en-US" dirty="0" smtClean="0"/>
              <a:t>n Mid-Career Faculty</a:t>
            </a:r>
            <a:endParaRPr lang="en-US" dirty="0"/>
          </a:p>
        </p:txBody>
      </p:sp>
      <p:sp>
        <p:nvSpPr>
          <p:cNvPr id="4" name="Rectangle 3"/>
          <p:cNvSpPr/>
          <p:nvPr/>
        </p:nvSpPr>
        <p:spPr>
          <a:xfrm>
            <a:off x="671757" y="2744765"/>
            <a:ext cx="7651628" cy="954107"/>
          </a:xfrm>
          <a:prstGeom prst="rect">
            <a:avLst/>
          </a:prstGeom>
        </p:spPr>
        <p:txBody>
          <a:bodyPr wrap="square">
            <a:spAutoFit/>
          </a:bodyPr>
          <a:lstStyle/>
          <a:p>
            <a:r>
              <a:rPr lang="en-US" sz="2800" dirty="0" smtClean="0">
                <a:solidFill>
                  <a:schemeClr val="accent3"/>
                </a:solidFill>
                <a:latin typeface="Arial" panose="020B0604020202020204" pitchFamily="34" charset="0"/>
                <a:cs typeface="Arial" panose="020B0604020202020204" pitchFamily="34" charset="0"/>
              </a:rPr>
              <a:t>Suzanne Hawley</a:t>
            </a:r>
            <a:endParaRPr lang="en-US" sz="2800" dirty="0">
              <a:solidFill>
                <a:schemeClr val="accent3"/>
              </a:solidFill>
              <a:latin typeface="Arial" panose="020B0604020202020204" pitchFamily="34" charset="0"/>
              <a:cs typeface="Arial" panose="020B0604020202020204" pitchFamily="34" charset="0"/>
            </a:endParaRPr>
          </a:p>
          <a:p>
            <a:r>
              <a:rPr lang="en-US" sz="2800" dirty="0">
                <a:solidFill>
                  <a:schemeClr val="accent3"/>
                </a:solidFill>
                <a:latin typeface="Arial" panose="020B0604020202020204" pitchFamily="34" charset="0"/>
                <a:cs typeface="Arial" panose="020B0604020202020204" pitchFamily="34" charset="0"/>
              </a:rPr>
              <a:t>Divisional Dean for </a:t>
            </a:r>
            <a:r>
              <a:rPr lang="en-US" sz="2800" dirty="0" smtClean="0">
                <a:solidFill>
                  <a:schemeClr val="accent3"/>
                </a:solidFill>
                <a:latin typeface="Arial" panose="020B0604020202020204" pitchFamily="34" charset="0"/>
                <a:cs typeface="Arial" panose="020B0604020202020204" pitchFamily="34" charset="0"/>
              </a:rPr>
              <a:t>Natural Sciences</a:t>
            </a:r>
            <a:endParaRPr lang="en-US" sz="2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91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744727"/>
            <a:ext cx="8184662" cy="991998"/>
          </a:xfrm>
        </p:spPr>
        <p:txBody>
          <a:bodyPr/>
          <a:lstStyle/>
          <a:p>
            <a:r>
              <a:rPr lang="en-US" dirty="0" smtClean="0"/>
              <a:t>Two possible issues (out of many)</a:t>
            </a:r>
            <a:endParaRPr lang="en-US" dirty="0"/>
          </a:p>
        </p:txBody>
      </p:sp>
      <p:sp>
        <p:nvSpPr>
          <p:cNvPr id="3" name="Text Placeholder 2"/>
          <p:cNvSpPr>
            <a:spLocks noGrp="1"/>
          </p:cNvSpPr>
          <p:nvPr>
            <p:ph type="body" sz="quarter" idx="11"/>
          </p:nvPr>
        </p:nvSpPr>
        <p:spPr>
          <a:xfrm>
            <a:off x="659305" y="1736725"/>
            <a:ext cx="7939958" cy="4015497"/>
          </a:xfrm>
        </p:spPr>
        <p:txBody>
          <a:bodyPr/>
          <a:lstStyle/>
          <a:p>
            <a:pPr>
              <a:spcAft>
                <a:spcPts val="1200"/>
              </a:spcAft>
            </a:pPr>
            <a:endParaRPr lang="en-US" dirty="0" smtClean="0"/>
          </a:p>
          <a:p>
            <a:pPr>
              <a:spcAft>
                <a:spcPts val="1200"/>
              </a:spcAft>
            </a:pPr>
            <a:r>
              <a:rPr lang="en-US" dirty="0" smtClean="0"/>
              <a:t>“outward facing” faculty – research active, national stature, but not paying attention to department duties</a:t>
            </a:r>
          </a:p>
          <a:p>
            <a:pPr>
              <a:spcAft>
                <a:spcPts val="1200"/>
              </a:spcAft>
            </a:pPr>
            <a:r>
              <a:rPr lang="en-US" dirty="0" smtClean="0"/>
              <a:t>Mentoring around service – for department, College, UW, national/international</a:t>
            </a:r>
            <a:r>
              <a:rPr lang="en-US" dirty="0"/>
              <a:t> </a:t>
            </a:r>
            <a:r>
              <a:rPr lang="en-US" dirty="0" smtClean="0"/>
              <a:t>in scholarly field</a:t>
            </a:r>
            <a:endParaRPr lang="en-US" dirty="0"/>
          </a:p>
        </p:txBody>
      </p:sp>
    </p:spTree>
    <p:extLst>
      <p:ext uri="{BB962C8B-B14F-4D97-AF65-F5344CB8AC3E}">
        <p14:creationId xmlns:p14="http://schemas.microsoft.com/office/powerpoint/2010/main" val="400709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744727"/>
            <a:ext cx="8184662" cy="991998"/>
          </a:xfrm>
        </p:spPr>
        <p:txBody>
          <a:bodyPr/>
          <a:lstStyle/>
          <a:p>
            <a:r>
              <a:rPr lang="en-US" dirty="0" smtClean="0"/>
              <a:t>Outward-facing faculty</a:t>
            </a:r>
            <a:endParaRPr lang="en-US" dirty="0"/>
          </a:p>
        </p:txBody>
      </p:sp>
      <p:sp>
        <p:nvSpPr>
          <p:cNvPr id="3" name="Text Placeholder 2"/>
          <p:cNvSpPr>
            <a:spLocks noGrp="1"/>
          </p:cNvSpPr>
          <p:nvPr>
            <p:ph type="body" sz="quarter" idx="11"/>
          </p:nvPr>
        </p:nvSpPr>
        <p:spPr>
          <a:xfrm>
            <a:off x="659305" y="1585263"/>
            <a:ext cx="8196210" cy="4015497"/>
          </a:xfrm>
        </p:spPr>
        <p:txBody>
          <a:bodyPr/>
          <a:lstStyle/>
          <a:p>
            <a:pPr>
              <a:spcAft>
                <a:spcPts val="1200"/>
              </a:spcAft>
            </a:pPr>
            <a:r>
              <a:rPr lang="en-US" sz="1800" b="1" dirty="0" smtClean="0"/>
              <a:t>Pro:</a:t>
            </a:r>
            <a:r>
              <a:rPr lang="en-US" sz="1800" dirty="0" smtClean="0"/>
              <a:t> bring in grants, have national/international stature, raise profile of department, RCR and buyouts provide funds for others</a:t>
            </a:r>
            <a:endParaRPr lang="en-US" sz="1800" dirty="0"/>
          </a:p>
          <a:p>
            <a:pPr>
              <a:spcAft>
                <a:spcPts val="1200"/>
              </a:spcAft>
            </a:pPr>
            <a:r>
              <a:rPr lang="en-US" sz="1800" b="1" dirty="0" smtClean="0"/>
              <a:t>Con:</a:t>
            </a:r>
            <a:r>
              <a:rPr lang="en-US" sz="1800" dirty="0" smtClean="0"/>
              <a:t> Travel a lot (“never around”), buy out of teaching, don’t advise grad students (or do poor job), complain about service (and/or do poor job on committees), lower the morale of others in department</a:t>
            </a:r>
            <a:endParaRPr lang="en-US" sz="1800" dirty="0"/>
          </a:p>
          <a:p>
            <a:pPr marL="0" indent="0">
              <a:spcAft>
                <a:spcPts val="1200"/>
              </a:spcAft>
              <a:buNone/>
            </a:pPr>
            <a:r>
              <a:rPr lang="en-US" sz="1800" b="1" dirty="0" smtClean="0"/>
              <a:t>Strategy (be intentional, don’t just accept legacy):</a:t>
            </a:r>
            <a:endParaRPr lang="en-US" sz="1800" b="1" dirty="0"/>
          </a:p>
          <a:p>
            <a:pPr marL="0" indent="0">
              <a:spcAft>
                <a:spcPts val="1200"/>
              </a:spcAft>
              <a:buNone/>
            </a:pPr>
            <a:r>
              <a:rPr lang="en-US" sz="1800" dirty="0" smtClean="0"/>
              <a:t>Sit down and have frank conversation.  Make a plan for the amount of teaching and service they are expected to do (may be less than typical faculty if you decide their research/stature/funding is important enough to the department).  Make clear what the cost to the department is, if they are doing less, and that they are expected to pay this cost.  Set a time limit for when the plan will be revisited (e.g. at end of grant period, or not more than 3 years)</a:t>
            </a:r>
          </a:p>
        </p:txBody>
      </p:sp>
    </p:spTree>
    <p:extLst>
      <p:ext uri="{BB962C8B-B14F-4D97-AF65-F5344CB8AC3E}">
        <p14:creationId xmlns:p14="http://schemas.microsoft.com/office/powerpoint/2010/main" val="2058337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744727"/>
            <a:ext cx="8184662" cy="991998"/>
          </a:xfrm>
        </p:spPr>
        <p:txBody>
          <a:bodyPr/>
          <a:lstStyle/>
          <a:p>
            <a:r>
              <a:rPr lang="en-US" dirty="0" smtClean="0"/>
              <a:t>Mentoring around Service</a:t>
            </a:r>
            <a:endParaRPr lang="en-US" dirty="0"/>
          </a:p>
        </p:txBody>
      </p:sp>
      <p:sp>
        <p:nvSpPr>
          <p:cNvPr id="3" name="Text Placeholder 2"/>
          <p:cNvSpPr>
            <a:spLocks noGrp="1"/>
          </p:cNvSpPr>
          <p:nvPr>
            <p:ph type="body" sz="quarter" idx="11"/>
          </p:nvPr>
        </p:nvSpPr>
        <p:spPr>
          <a:xfrm>
            <a:off x="659305" y="1529970"/>
            <a:ext cx="8196210" cy="4015497"/>
          </a:xfrm>
        </p:spPr>
        <p:txBody>
          <a:bodyPr/>
          <a:lstStyle/>
          <a:p>
            <a:endParaRPr lang="en-US" sz="1800" dirty="0" smtClean="0"/>
          </a:p>
          <a:p>
            <a:endParaRPr lang="en-US" sz="1800" dirty="0"/>
          </a:p>
        </p:txBody>
      </p:sp>
      <p:sp>
        <p:nvSpPr>
          <p:cNvPr id="6" name="Text Placeholder 2"/>
          <p:cNvSpPr txBox="1">
            <a:spLocks/>
          </p:cNvSpPr>
          <p:nvPr/>
        </p:nvSpPr>
        <p:spPr>
          <a:xfrm>
            <a:off x="507827" y="1398497"/>
            <a:ext cx="8347688" cy="4015497"/>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42009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b="0" i="0" kern="1200" baseline="0">
                <a:solidFill>
                  <a:srgbClr val="42009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SzPct val="100000"/>
              <a:buFont typeface="Lucida Grande"/>
              <a:buChar char="&gt;"/>
              <a:defRPr sz="1800" b="0" i="0" kern="1200" baseline="0">
                <a:solidFill>
                  <a:srgbClr val="42009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b="0" i="0" kern="1200" baseline="0">
                <a:solidFill>
                  <a:srgbClr val="42009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gt;"/>
              <a:defRPr sz="1400" b="0" i="0" kern="1200" baseline="0">
                <a:solidFill>
                  <a:srgbClr val="42009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800" dirty="0" smtClean="0"/>
              <a:t>Very dependent on the individual, what are their aspirations?  </a:t>
            </a:r>
          </a:p>
          <a:p>
            <a:pPr>
              <a:spcAft>
                <a:spcPts val="1200"/>
              </a:spcAft>
            </a:pPr>
            <a:r>
              <a:rPr lang="en-US" sz="1800" dirty="0" smtClean="0"/>
              <a:t>For many, who want to do minimal service, stress the importance of everyone being involved and doing their share.</a:t>
            </a:r>
          </a:p>
          <a:p>
            <a:pPr>
              <a:spcAft>
                <a:spcPts val="1200"/>
              </a:spcAft>
            </a:pPr>
            <a:r>
              <a:rPr lang="en-US" sz="1800" dirty="0" smtClean="0"/>
              <a:t>For the few who may want to consider administration (or you think they should!</a:t>
            </a:r>
            <a:r>
              <a:rPr lang="en-US" sz="1800" dirty="0"/>
              <a:t> </a:t>
            </a:r>
            <a:r>
              <a:rPr lang="en-US" sz="1800" dirty="0" smtClean="0"/>
              <a:t>– e.g. future chair candidate), encourage service within department (Assoc. Chair, GPC, chairing committees) and within College and University.  Tell us in Dean’s office as candidates for College level committees!</a:t>
            </a:r>
          </a:p>
          <a:p>
            <a:pPr>
              <a:spcAft>
                <a:spcPts val="1200"/>
              </a:spcAft>
            </a:pPr>
            <a:r>
              <a:rPr lang="en-US" sz="1800" dirty="0" smtClean="0"/>
              <a:t>For those considering national/international service in their scholarly field, have a frank discussion of pros (great way to know important people and to have impact on your field) and cons (takes a lot of time and often travel). </a:t>
            </a:r>
          </a:p>
          <a:p>
            <a:pPr>
              <a:spcAft>
                <a:spcPts val="1200"/>
              </a:spcAft>
            </a:pPr>
            <a:r>
              <a:rPr lang="en-US" sz="1800" dirty="0"/>
              <a:t>I</a:t>
            </a:r>
            <a:r>
              <a:rPr lang="en-US" sz="1800" dirty="0" smtClean="0"/>
              <a:t>mportant to know whether the person is good on committees (and at running them).  If not, point out role models in the department, and provide additional mentoring.</a:t>
            </a:r>
          </a:p>
        </p:txBody>
      </p:sp>
    </p:spTree>
    <p:extLst>
      <p:ext uri="{BB962C8B-B14F-4D97-AF65-F5344CB8AC3E}">
        <p14:creationId xmlns:p14="http://schemas.microsoft.com/office/powerpoint/2010/main" val="339633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6" y="2286000"/>
            <a:ext cx="7568353" cy="1535580"/>
          </a:xfrm>
        </p:spPr>
        <p:txBody>
          <a:bodyPr>
            <a:normAutofit/>
          </a:bodyPr>
          <a:lstStyle/>
          <a:p>
            <a:r>
              <a:rPr lang="en-US" smtClean="0"/>
              <a:t>Mid-Career Faculty </a:t>
            </a:r>
            <a:r>
              <a:rPr lang="en-US" sz="3200" smtClean="0"/>
              <a:t>ADVANCE Leadership Workshop</a:t>
            </a:r>
            <a:endParaRPr lang="en-US" sz="3200" dirty="0" smtClean="0"/>
          </a:p>
        </p:txBody>
      </p:sp>
      <p:sp>
        <p:nvSpPr>
          <p:cNvPr id="3" name="TextBox 2"/>
          <p:cNvSpPr txBox="1"/>
          <p:nvPr/>
        </p:nvSpPr>
        <p:spPr>
          <a:xfrm>
            <a:off x="706551" y="4455622"/>
            <a:ext cx="3451356" cy="400110"/>
          </a:xfrm>
          <a:prstGeom prst="rect">
            <a:avLst/>
          </a:prstGeom>
          <a:noFill/>
        </p:spPr>
        <p:txBody>
          <a:bodyPr wrap="square" rtlCol="0">
            <a:spAutoFit/>
          </a:bodyPr>
          <a:lstStyle/>
          <a:p>
            <a:r>
              <a:rPr lang="en-US"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March </a:t>
            </a:r>
            <a:r>
              <a:rPr lang="en-US" sz="2000" dirty="0" smtClean="0">
                <a:solidFill>
                  <a:schemeClr val="accent3"/>
                </a:solidFill>
                <a:latin typeface="Open Sans" panose="020B0606030504020204" pitchFamily="34" charset="0"/>
                <a:ea typeface="Open Sans" panose="020B0606030504020204" pitchFamily="34" charset="0"/>
                <a:cs typeface="Open Sans" panose="020B0606030504020204" pitchFamily="34" charset="0"/>
              </a:rPr>
              <a:t>6, 2018</a:t>
            </a:r>
            <a:endParaRPr lang="en-US" sz="20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708172" y="4910316"/>
            <a:ext cx="6608649" cy="1261884"/>
          </a:xfrm>
          <a:prstGeom prst="rect">
            <a:avLst/>
          </a:prstGeom>
        </p:spPr>
        <p:txBody>
          <a:bodyPr wrap="square">
            <a:spAutoFit/>
          </a:bodyPr>
          <a:lstStyle/>
          <a:p>
            <a:r>
              <a:rPr lang="en-US" sz="2200" dirty="0" smtClean="0">
                <a:solidFill>
                  <a:schemeClr val="tx2"/>
                </a:solidFill>
                <a:latin typeface="Arial Black" panose="020B0A04020102020204" pitchFamily="34" charset="0"/>
              </a:rPr>
              <a:t>Mike Bragg</a:t>
            </a:r>
          </a:p>
          <a:p>
            <a:r>
              <a:rPr lang="en-US" dirty="0">
                <a:solidFill>
                  <a:schemeClr val="tx2"/>
                </a:solidFill>
                <a:latin typeface="Arial Black" panose="020B0A04020102020204" pitchFamily="34" charset="0"/>
              </a:rPr>
              <a:t>Dean, College of Engineering, </a:t>
            </a:r>
            <a:endParaRPr lang="en-US" dirty="0" smtClean="0">
              <a:solidFill>
                <a:schemeClr val="tx2"/>
              </a:solidFill>
              <a:latin typeface="Arial Black" panose="020B0A04020102020204" pitchFamily="34" charset="0"/>
            </a:endParaRPr>
          </a:p>
          <a:p>
            <a:r>
              <a:rPr lang="en-US" dirty="0" smtClean="0">
                <a:solidFill>
                  <a:schemeClr val="tx2"/>
                </a:solidFill>
                <a:latin typeface="Arial Black" panose="020B0A04020102020204" pitchFamily="34" charset="0"/>
              </a:rPr>
              <a:t>Professor </a:t>
            </a:r>
            <a:r>
              <a:rPr lang="en-US" dirty="0">
                <a:solidFill>
                  <a:schemeClr val="tx2"/>
                </a:solidFill>
                <a:latin typeface="Arial Black" panose="020B0A04020102020204" pitchFamily="34" charset="0"/>
              </a:rPr>
              <a:t>of Aeronautics and Astronautics</a:t>
            </a:r>
          </a:p>
          <a:p>
            <a:endParaRPr lang="en-US" dirty="0"/>
          </a:p>
        </p:txBody>
      </p:sp>
    </p:spTree>
    <p:extLst>
      <p:ext uri="{BB962C8B-B14F-4D97-AF65-F5344CB8AC3E}">
        <p14:creationId xmlns:p14="http://schemas.microsoft.com/office/powerpoint/2010/main" val="308176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“Stuck” mid-career faculty</a:t>
            </a:r>
            <a:endParaRPr lang="en-US" dirty="0"/>
          </a:p>
        </p:txBody>
      </p:sp>
      <p:sp>
        <p:nvSpPr>
          <p:cNvPr id="3" name="Text Placeholder 2"/>
          <p:cNvSpPr>
            <a:spLocks noGrp="1"/>
          </p:cNvSpPr>
          <p:nvPr>
            <p:ph type="body" sz="quarter" idx="11"/>
          </p:nvPr>
        </p:nvSpPr>
        <p:spPr/>
        <p:txBody>
          <a:bodyPr/>
          <a:lstStyle/>
          <a:p>
            <a:pPr lvl="0"/>
            <a:r>
              <a:rPr lang="en-US" dirty="0"/>
              <a:t>Obviously best to avoid getting stuck</a:t>
            </a:r>
            <a:r>
              <a:rPr lang="en-US" dirty="0" smtClean="0"/>
              <a:t>!</a:t>
            </a:r>
          </a:p>
          <a:p>
            <a:pPr marL="0" lvl="0" indent="0">
              <a:buNone/>
            </a:pPr>
            <a:endParaRPr lang="en-US" dirty="0"/>
          </a:p>
          <a:p>
            <a:pPr lvl="0"/>
            <a:r>
              <a:rPr lang="en-US" dirty="0"/>
              <a:t>Is there a typical window for promotion to full</a:t>
            </a:r>
            <a:r>
              <a:rPr lang="en-US" dirty="0" smtClean="0"/>
              <a:t>?</a:t>
            </a:r>
          </a:p>
          <a:p>
            <a:pPr marL="0" lvl="0" indent="0">
              <a:buNone/>
            </a:pPr>
            <a:endParaRPr lang="en-US" dirty="0"/>
          </a:p>
          <a:p>
            <a:pPr lvl="0"/>
            <a:r>
              <a:rPr lang="en-US" dirty="0"/>
              <a:t>Is the bar the same after the window is </a:t>
            </a:r>
            <a:r>
              <a:rPr lang="en-US" dirty="0" smtClean="0"/>
              <a:t>missed? Or, if </a:t>
            </a:r>
            <a:r>
              <a:rPr lang="en-US" dirty="0"/>
              <a:t>the bar is the same for early promotion, is it the same for late promotion</a:t>
            </a:r>
            <a:r>
              <a:rPr lang="en-US" dirty="0" smtClean="0"/>
              <a:t>?</a:t>
            </a:r>
          </a:p>
          <a:p>
            <a:pPr marL="0" lvl="0" indent="0">
              <a:buNone/>
            </a:pPr>
            <a:endParaRPr lang="en-US" dirty="0"/>
          </a:p>
          <a:p>
            <a:pPr lvl="0"/>
            <a:r>
              <a:rPr lang="en-US" dirty="0"/>
              <a:t>Can research, teaching and service be weighted differently? Quality </a:t>
            </a:r>
            <a:r>
              <a:rPr lang="en-US" dirty="0" smtClean="0"/>
              <a:t>vs. </a:t>
            </a:r>
            <a:r>
              <a:rPr lang="en-US" dirty="0"/>
              <a:t>quantity</a:t>
            </a:r>
            <a:r>
              <a:rPr lang="en-US" dirty="0" smtClean="0"/>
              <a:t>?</a:t>
            </a:r>
            <a:endParaRPr lang="en-US" dirty="0"/>
          </a:p>
        </p:txBody>
      </p:sp>
    </p:spTree>
    <p:extLst>
      <p:ext uri="{BB962C8B-B14F-4D97-AF65-F5344CB8AC3E}">
        <p14:creationId xmlns:p14="http://schemas.microsoft.com/office/powerpoint/2010/main" val="20139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Strategies for helping unstick an associate professor</a:t>
            </a:r>
            <a:endParaRPr lang="en-US" dirty="0"/>
          </a:p>
        </p:txBody>
      </p:sp>
      <p:sp>
        <p:nvSpPr>
          <p:cNvPr id="3" name="Text Placeholder 2"/>
          <p:cNvSpPr>
            <a:spLocks noGrp="1"/>
          </p:cNvSpPr>
          <p:nvPr>
            <p:ph type="body" sz="quarter" idx="11"/>
          </p:nvPr>
        </p:nvSpPr>
        <p:spPr/>
        <p:txBody>
          <a:bodyPr/>
          <a:lstStyle/>
          <a:p>
            <a:pPr lvl="0"/>
            <a:r>
              <a:rPr lang="en-US" dirty="0"/>
              <a:t>They have to be able and willing to </a:t>
            </a:r>
            <a:r>
              <a:rPr lang="en-US" dirty="0" smtClean="0"/>
              <a:t>change – at least meet halfway</a:t>
            </a:r>
          </a:p>
          <a:p>
            <a:pPr marL="0" lvl="0" indent="0">
              <a:buNone/>
            </a:pPr>
            <a:endParaRPr lang="en-US" dirty="0"/>
          </a:p>
          <a:p>
            <a:pPr lvl="0"/>
            <a:r>
              <a:rPr lang="en-US" dirty="0"/>
              <a:t>Can you negotiate a strategy with the department P and T committee</a:t>
            </a:r>
            <a:r>
              <a:rPr lang="en-US" dirty="0" smtClean="0"/>
              <a:t>?</a:t>
            </a:r>
          </a:p>
          <a:p>
            <a:pPr marL="0" lvl="0" indent="0">
              <a:buNone/>
            </a:pPr>
            <a:endParaRPr lang="en-US" dirty="0"/>
          </a:p>
          <a:p>
            <a:pPr lvl="0"/>
            <a:r>
              <a:rPr lang="en-US" dirty="0"/>
              <a:t>Executing a strategy may take 3-4 </a:t>
            </a:r>
            <a:r>
              <a:rPr lang="en-US" dirty="0" smtClean="0"/>
              <a:t>years</a:t>
            </a:r>
          </a:p>
          <a:p>
            <a:pPr marL="0" lvl="0" indent="0">
              <a:buNone/>
            </a:pPr>
            <a:endParaRPr lang="en-US" dirty="0"/>
          </a:p>
          <a:p>
            <a:pPr lvl="0"/>
            <a:r>
              <a:rPr lang="en-US" dirty="0"/>
              <a:t>May not match the integrated </a:t>
            </a:r>
            <a:r>
              <a:rPr lang="en-US" dirty="0" smtClean="0"/>
              <a:t>productivity</a:t>
            </a:r>
            <a:endParaRPr lang="en-US" dirty="0"/>
          </a:p>
        </p:txBody>
      </p:sp>
    </p:spTree>
    <p:extLst>
      <p:ext uri="{BB962C8B-B14F-4D97-AF65-F5344CB8AC3E}">
        <p14:creationId xmlns:p14="http://schemas.microsoft.com/office/powerpoint/2010/main" val="332282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Some final thoughts</a:t>
            </a:r>
            <a:endParaRPr lang="en-US" dirty="0"/>
          </a:p>
        </p:txBody>
      </p:sp>
      <p:sp>
        <p:nvSpPr>
          <p:cNvPr id="3" name="Text Placeholder 2"/>
          <p:cNvSpPr>
            <a:spLocks noGrp="1"/>
          </p:cNvSpPr>
          <p:nvPr>
            <p:ph type="body" sz="quarter" idx="11"/>
          </p:nvPr>
        </p:nvSpPr>
        <p:spPr/>
        <p:txBody>
          <a:bodyPr/>
          <a:lstStyle/>
          <a:p>
            <a:r>
              <a:rPr lang="en-US" dirty="0" smtClean="0"/>
              <a:t>Being “stuck” doesn’t benefit the individual faculty member or the institution</a:t>
            </a:r>
          </a:p>
          <a:p>
            <a:pPr marL="0" indent="0">
              <a:buNone/>
            </a:pPr>
            <a:endParaRPr lang="en-US" dirty="0" smtClean="0"/>
          </a:p>
          <a:p>
            <a:r>
              <a:rPr lang="en-US" dirty="0" smtClean="0"/>
              <a:t>Our responsibility is what is in the best interest of the department, college/school, and university</a:t>
            </a:r>
          </a:p>
          <a:p>
            <a:pPr marL="0" indent="0">
              <a:buNone/>
            </a:pPr>
            <a:endParaRPr lang="en-US" dirty="0" smtClean="0"/>
          </a:p>
          <a:p>
            <a:r>
              <a:rPr lang="en-US" dirty="0" smtClean="0"/>
              <a:t>After the window is missed, effect of a promotion on other junior faculty is diminished</a:t>
            </a:r>
          </a:p>
        </p:txBody>
      </p:sp>
    </p:spTree>
    <p:extLst>
      <p:ext uri="{BB962C8B-B14F-4D97-AF65-F5344CB8AC3E}">
        <p14:creationId xmlns:p14="http://schemas.microsoft.com/office/powerpoint/2010/main" val="118874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1524000"/>
            <a:ext cx="8382000" cy="1470025"/>
          </a:xfrm>
        </p:spPr>
        <p:txBody>
          <a:bodyPr/>
          <a:lstStyle/>
          <a:p>
            <a:r>
              <a:rPr lang="en-US" sz="5000" b="0" dirty="0" smtClean="0"/>
              <a:t>A Chair’s Role in Stages of the Faculty Career:</a:t>
            </a:r>
            <a:r>
              <a:rPr lang="en-US" sz="5000" dirty="0" smtClean="0"/>
              <a:t/>
            </a:r>
            <a:br>
              <a:rPr lang="en-US" sz="5000" dirty="0" smtClean="0"/>
            </a:br>
            <a:r>
              <a:rPr lang="en-US" sz="6000" dirty="0" smtClean="0"/>
              <a:t>Mid-Career Faculty</a:t>
            </a:r>
            <a:endParaRPr lang="en-US" sz="6000" dirty="0"/>
          </a:p>
        </p:txBody>
      </p:sp>
      <p:sp>
        <p:nvSpPr>
          <p:cNvPr id="10" name="Subtitle 9"/>
          <p:cNvSpPr>
            <a:spLocks noGrp="1"/>
          </p:cNvSpPr>
          <p:nvPr>
            <p:ph type="subTitle" idx="1"/>
          </p:nvPr>
        </p:nvSpPr>
        <p:spPr/>
        <p:txBody>
          <a:bodyPr>
            <a:normAutofit fontScale="92500"/>
          </a:bodyPr>
          <a:lstStyle/>
          <a:p>
            <a:pPr marL="342900" indent="-342900">
              <a:defRPr/>
            </a:pPr>
            <a:r>
              <a:rPr lang="en-US" dirty="0" smtClean="0">
                <a:solidFill>
                  <a:prstClr val="black"/>
                </a:solidFill>
              </a:rPr>
              <a:t>UW ADVANCE</a:t>
            </a:r>
          </a:p>
          <a:p>
            <a:pPr marL="342900" indent="-342900">
              <a:defRPr/>
            </a:pPr>
            <a:r>
              <a:rPr lang="en-US" dirty="0" smtClean="0">
                <a:solidFill>
                  <a:prstClr val="black"/>
                </a:solidFill>
              </a:rPr>
              <a:t>Winter Quarterly Leadership Workshop</a:t>
            </a:r>
          </a:p>
          <a:p>
            <a:pPr marL="342900" indent="-342900">
              <a:defRPr/>
            </a:pPr>
            <a:endParaRPr lang="en-US" sz="500" dirty="0">
              <a:solidFill>
                <a:prstClr val="black"/>
              </a:solidFill>
            </a:endParaRPr>
          </a:p>
          <a:p>
            <a:pPr marL="342900" indent="-342900">
              <a:defRPr/>
            </a:pPr>
            <a:r>
              <a:rPr lang="en-US" sz="2400" dirty="0" smtClean="0">
                <a:solidFill>
                  <a:prstClr val="black"/>
                </a:solidFill>
              </a:rPr>
              <a:t>March 6, 2018</a:t>
            </a:r>
            <a:endParaRPr lang="en-US" sz="2400" dirty="0">
              <a:solidFill>
                <a:prstClr val="black"/>
              </a:solidFill>
            </a:endParaRPr>
          </a:p>
          <a:p>
            <a:endParaRPr lang="en-US" dirty="0"/>
          </a:p>
        </p:txBody>
      </p:sp>
    </p:spTree>
    <p:custDataLst>
      <p:tags r:id="rId1"/>
    </p:custDataLst>
    <p:extLst>
      <p:ext uri="{BB962C8B-B14F-4D97-AF65-F5344CB8AC3E}">
        <p14:creationId xmlns:p14="http://schemas.microsoft.com/office/powerpoint/2010/main" val="319725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4419600"/>
            <a:ext cx="8191500" cy="685800"/>
          </a:xfrm>
        </p:spPr>
        <p:txBody>
          <a:bodyPr/>
          <a:lstStyle/>
          <a:p>
            <a:r>
              <a:rPr lang="en-US" dirty="0" smtClean="0"/>
              <a:t>Small Group Activity: </a:t>
            </a:r>
            <a:r>
              <a:rPr lang="en-US" sz="4400" dirty="0" smtClean="0"/>
              <a:t/>
            </a:r>
            <a:br>
              <a:rPr lang="en-US" sz="4400" dirty="0" smtClean="0"/>
            </a:br>
            <a:r>
              <a:rPr lang="en-US" sz="4400" dirty="0" smtClean="0"/>
              <a:t>Caucusing</a:t>
            </a:r>
            <a:r>
              <a:rPr lang="en-US" dirty="0" smtClean="0"/>
              <a:t/>
            </a:r>
            <a:br>
              <a:rPr lang="en-US" dirty="0" smtClean="0"/>
            </a:br>
            <a:r>
              <a:rPr lang="en-US" dirty="0" smtClean="0"/>
              <a:t>	</a:t>
            </a:r>
            <a:endParaRPr lang="en-US" sz="3600" dirty="0"/>
          </a:p>
        </p:txBody>
      </p:sp>
    </p:spTree>
    <p:custDataLst>
      <p:tags r:id="rId1"/>
    </p:custDataLst>
    <p:extLst>
      <p:ext uri="{BB962C8B-B14F-4D97-AF65-F5344CB8AC3E}">
        <p14:creationId xmlns:p14="http://schemas.microsoft.com/office/powerpoint/2010/main" val="286514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Caucusing by Topics</a:t>
            </a:r>
            <a:endParaRPr lang="en-US" dirty="0"/>
          </a:p>
        </p:txBody>
      </p:sp>
      <p:sp>
        <p:nvSpPr>
          <p:cNvPr id="5" name="Content Placeholder 4"/>
          <p:cNvSpPr>
            <a:spLocks noGrp="1"/>
          </p:cNvSpPr>
          <p:nvPr>
            <p:ph idx="1"/>
          </p:nvPr>
        </p:nvSpPr>
        <p:spPr/>
        <p:txBody>
          <a:bodyPr/>
          <a:lstStyle/>
          <a:p>
            <a:r>
              <a:rPr lang="en-US" dirty="0"/>
              <a:t>Join the group that resonates with </a:t>
            </a:r>
            <a:r>
              <a:rPr lang="en-US" dirty="0" smtClean="0"/>
              <a:t>you</a:t>
            </a:r>
          </a:p>
          <a:p>
            <a:r>
              <a:rPr lang="en-US" dirty="0" smtClean="0"/>
              <a:t>40 minutes in small group</a:t>
            </a:r>
          </a:p>
          <a:p>
            <a:pPr marL="400050" lvl="1" indent="0">
              <a:buNone/>
            </a:pPr>
            <a:r>
              <a:rPr lang="en-US" dirty="0" smtClean="0"/>
              <a:t>Discuss topic and if possible, identify possible strategies to address the issue</a:t>
            </a:r>
            <a:endParaRPr lang="en-US" dirty="0"/>
          </a:p>
          <a:p>
            <a:r>
              <a:rPr lang="en-US" dirty="0" smtClean="0"/>
              <a:t>15 minutes in large group</a:t>
            </a:r>
          </a:p>
          <a:p>
            <a:pPr marL="400050" lvl="1" indent="0">
              <a:buNone/>
            </a:pPr>
            <a:r>
              <a:rPr lang="en-US" dirty="0" smtClean="0"/>
              <a:t>Report out key ideas</a:t>
            </a:r>
            <a:endParaRPr lang="en-US" dirty="0"/>
          </a:p>
        </p:txBody>
      </p:sp>
    </p:spTree>
    <p:extLst>
      <p:ext uri="{BB962C8B-B14F-4D97-AF65-F5344CB8AC3E}">
        <p14:creationId xmlns:p14="http://schemas.microsoft.com/office/powerpoint/2010/main" val="303588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and evaluations</a:t>
            </a:r>
            <a:endParaRPr lang="en-US" dirty="0"/>
          </a:p>
        </p:txBody>
      </p:sp>
    </p:spTree>
    <p:custDataLst>
      <p:tags r:id="rId1"/>
    </p:custDataLst>
    <p:extLst>
      <p:ext uri="{BB962C8B-B14F-4D97-AF65-F5344CB8AC3E}">
        <p14:creationId xmlns:p14="http://schemas.microsoft.com/office/powerpoint/2010/main" val="1101477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lstStyle/>
          <a:p>
            <a:r>
              <a:rPr lang="en-US" sz="3000" dirty="0" smtClean="0"/>
              <a:t>2017-18 Leadership Workshop Series</a:t>
            </a:r>
            <a:r>
              <a:rPr lang="en-US" dirty="0" smtClean="0"/>
              <a:t/>
            </a:r>
            <a:br>
              <a:rPr lang="en-US" dirty="0" smtClean="0"/>
            </a:br>
            <a:r>
              <a:rPr lang="en-US" sz="3500" spc="-100" dirty="0" smtClean="0"/>
              <a:t>A Chair’s Role in the Stages of the Faculty Career</a:t>
            </a:r>
            <a:endParaRPr lang="en-US" sz="3500" spc="-100" dirty="0"/>
          </a:p>
        </p:txBody>
      </p:sp>
      <p:sp>
        <p:nvSpPr>
          <p:cNvPr id="3" name="Content Placeholder 2"/>
          <p:cNvSpPr>
            <a:spLocks noGrp="1"/>
          </p:cNvSpPr>
          <p:nvPr>
            <p:ph idx="1"/>
          </p:nvPr>
        </p:nvSpPr>
        <p:spPr>
          <a:xfrm>
            <a:off x="457200" y="1722437"/>
            <a:ext cx="8229600" cy="4525963"/>
          </a:xfrm>
        </p:spPr>
        <p:txBody>
          <a:bodyPr/>
          <a:lstStyle/>
          <a:p>
            <a:r>
              <a:rPr lang="en-US" b="1" dirty="0" smtClean="0"/>
              <a:t>Stage </a:t>
            </a:r>
            <a:r>
              <a:rPr lang="en-US" b="1" dirty="0"/>
              <a:t>3: Senior Faculty</a:t>
            </a:r>
            <a:endParaRPr lang="en-US" dirty="0"/>
          </a:p>
          <a:p>
            <a:pPr marL="0" indent="0">
              <a:buNone/>
            </a:pPr>
            <a:r>
              <a:rPr lang="en-US" sz="2800" b="1" dirty="0"/>
              <a:t>	</a:t>
            </a:r>
            <a:r>
              <a:rPr lang="en-US" sz="2800" dirty="0" smtClean="0"/>
              <a:t>January 12, 2018 from 10:30 am — 1:00 pm</a:t>
            </a:r>
          </a:p>
          <a:p>
            <a:pPr marL="0" indent="0">
              <a:buNone/>
            </a:pPr>
            <a:r>
              <a:rPr lang="en-US" sz="2800" dirty="0"/>
              <a:t>	</a:t>
            </a:r>
            <a:r>
              <a:rPr lang="en-US" sz="2800" dirty="0" smtClean="0"/>
              <a:t>HUB Room 145</a:t>
            </a:r>
          </a:p>
          <a:p>
            <a:r>
              <a:rPr lang="en-US" b="1" dirty="0" smtClean="0"/>
              <a:t>Stage 2: Mid-Career Faculty</a:t>
            </a:r>
            <a:endParaRPr lang="en-US" dirty="0" smtClean="0"/>
          </a:p>
          <a:p>
            <a:pPr marL="0" indent="0">
              <a:buNone/>
            </a:pPr>
            <a:r>
              <a:rPr lang="en-US" sz="2800" b="1" dirty="0"/>
              <a:t>	</a:t>
            </a:r>
            <a:r>
              <a:rPr lang="en-US" sz="2800" dirty="0" smtClean="0"/>
              <a:t>March </a:t>
            </a:r>
            <a:r>
              <a:rPr lang="en-US" sz="2800" dirty="0"/>
              <a:t>6, 2018 from 10:30 am — 1:00 </a:t>
            </a:r>
            <a:r>
              <a:rPr lang="en-US" sz="2800" dirty="0" smtClean="0"/>
              <a:t>pm</a:t>
            </a:r>
          </a:p>
          <a:p>
            <a:pPr marL="0" indent="0">
              <a:buNone/>
            </a:pPr>
            <a:r>
              <a:rPr lang="en-US" sz="2800" dirty="0" smtClean="0"/>
              <a:t>	HUB </a:t>
            </a:r>
            <a:r>
              <a:rPr lang="en-US" sz="2800" dirty="0"/>
              <a:t>Room </a:t>
            </a:r>
            <a:r>
              <a:rPr lang="en-US" sz="2800" dirty="0" smtClean="0"/>
              <a:t>145</a:t>
            </a:r>
            <a:endParaRPr lang="en-US" sz="2800" dirty="0"/>
          </a:p>
          <a:p>
            <a:r>
              <a:rPr lang="en-US" b="1" dirty="0" smtClean="0"/>
              <a:t>Stage </a:t>
            </a:r>
            <a:r>
              <a:rPr lang="en-US" b="1" dirty="0"/>
              <a:t>1: Early-Career Faculty</a:t>
            </a:r>
            <a:endParaRPr lang="en-US" dirty="0"/>
          </a:p>
          <a:p>
            <a:pPr marL="0" indent="0">
              <a:buNone/>
            </a:pPr>
            <a:r>
              <a:rPr lang="en-US" sz="2800" dirty="0"/>
              <a:t>	</a:t>
            </a:r>
            <a:r>
              <a:rPr lang="en-US" sz="2800" dirty="0" smtClean="0"/>
              <a:t>May </a:t>
            </a:r>
            <a:r>
              <a:rPr lang="en-US" sz="2800" dirty="0"/>
              <a:t>25,  2018 from 10:30 am — 1:00 </a:t>
            </a:r>
            <a:r>
              <a:rPr lang="en-US" sz="2800" dirty="0" smtClean="0"/>
              <a:t>pm </a:t>
            </a:r>
          </a:p>
          <a:p>
            <a:pPr marL="0" indent="0">
              <a:buNone/>
            </a:pPr>
            <a:r>
              <a:rPr lang="en-US" sz="2800" dirty="0"/>
              <a:t>	</a:t>
            </a:r>
            <a:r>
              <a:rPr lang="en-US" sz="2800" dirty="0" smtClean="0"/>
              <a:t>HUB </a:t>
            </a:r>
            <a:r>
              <a:rPr lang="en-US" sz="2800" dirty="0"/>
              <a:t>Room </a:t>
            </a:r>
            <a:r>
              <a:rPr lang="en-US" sz="2800" dirty="0" smtClean="0"/>
              <a:t>145</a:t>
            </a:r>
            <a:endParaRPr lang="en-US" sz="2800" dirty="0"/>
          </a:p>
          <a:p>
            <a:endParaRPr lang="en-US" dirty="0"/>
          </a:p>
        </p:txBody>
      </p:sp>
    </p:spTree>
    <p:extLst>
      <p:ext uri="{BB962C8B-B14F-4D97-AF65-F5344CB8AC3E}">
        <p14:creationId xmlns:p14="http://schemas.microsoft.com/office/powerpoint/2010/main" val="268479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Networking lunch </a:t>
            </a:r>
            <a:endParaRPr lang="en-US" dirty="0"/>
          </a:p>
        </p:txBody>
      </p:sp>
      <p:sp>
        <p:nvSpPr>
          <p:cNvPr id="6" name="Text Placeholder 5"/>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03016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type="body" idx="1"/>
          </p:nvPr>
        </p:nvSpPr>
        <p:spPr>
          <a:xfrm>
            <a:off x="533400" y="1752600"/>
            <a:ext cx="8534400" cy="4525963"/>
          </a:xfrm>
        </p:spPr>
        <p:txBody>
          <a:bodyPr/>
          <a:lstStyle/>
          <a:p>
            <a:pPr marL="0" lvl="0" indent="0">
              <a:buNone/>
            </a:pPr>
            <a:r>
              <a:rPr lang="en-US" dirty="0" smtClean="0"/>
              <a:t>10:30 – 10:40 	</a:t>
            </a:r>
            <a:r>
              <a:rPr lang="en-US" sz="3000" dirty="0" smtClean="0"/>
              <a:t>Welcome and Introductions</a:t>
            </a:r>
          </a:p>
          <a:p>
            <a:pPr marL="0" lvl="0" indent="0">
              <a:buNone/>
            </a:pPr>
            <a:r>
              <a:rPr lang="en-US" dirty="0" smtClean="0"/>
              <a:t>10:40 </a:t>
            </a:r>
            <a:r>
              <a:rPr lang="en-US" dirty="0"/>
              <a:t>– </a:t>
            </a:r>
            <a:r>
              <a:rPr lang="en-US" dirty="0" smtClean="0"/>
              <a:t>11:10	</a:t>
            </a:r>
            <a:r>
              <a:rPr lang="en-US" sz="3000" dirty="0" smtClean="0"/>
              <a:t>Panel Overview and Discussion</a:t>
            </a:r>
          </a:p>
          <a:p>
            <a:pPr marL="0" lvl="0" indent="0">
              <a:buNone/>
            </a:pPr>
            <a:r>
              <a:rPr lang="en-US" dirty="0" smtClean="0"/>
              <a:t>11:10 – 12:15	</a:t>
            </a:r>
            <a:r>
              <a:rPr lang="en-US" sz="3000" dirty="0" smtClean="0"/>
              <a:t>Small Group Activity: Caucusing</a:t>
            </a:r>
          </a:p>
          <a:p>
            <a:pPr marL="0" lvl="0" indent="0">
              <a:buNone/>
            </a:pPr>
            <a:r>
              <a:rPr lang="en-US" dirty="0" smtClean="0"/>
              <a:t>12:15 – 12:20	</a:t>
            </a:r>
            <a:r>
              <a:rPr lang="en-US" sz="3000" dirty="0" smtClean="0"/>
              <a:t>Wrap-up and Evaluations</a:t>
            </a:r>
          </a:p>
          <a:p>
            <a:pPr marL="0" lvl="0" indent="0">
              <a:buNone/>
            </a:pPr>
            <a:r>
              <a:rPr lang="en-US" dirty="0" smtClean="0"/>
              <a:t>12:20 – 1:00	</a:t>
            </a:r>
            <a:r>
              <a:rPr lang="en-US" sz="3000" dirty="0" smtClean="0"/>
              <a:t>Networking Lunch</a:t>
            </a:r>
          </a:p>
        </p:txBody>
      </p:sp>
    </p:spTree>
    <p:custDataLst>
      <p:tags r:id="rId1"/>
    </p:custDataLst>
    <p:extLst>
      <p:ext uri="{BB962C8B-B14F-4D97-AF65-F5344CB8AC3E}">
        <p14:creationId xmlns:p14="http://schemas.microsoft.com/office/powerpoint/2010/main" val="257095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Panelists</a:t>
            </a:r>
            <a:endParaRPr lang="en-US" dirty="0"/>
          </a:p>
        </p:txBody>
      </p:sp>
      <p:sp>
        <p:nvSpPr>
          <p:cNvPr id="7" name="Rectangle 4"/>
          <p:cNvSpPr>
            <a:spLocks noGrp="1" noChangeArrowheads="1"/>
          </p:cNvSpPr>
          <p:nvPr>
            <p:ph type="body" idx="1"/>
          </p:nvPr>
        </p:nvSpPr>
        <p:spPr bwMode="auto">
          <a:xfrm>
            <a:off x="457200" y="1570268"/>
            <a:ext cx="8153400" cy="2757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800" b="1" dirty="0"/>
              <a:t>Brian Reed</a:t>
            </a:r>
            <a:r>
              <a:rPr lang="en-US" sz="2800" dirty="0"/>
              <a:t>, Professor and Chair of English, Professor of Comparative Literature, Cinema and Media</a:t>
            </a:r>
          </a:p>
          <a:p>
            <a:r>
              <a:rPr lang="en-US" sz="2800" b="1" dirty="0" smtClean="0"/>
              <a:t>Suzanne Hawley</a:t>
            </a:r>
            <a:r>
              <a:rPr lang="en-US" sz="2800" dirty="0" smtClean="0"/>
              <a:t>, Divisional </a:t>
            </a:r>
            <a:r>
              <a:rPr lang="en-US" sz="2800" dirty="0"/>
              <a:t>Dean of </a:t>
            </a:r>
            <a:r>
              <a:rPr lang="en-US" sz="2800" dirty="0" smtClean="0"/>
              <a:t>Natural Sciences, College </a:t>
            </a:r>
            <a:r>
              <a:rPr lang="en-US" sz="2800" dirty="0"/>
              <a:t>of Arts &amp; </a:t>
            </a:r>
            <a:r>
              <a:rPr lang="en-US" sz="2800" dirty="0" smtClean="0"/>
              <a:t>Sciences, Professor of Astronomy</a:t>
            </a:r>
          </a:p>
          <a:p>
            <a:r>
              <a:rPr lang="en-US" sz="2800" b="1" dirty="0"/>
              <a:t>Mike Bragg, </a:t>
            </a:r>
            <a:r>
              <a:rPr lang="en-US" sz="2800" dirty="0"/>
              <a:t>Dean, College of Engineering, Professor of Aeronautics and </a:t>
            </a:r>
            <a:r>
              <a:rPr lang="en-US" sz="2800" dirty="0" smtClean="0"/>
              <a:t>Astronautics</a:t>
            </a:r>
            <a:endParaRPr lang="en-US" sz="2800" dirty="0"/>
          </a:p>
        </p:txBody>
      </p:sp>
    </p:spTree>
    <p:custDataLst>
      <p:tags r:id="rId1"/>
    </p:custDataLst>
    <p:extLst>
      <p:ext uri="{BB962C8B-B14F-4D97-AF65-F5344CB8AC3E}">
        <p14:creationId xmlns:p14="http://schemas.microsoft.com/office/powerpoint/2010/main" val="2169806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6647" y="1358537"/>
            <a:ext cx="7488831" cy="2676737"/>
          </a:xfrm>
        </p:spPr>
        <p:txBody>
          <a:bodyPr>
            <a:normAutofit fontScale="85000" lnSpcReduction="20000"/>
          </a:bodyPr>
          <a:lstStyle/>
          <a:p>
            <a:pPr>
              <a:spcBef>
                <a:spcPts val="0"/>
              </a:spcBef>
              <a:spcAft>
                <a:spcPts val="1800"/>
              </a:spcAft>
            </a:pPr>
            <a:r>
              <a:rPr lang="en-US" sz="5200" b="1" dirty="0" smtClean="0">
                <a:latin typeface="Bookman Old Style" pitchFamily="18" charset="0"/>
              </a:rPr>
              <a:t>Brian Reed</a:t>
            </a:r>
          </a:p>
          <a:p>
            <a:pPr>
              <a:lnSpc>
                <a:spcPct val="110000"/>
              </a:lnSpc>
            </a:pPr>
            <a:r>
              <a:rPr lang="en-US" sz="3000" b="1" dirty="0">
                <a:latin typeface="Bookman Old Style" pitchFamily="18" charset="0"/>
              </a:rPr>
              <a:t>ADVANCE Leadership </a:t>
            </a:r>
            <a:r>
              <a:rPr lang="en-US" sz="3000" b="1" dirty="0" smtClean="0">
                <a:latin typeface="Bookman Old Style" pitchFamily="18" charset="0"/>
              </a:rPr>
              <a:t>Workshop: </a:t>
            </a:r>
          </a:p>
          <a:p>
            <a:pPr>
              <a:lnSpc>
                <a:spcPct val="110000"/>
              </a:lnSpc>
            </a:pPr>
            <a:r>
              <a:rPr lang="en-US" sz="3000" b="1" dirty="0" smtClean="0">
                <a:latin typeface="Bookman Old Style" pitchFamily="18" charset="0"/>
              </a:rPr>
              <a:t>A Chair’s </a:t>
            </a:r>
            <a:r>
              <a:rPr lang="en-US" sz="3000" b="1" dirty="0">
                <a:latin typeface="Bookman Old Style" pitchFamily="18" charset="0"/>
              </a:rPr>
              <a:t>Role with Mid-Career </a:t>
            </a:r>
            <a:r>
              <a:rPr lang="en-US" sz="3000" b="1" dirty="0" smtClean="0">
                <a:latin typeface="Bookman Old Style" pitchFamily="18" charset="0"/>
              </a:rPr>
              <a:t>Faculty</a:t>
            </a:r>
          </a:p>
          <a:p>
            <a:pPr>
              <a:lnSpc>
                <a:spcPct val="110000"/>
              </a:lnSpc>
            </a:pPr>
            <a:endParaRPr lang="en-US" sz="2400" b="1" dirty="0" smtClean="0">
              <a:latin typeface="Bookman Old Style" pitchFamily="18" charset="0"/>
            </a:endParaRPr>
          </a:p>
          <a:p>
            <a:pPr>
              <a:lnSpc>
                <a:spcPct val="110000"/>
              </a:lnSpc>
            </a:pPr>
            <a:r>
              <a:rPr lang="en-US" sz="3000" b="1" dirty="0" smtClean="0">
                <a:latin typeface="Bookman Old Style" pitchFamily="18" charset="0"/>
              </a:rPr>
              <a:t>March 6, 2018</a:t>
            </a:r>
            <a:endParaRPr lang="en-US" sz="3000" b="1" dirty="0">
              <a:latin typeface="Bookman Old Style" pitchFamily="18" charset="0"/>
            </a:endParaRPr>
          </a:p>
        </p:txBody>
      </p:sp>
    </p:spTree>
    <p:extLst>
      <p:ext uri="{BB962C8B-B14F-4D97-AF65-F5344CB8AC3E}">
        <p14:creationId xmlns:p14="http://schemas.microsoft.com/office/powerpoint/2010/main" val="356361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8458" y="1955915"/>
            <a:ext cx="7312311" cy="2232021"/>
          </a:xfrm>
          <a:prstGeom prst="rect">
            <a:avLst/>
          </a:prstGeom>
          <a:noFill/>
        </p:spPr>
        <p:txBody>
          <a:bodyPr wrap="square" rtlCol="0">
            <a:spAutoFit/>
          </a:bodyPr>
          <a:lstStyle/>
          <a:p>
            <a:pPr marL="457200" indent="-457200" algn="just">
              <a:lnSpc>
                <a:spcPct val="150000"/>
              </a:lnSpc>
              <a:buAutoNum type="arabicParenBoth"/>
            </a:pPr>
            <a:r>
              <a:rPr lang="en-US" sz="3200" b="1" dirty="0" smtClean="0">
                <a:solidFill>
                  <a:srgbClr val="E8D3A2"/>
                </a:solidFill>
                <a:cs typeface="Times New Roman"/>
              </a:rPr>
              <a:t> The Freedom to Choose</a:t>
            </a:r>
          </a:p>
          <a:p>
            <a:pPr marL="457200" indent="-457200" algn="just">
              <a:lnSpc>
                <a:spcPct val="150000"/>
              </a:lnSpc>
              <a:buAutoNum type="arabicParenBoth"/>
            </a:pPr>
            <a:r>
              <a:rPr lang="en-US" sz="3200" b="1" dirty="0" smtClean="0">
                <a:solidFill>
                  <a:srgbClr val="E8D3A2"/>
                </a:solidFill>
                <a:cs typeface="Times New Roman"/>
              </a:rPr>
              <a:t> The Need to Choose</a:t>
            </a:r>
          </a:p>
          <a:p>
            <a:pPr marL="457200" indent="-457200" algn="just">
              <a:lnSpc>
                <a:spcPct val="150000"/>
              </a:lnSpc>
              <a:buAutoNum type="arabicParenBoth"/>
            </a:pPr>
            <a:r>
              <a:rPr lang="en-US" sz="3200" b="1" dirty="0" smtClean="0">
                <a:solidFill>
                  <a:srgbClr val="E8D3A2"/>
                </a:solidFill>
                <a:cs typeface="Times New Roman"/>
              </a:rPr>
              <a:t> The Burden of Increased Demands</a:t>
            </a:r>
          </a:p>
        </p:txBody>
      </p:sp>
      <p:sp>
        <p:nvSpPr>
          <p:cNvPr id="6" name="Text Placeholder 1"/>
          <p:cNvSpPr>
            <a:spLocks noGrp="1"/>
          </p:cNvSpPr>
          <p:nvPr>
            <p:ph type="body" sz="quarter" idx="10"/>
          </p:nvPr>
        </p:nvSpPr>
        <p:spPr>
          <a:xfrm>
            <a:off x="671756" y="685960"/>
            <a:ext cx="8370644" cy="575574"/>
          </a:xfrm>
        </p:spPr>
        <p:txBody>
          <a:bodyPr>
            <a:noAutofit/>
          </a:bodyPr>
          <a:lstStyle/>
          <a:p>
            <a:pPr lvl="0"/>
            <a:r>
              <a:rPr lang="en-US" sz="3600" b="1" dirty="0" smtClean="0">
                <a:latin typeface="Bookman Old Style" panose="02050604050505020204" pitchFamily="18" charset="0"/>
              </a:rPr>
              <a:t>Post-Tenure: What Next?</a:t>
            </a:r>
          </a:p>
        </p:txBody>
      </p:sp>
    </p:spTree>
    <p:extLst>
      <p:ext uri="{BB962C8B-B14F-4D97-AF65-F5344CB8AC3E}">
        <p14:creationId xmlns:p14="http://schemas.microsoft.com/office/powerpoint/2010/main" val="116348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7098" y="1720783"/>
            <a:ext cx="6818812" cy="4062651"/>
          </a:xfrm>
          <a:prstGeom prst="rect">
            <a:avLst/>
          </a:prstGeom>
          <a:noFill/>
        </p:spPr>
        <p:txBody>
          <a:bodyPr wrap="square" rtlCol="0">
            <a:spAutoFit/>
          </a:bodyPr>
          <a:lstStyle/>
          <a:p>
            <a:pPr marL="457200" indent="-457200" algn="just">
              <a:lnSpc>
                <a:spcPct val="150000"/>
              </a:lnSpc>
              <a:buAutoNum type="arabicParenBoth"/>
            </a:pPr>
            <a:r>
              <a:rPr lang="en-US" sz="3200" b="1" dirty="0" smtClean="0">
                <a:solidFill>
                  <a:srgbClr val="E8D3A2"/>
                </a:solidFill>
                <a:cs typeface="Times New Roman"/>
              </a:rPr>
              <a:t> </a:t>
            </a:r>
            <a:r>
              <a:rPr lang="en-US" sz="2800" b="1" dirty="0" smtClean="0">
                <a:solidFill>
                  <a:srgbClr val="E8D3A2"/>
                </a:solidFill>
                <a:cs typeface="Times New Roman"/>
              </a:rPr>
              <a:t>Encourage exploration of options</a:t>
            </a:r>
          </a:p>
          <a:p>
            <a:pPr marL="457200" indent="-457200" algn="just">
              <a:lnSpc>
                <a:spcPct val="150000"/>
              </a:lnSpc>
              <a:buAutoNum type="arabicParenBoth"/>
            </a:pPr>
            <a:r>
              <a:rPr lang="en-US" sz="2800" b="1" dirty="0" smtClean="0">
                <a:solidFill>
                  <a:srgbClr val="E8D3A2"/>
                </a:solidFill>
                <a:cs typeface="Times New Roman"/>
              </a:rPr>
              <a:t> Facilitate the creation of a narrative</a:t>
            </a:r>
          </a:p>
          <a:p>
            <a:pPr marL="457200" indent="-457200" algn="just">
              <a:lnSpc>
                <a:spcPct val="150000"/>
              </a:lnSpc>
              <a:buAutoNum type="arabicParenBoth"/>
            </a:pPr>
            <a:r>
              <a:rPr lang="en-US" sz="2800" b="1" dirty="0" smtClean="0">
                <a:solidFill>
                  <a:srgbClr val="E8D3A2"/>
                </a:solidFill>
                <a:cs typeface="Times New Roman"/>
              </a:rPr>
              <a:t> Point to resources</a:t>
            </a:r>
          </a:p>
          <a:p>
            <a:pPr marL="457200" indent="-457200" algn="just">
              <a:lnSpc>
                <a:spcPct val="150000"/>
              </a:lnSpc>
              <a:buAutoNum type="arabicParenBoth"/>
            </a:pPr>
            <a:r>
              <a:rPr lang="en-US" sz="2800" b="1" dirty="0">
                <a:solidFill>
                  <a:srgbClr val="E8D3A2"/>
                </a:solidFill>
                <a:cs typeface="Times New Roman"/>
              </a:rPr>
              <a:t> </a:t>
            </a:r>
            <a:r>
              <a:rPr lang="en-US" sz="2800" b="1" dirty="0" smtClean="0">
                <a:solidFill>
                  <a:srgbClr val="E8D3A2"/>
                </a:solidFill>
                <a:cs typeface="Times New Roman"/>
              </a:rPr>
              <a:t>Counsel on competing demands for time</a:t>
            </a:r>
          </a:p>
          <a:p>
            <a:pPr marL="457200" indent="-457200" algn="just">
              <a:lnSpc>
                <a:spcPct val="150000"/>
              </a:lnSpc>
              <a:buAutoNum type="arabicParenBoth"/>
            </a:pPr>
            <a:r>
              <a:rPr lang="en-US" sz="2800" b="1" dirty="0" smtClean="0">
                <a:solidFill>
                  <a:srgbClr val="E8D3A2"/>
                </a:solidFill>
                <a:cs typeface="Times New Roman"/>
              </a:rPr>
              <a:t> Make labor </a:t>
            </a:r>
            <a:r>
              <a:rPr lang="en-US" sz="2800" b="1" dirty="0">
                <a:solidFill>
                  <a:srgbClr val="E8D3A2"/>
                </a:solidFill>
                <a:cs typeface="Times New Roman"/>
              </a:rPr>
              <a:t>v</a:t>
            </a:r>
            <a:r>
              <a:rPr lang="en-US" sz="2800" b="1" dirty="0" smtClean="0">
                <a:solidFill>
                  <a:srgbClr val="E8D3A2"/>
                </a:solidFill>
                <a:cs typeface="Times New Roman"/>
              </a:rPr>
              <a:t>isible </a:t>
            </a:r>
          </a:p>
          <a:p>
            <a:pPr marL="457200" indent="-457200" algn="just">
              <a:lnSpc>
                <a:spcPct val="150000"/>
              </a:lnSpc>
              <a:buAutoNum type="arabicParenBoth"/>
            </a:pPr>
            <a:r>
              <a:rPr lang="en-US" sz="2800" b="1" dirty="0" smtClean="0">
                <a:solidFill>
                  <a:srgbClr val="E8D3A2"/>
                </a:solidFill>
                <a:cs typeface="Times New Roman"/>
              </a:rPr>
              <a:t> Recognize </a:t>
            </a:r>
            <a:r>
              <a:rPr lang="en-US" sz="2800" b="1" dirty="0">
                <a:solidFill>
                  <a:srgbClr val="E8D3A2"/>
                </a:solidFill>
                <a:cs typeface="Times New Roman"/>
              </a:rPr>
              <a:t>a</a:t>
            </a:r>
            <a:r>
              <a:rPr lang="en-US" sz="2800" b="1" dirty="0" smtClean="0">
                <a:solidFill>
                  <a:srgbClr val="E8D3A2"/>
                </a:solidFill>
                <a:cs typeface="Times New Roman"/>
              </a:rPr>
              <a:t>chievements</a:t>
            </a:r>
          </a:p>
        </p:txBody>
      </p:sp>
      <p:sp>
        <p:nvSpPr>
          <p:cNvPr id="6" name="Text Placeholder 1"/>
          <p:cNvSpPr>
            <a:spLocks noGrp="1"/>
          </p:cNvSpPr>
          <p:nvPr>
            <p:ph type="body" sz="quarter" idx="10"/>
          </p:nvPr>
        </p:nvSpPr>
        <p:spPr>
          <a:xfrm>
            <a:off x="671756" y="398173"/>
            <a:ext cx="8370644" cy="1104056"/>
          </a:xfrm>
        </p:spPr>
        <p:txBody>
          <a:bodyPr>
            <a:noAutofit/>
          </a:bodyPr>
          <a:lstStyle/>
          <a:p>
            <a:pPr lvl="0"/>
            <a:r>
              <a:rPr lang="en-US" sz="2800" b="1" dirty="0" smtClean="0">
                <a:latin typeface="Bookman Old Style" panose="02050604050505020204" pitchFamily="18" charset="0"/>
              </a:rPr>
              <a:t>Mentoring Mid-Career Faculty:</a:t>
            </a:r>
          </a:p>
          <a:p>
            <a:pPr lvl="0"/>
            <a:r>
              <a:rPr lang="en-US" sz="2800" b="1" dirty="0" smtClean="0">
                <a:latin typeface="Bookman Old Style" panose="02050604050505020204" pitchFamily="18" charset="0"/>
              </a:rPr>
              <a:t>What’s a Chair to Do?</a:t>
            </a:r>
          </a:p>
        </p:txBody>
      </p:sp>
    </p:spTree>
    <p:extLst>
      <p:ext uri="{BB962C8B-B14F-4D97-AF65-F5344CB8AC3E}">
        <p14:creationId xmlns:p14="http://schemas.microsoft.com/office/powerpoint/2010/main" val="946769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0161" y="1720783"/>
            <a:ext cx="7223760" cy="3970318"/>
          </a:xfrm>
          <a:prstGeom prst="rect">
            <a:avLst/>
          </a:prstGeom>
          <a:noFill/>
        </p:spPr>
        <p:txBody>
          <a:bodyPr wrap="square" rtlCol="0">
            <a:spAutoFit/>
          </a:bodyPr>
          <a:lstStyle/>
          <a:p>
            <a:pPr marL="457200" indent="-457200">
              <a:lnSpc>
                <a:spcPct val="150000"/>
              </a:lnSpc>
              <a:buAutoNum type="arabicParenBoth"/>
            </a:pPr>
            <a:r>
              <a:rPr lang="en-US" sz="2800" b="1" dirty="0" smtClean="0">
                <a:solidFill>
                  <a:srgbClr val="E8D3A2"/>
                </a:solidFill>
                <a:cs typeface="Times New Roman"/>
              </a:rPr>
              <a:t>Isolation and alienation from unit</a:t>
            </a:r>
          </a:p>
          <a:p>
            <a:pPr marL="457200" indent="-457200">
              <a:lnSpc>
                <a:spcPct val="150000"/>
              </a:lnSpc>
              <a:buAutoNum type="arabicParenBoth"/>
            </a:pPr>
            <a:r>
              <a:rPr lang="en-US" sz="2800" b="1" dirty="0" smtClean="0">
                <a:solidFill>
                  <a:srgbClr val="E8D3A2"/>
                </a:solidFill>
                <a:cs typeface="Times New Roman"/>
              </a:rPr>
              <a:t>Excessive service burden</a:t>
            </a:r>
          </a:p>
          <a:p>
            <a:pPr marL="457200" indent="-457200">
              <a:lnSpc>
                <a:spcPct val="150000"/>
              </a:lnSpc>
              <a:buAutoNum type="arabicParenBoth"/>
            </a:pPr>
            <a:r>
              <a:rPr lang="en-US" sz="2800" b="1" dirty="0" smtClean="0">
                <a:solidFill>
                  <a:srgbClr val="E8D3A2"/>
                </a:solidFill>
                <a:cs typeface="Times New Roman"/>
              </a:rPr>
              <a:t>Excessive supervision burden</a:t>
            </a:r>
          </a:p>
          <a:p>
            <a:pPr marL="457200" indent="-457200">
              <a:lnSpc>
                <a:spcPct val="150000"/>
              </a:lnSpc>
              <a:buAutoNum type="arabicParenBoth"/>
            </a:pPr>
            <a:r>
              <a:rPr lang="en-US" sz="2800" b="1" dirty="0" smtClean="0">
                <a:solidFill>
                  <a:srgbClr val="E8D3A2"/>
                </a:solidFill>
                <a:cs typeface="Times New Roman"/>
              </a:rPr>
              <a:t>Work-life imbalance</a:t>
            </a:r>
          </a:p>
          <a:p>
            <a:pPr marL="457200" indent="-457200">
              <a:lnSpc>
                <a:spcPct val="150000"/>
              </a:lnSpc>
              <a:buAutoNum type="arabicParenBoth"/>
            </a:pPr>
            <a:r>
              <a:rPr lang="en-US" sz="2800" b="1" dirty="0" smtClean="0">
                <a:solidFill>
                  <a:srgbClr val="E8D3A2"/>
                </a:solidFill>
                <a:cs typeface="Times New Roman"/>
              </a:rPr>
              <a:t>Lack of confidence (or overconfidence) regarding one’s accomplishments</a:t>
            </a:r>
          </a:p>
        </p:txBody>
      </p:sp>
      <p:sp>
        <p:nvSpPr>
          <p:cNvPr id="6" name="Text Placeholder 1"/>
          <p:cNvSpPr>
            <a:spLocks noGrp="1"/>
          </p:cNvSpPr>
          <p:nvPr>
            <p:ph type="body" sz="quarter" idx="10"/>
          </p:nvPr>
        </p:nvSpPr>
        <p:spPr>
          <a:xfrm>
            <a:off x="671756" y="662203"/>
            <a:ext cx="8370644" cy="617957"/>
          </a:xfrm>
        </p:spPr>
        <p:txBody>
          <a:bodyPr>
            <a:noAutofit/>
          </a:bodyPr>
          <a:lstStyle/>
          <a:p>
            <a:pPr lvl="0"/>
            <a:r>
              <a:rPr lang="en-US" sz="2800" b="1" dirty="0" smtClean="0">
                <a:latin typeface="Bookman Old Style" panose="02050604050505020204" pitchFamily="18" charset="0"/>
              </a:rPr>
              <a:t>Mid-Career Faculty: Common Problems</a:t>
            </a:r>
          </a:p>
        </p:txBody>
      </p:sp>
    </p:spTree>
    <p:extLst>
      <p:ext uri="{BB962C8B-B14F-4D97-AF65-F5344CB8AC3E}">
        <p14:creationId xmlns:p14="http://schemas.microsoft.com/office/powerpoint/2010/main" val="1852205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0579" y="1720783"/>
            <a:ext cx="7414154" cy="4616648"/>
          </a:xfrm>
          <a:prstGeom prst="rect">
            <a:avLst/>
          </a:prstGeom>
          <a:noFill/>
        </p:spPr>
        <p:txBody>
          <a:bodyPr wrap="square" rtlCol="0">
            <a:spAutoFit/>
          </a:bodyPr>
          <a:lstStyle/>
          <a:p>
            <a:pPr marL="457200" indent="-457200">
              <a:lnSpc>
                <a:spcPct val="150000"/>
              </a:lnSpc>
              <a:buAutoNum type="arabicParenBoth"/>
            </a:pPr>
            <a:r>
              <a:rPr lang="en-US" sz="2800" b="1" dirty="0" smtClean="0">
                <a:solidFill>
                  <a:srgbClr val="E8D3A2"/>
                </a:solidFill>
                <a:cs typeface="Times New Roman"/>
              </a:rPr>
              <a:t>Explicit but flexible guidelines and standards</a:t>
            </a:r>
          </a:p>
          <a:p>
            <a:pPr marL="457200" indent="-457200">
              <a:lnSpc>
                <a:spcPct val="150000"/>
              </a:lnSpc>
              <a:buAutoNum type="arabicParenBoth"/>
            </a:pPr>
            <a:r>
              <a:rPr lang="en-US" sz="2800" b="1" dirty="0" smtClean="0">
                <a:solidFill>
                  <a:srgbClr val="E8D3A2"/>
                </a:solidFill>
                <a:cs typeface="Times New Roman"/>
              </a:rPr>
              <a:t>Multiple paths to being considered for promotion</a:t>
            </a:r>
          </a:p>
          <a:p>
            <a:pPr marL="457200" indent="-457200">
              <a:lnSpc>
                <a:spcPct val="150000"/>
              </a:lnSpc>
              <a:buAutoNum type="arabicParenBoth"/>
            </a:pPr>
            <a:r>
              <a:rPr lang="en-US" sz="2800" b="1" dirty="0" smtClean="0">
                <a:solidFill>
                  <a:srgbClr val="E8D3A2"/>
                </a:solidFill>
                <a:cs typeface="Times New Roman"/>
              </a:rPr>
              <a:t>Clarity regarding identity-based challenges faced by some faculty (implicit bias etc.)</a:t>
            </a:r>
          </a:p>
          <a:p>
            <a:pPr marL="457200" indent="-457200">
              <a:lnSpc>
                <a:spcPct val="150000"/>
              </a:lnSpc>
              <a:buAutoNum type="arabicParenBoth"/>
            </a:pPr>
            <a:r>
              <a:rPr lang="en-US" sz="2800" b="1" dirty="0" smtClean="0">
                <a:solidFill>
                  <a:srgbClr val="E8D3A2"/>
                </a:solidFill>
                <a:cs typeface="Times New Roman"/>
              </a:rPr>
              <a:t>Willingness to put fairness ahead of precedent and tradition</a:t>
            </a:r>
          </a:p>
        </p:txBody>
      </p:sp>
      <p:sp>
        <p:nvSpPr>
          <p:cNvPr id="6" name="Text Placeholder 1"/>
          <p:cNvSpPr>
            <a:spLocks noGrp="1"/>
          </p:cNvSpPr>
          <p:nvPr>
            <p:ph type="body" sz="quarter" idx="10"/>
          </p:nvPr>
        </p:nvSpPr>
        <p:spPr>
          <a:xfrm>
            <a:off x="671756" y="348694"/>
            <a:ext cx="8370644" cy="996780"/>
          </a:xfrm>
        </p:spPr>
        <p:txBody>
          <a:bodyPr>
            <a:noAutofit/>
          </a:bodyPr>
          <a:lstStyle/>
          <a:p>
            <a:pPr lvl="0"/>
            <a:r>
              <a:rPr lang="en-US" sz="2800" b="1" dirty="0" smtClean="0">
                <a:latin typeface="Bookman Old Style" panose="02050604050505020204" pitchFamily="18" charset="0"/>
              </a:rPr>
              <a:t>Promotion from Associate to Full: </a:t>
            </a:r>
          </a:p>
          <a:p>
            <a:pPr lvl="0"/>
            <a:r>
              <a:rPr lang="en-US" sz="2800" b="1" dirty="0" smtClean="0">
                <a:latin typeface="Bookman Old Style" panose="02050604050505020204" pitchFamily="18" charset="0"/>
              </a:rPr>
              <a:t>What’s Needed</a:t>
            </a:r>
          </a:p>
        </p:txBody>
      </p:sp>
    </p:spTree>
    <p:extLst>
      <p:ext uri="{BB962C8B-B14F-4D97-AF65-F5344CB8AC3E}">
        <p14:creationId xmlns:p14="http://schemas.microsoft.com/office/powerpoint/2010/main" val="19119354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ADVANC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4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5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727272"/>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7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0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2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9073</TotalTime>
  <Words>1036</Words>
  <Application>Microsoft Office PowerPoint</Application>
  <PresentationFormat>On-screen Show (4:3)</PresentationFormat>
  <Paragraphs>140</Paragraphs>
  <Slides>24</Slides>
  <Notes>6</Notes>
  <HiddenSlides>0</HiddenSlides>
  <MMClips>0</MMClips>
  <ScaleCrop>false</ScaleCrop>
  <HeadingPairs>
    <vt:vector size="6" baseType="variant">
      <vt:variant>
        <vt:lpstr>Fonts Used</vt:lpstr>
      </vt:variant>
      <vt:variant>
        <vt:i4>14</vt:i4>
      </vt:variant>
      <vt:variant>
        <vt:lpstr>Theme</vt:lpstr>
      </vt:variant>
      <vt:variant>
        <vt:i4>20</vt:i4>
      </vt:variant>
      <vt:variant>
        <vt:lpstr>Slide Titles</vt:lpstr>
      </vt:variant>
      <vt:variant>
        <vt:i4>24</vt:i4>
      </vt:variant>
    </vt:vector>
  </HeadingPairs>
  <TitlesOfParts>
    <vt:vector size="58" baseType="lpstr">
      <vt:lpstr>Adobe Garamond Pro</vt:lpstr>
      <vt:lpstr>Arial</vt:lpstr>
      <vt:lpstr>Arial Black</vt:lpstr>
      <vt:lpstr>Bookman Old Style</vt:lpstr>
      <vt:lpstr>Calibri</vt:lpstr>
      <vt:lpstr>Encode Sans Normal Black</vt:lpstr>
      <vt:lpstr>HelveticaNeue BlackCond</vt:lpstr>
      <vt:lpstr>Lucida Grande</vt:lpstr>
      <vt:lpstr>Open Sans</vt:lpstr>
      <vt:lpstr>Open Sans Light</vt:lpstr>
      <vt:lpstr>Times</vt:lpstr>
      <vt:lpstr>Times New Roman</vt:lpstr>
      <vt:lpstr>Uni Sans Regular</vt:lpstr>
      <vt:lpstr>Wingdings</vt:lpstr>
      <vt:lpstr>AAAS template 2</vt:lpstr>
      <vt:lpstr>25_AAAS template 2</vt:lpstr>
      <vt:lpstr>26_AAAS template 2</vt:lpstr>
      <vt:lpstr>27_AAAS template 2</vt:lpstr>
      <vt:lpstr>28_AAAS template 2</vt:lpstr>
      <vt:lpstr>29_AAAS template 2</vt:lpstr>
      <vt:lpstr>30_AAAS template 2</vt:lpstr>
      <vt:lpstr>31_AAAS template 2</vt:lpstr>
      <vt:lpstr>32_AAAS template 2</vt:lpstr>
      <vt:lpstr>4_AAAS template 2</vt:lpstr>
      <vt:lpstr>Custom Design</vt:lpstr>
      <vt:lpstr>ADVANCE-template</vt:lpstr>
      <vt:lpstr>6_AAAS template 2</vt:lpstr>
      <vt:lpstr>1_Custom Design</vt:lpstr>
      <vt:lpstr>2_Custom Design</vt:lpstr>
      <vt:lpstr>Default Design</vt:lpstr>
      <vt:lpstr>3_Custom Design</vt:lpstr>
      <vt:lpstr>4_Custom Design</vt:lpstr>
      <vt:lpstr>5_Custom Design</vt:lpstr>
      <vt:lpstr>6_Custom Design</vt:lpstr>
      <vt:lpstr>List one mid-career faculty issue per post-it note you’d like to discuss at today’s workshop  We will collect post-it notes and ID topical groups for the small group discussions</vt:lpstr>
      <vt:lpstr>A Chair’s Role in Stages of the Faculty Career: Mid-Career Faculty</vt:lpstr>
      <vt:lpstr>AGENDA</vt:lpstr>
      <vt:lpstr>Panelists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Activity:  Caucusing  </vt:lpstr>
      <vt:lpstr>Caucusing by Topics</vt:lpstr>
      <vt:lpstr>Conclusion and evaluations</vt:lpstr>
      <vt:lpstr>2017-18 Leadership Workshop Series A Chair’s Role in the Stages of the Faculty Career</vt:lpstr>
      <vt:lpstr>Networking lunch </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UW ADVANCE Center for Institutional Change</cp:lastModifiedBy>
  <cp:revision>262</cp:revision>
  <cp:lastPrinted>2018-03-02T20:55:28Z</cp:lastPrinted>
  <dcterms:created xsi:type="dcterms:W3CDTF">2012-10-30T13:25:58Z</dcterms:created>
  <dcterms:modified xsi:type="dcterms:W3CDTF">2018-03-02T21:01:21Z</dcterms:modified>
</cp:coreProperties>
</file>