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176" r:id="rId14"/>
    <p:sldMasterId id="2147484185" r:id="rId15"/>
    <p:sldMasterId id="2147484186" r:id="rId16"/>
    <p:sldMasterId id="2147484189" r:id="rId17"/>
    <p:sldMasterId id="2147484191" r:id="rId18"/>
  </p:sldMasterIdLst>
  <p:notesMasterIdLst>
    <p:notesMasterId r:id="rId30"/>
  </p:notesMasterIdLst>
  <p:handoutMasterIdLst>
    <p:handoutMasterId r:id="rId31"/>
  </p:handoutMasterIdLst>
  <p:sldIdLst>
    <p:sldId id="317" r:id="rId19"/>
    <p:sldId id="444" r:id="rId20"/>
    <p:sldId id="450" r:id="rId21"/>
    <p:sldId id="451" r:id="rId22"/>
    <p:sldId id="452" r:id="rId23"/>
    <p:sldId id="453" r:id="rId24"/>
    <p:sldId id="446" r:id="rId25"/>
    <p:sldId id="447" r:id="rId26"/>
    <p:sldId id="448" r:id="rId27"/>
    <p:sldId id="449" r:id="rId28"/>
    <p:sldId id="391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37" autoAdjust="0"/>
  </p:normalViewPr>
  <p:slideViewPr>
    <p:cSldViewPr>
      <p:cViewPr varScale="1">
        <p:scale>
          <a:sx n="73" d="100"/>
          <a:sy n="73" d="100"/>
        </p:scale>
        <p:origin x="4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5736" tIns="47868" rIns="95736" bIns="47868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11/28/2016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6" tIns="47868" rIns="95736" bIns="478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5736" tIns="47868" rIns="95736" bIns="478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5736" tIns="47868" rIns="95736" bIns="47868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F4AC0-9BA2-46D2-9372-A5C9261B2C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8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477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HELVETICA CONDENSED BOLD</a:t>
            </a:r>
          </a:p>
          <a:p>
            <a:pPr lvl="0"/>
            <a:r>
              <a:rPr lang="en-US" dirty="0" smtClean="0"/>
              <a:t>50 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9463" y="5917261"/>
            <a:ext cx="732442" cy="8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6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477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HELVETICA CONDENSED BOLD</a:t>
            </a:r>
          </a:p>
          <a:p>
            <a:pPr lvl="0"/>
            <a:r>
              <a:rPr lang="en-US" dirty="0" smtClean="0"/>
              <a:t>50 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9463" y="5917261"/>
            <a:ext cx="732442" cy="8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1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62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26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32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7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0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4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5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55247"/>
      </p:ext>
    </p:extLst>
  </p:cSld>
  <p:clrMap bg1="dk1" tx1="lt1" bg2="dk2" tx2="lt2" accent1="accent1" accent2="accent2" accent3="accent3" accent4="accent4" accent5="accent5" accent6="accent6" hlink="hlink" folHlink="folHlink"/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2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3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2019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EAD1-B108-634A-84A9-08B4DD0A38A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EAD1-B108-634A-84A9-08B4DD0A38A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EAD1-B108-634A-84A9-08B4DD0A38A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4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/>
          </a:bodyPr>
          <a:lstStyle/>
          <a:p>
            <a:r>
              <a:rPr lang="en-US" dirty="0" smtClean="0"/>
              <a:t>Graduating Your First Students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Fall Quarter Pre-Tenure Faculty Workshop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November 29, 2016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89"/>
            <a:ext cx="8229600" cy="1143000"/>
          </a:xfrm>
        </p:spPr>
        <p:txBody>
          <a:bodyPr/>
          <a:lstStyle/>
          <a:p>
            <a:r>
              <a:rPr lang="en-US" dirty="0" smtClean="0"/>
              <a:t>Write, write,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338"/>
            <a:ext cx="8229600" cy="5314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 a group (combine with another professor or add some undergrads) so that it’s not just you and one grad student</a:t>
            </a:r>
          </a:p>
          <a:p>
            <a:r>
              <a:rPr lang="en-US" dirty="0" smtClean="0"/>
              <a:t>Make everyone write regularly, and regularly review each other’s writing</a:t>
            </a:r>
          </a:p>
          <a:p>
            <a:pPr lvl="1"/>
            <a:r>
              <a:rPr lang="en-US" dirty="0" smtClean="0"/>
              <a:t>Everyone has trouble writing, and most people have similar mistakes</a:t>
            </a:r>
          </a:p>
          <a:p>
            <a:pPr lvl="1"/>
            <a:r>
              <a:rPr lang="en-US" dirty="0" smtClean="0"/>
              <a:t>You’re not picking on one person</a:t>
            </a:r>
          </a:p>
          <a:p>
            <a:r>
              <a:rPr lang="en-US" dirty="0" smtClean="0"/>
              <a:t>Submit thesis chapters early (if they’ve been through peer review, committee members won’t bother with them) – do not save writing for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3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09600" y="3200400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5200" dirty="0" smtClean="0"/>
              <a:t>Questions?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80098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30480" y="1295400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err="1" smtClean="0"/>
              <a:t>Jayadev</a:t>
            </a:r>
            <a:r>
              <a:rPr lang="en-US" dirty="0" smtClean="0"/>
              <a:t> </a:t>
            </a:r>
            <a:r>
              <a:rPr lang="en-US" dirty="0" err="1" smtClean="0"/>
              <a:t>Arthreya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57200" y="2109041"/>
            <a:ext cx="8382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500" dirty="0" smtClean="0"/>
              <a:t>Associate Professor, Mathematics</a:t>
            </a:r>
          </a:p>
          <a:p>
            <a:r>
              <a:rPr lang="en-US" sz="2500" dirty="0" smtClean="0"/>
              <a:t>Director, Washington Experimental Mathematics Lab</a:t>
            </a:r>
            <a:endParaRPr lang="en-US" sz="25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30480" y="3699716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Jessica Lundquist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609600" y="4537916"/>
            <a:ext cx="813252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4E4E7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4E4E76"/>
                </a:solidFill>
                <a:latin typeface="Calibri" pitchFamily="34" charset="0"/>
              </a:defRPr>
            </a:lvl9pPr>
          </a:lstStyle>
          <a:p>
            <a:r>
              <a:rPr lang="en-US" sz="2500" dirty="0" smtClean="0"/>
              <a:t>Associate Professor, Civil &amp; Environmental Engineering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2787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2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9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" y="0"/>
            <a:ext cx="9137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7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duation_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316"/>
            <a:ext cx="7772400" cy="1470025"/>
          </a:xfrm>
        </p:spPr>
        <p:txBody>
          <a:bodyPr/>
          <a:lstStyle/>
          <a:p>
            <a:r>
              <a:rPr lang="en-US" dirty="0" smtClean="0"/>
              <a:t>Graduating your First Grad Student</a:t>
            </a:r>
            <a:endParaRPr lang="en-US" dirty="0"/>
          </a:p>
        </p:txBody>
      </p:sp>
      <p:pic>
        <p:nvPicPr>
          <p:cNvPr id="5" name="Picture 4" descr="IMG_22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7176" r="8149" b="14795"/>
          <a:stretch/>
        </p:blipFill>
        <p:spPr>
          <a:xfrm rot="5400000">
            <a:off x="4914459" y="2628459"/>
            <a:ext cx="4946370" cy="35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08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Finishing grad school is remarkably about persistence – try to pick students who don’t give up and create a culture of not giving up</a:t>
            </a:r>
          </a:p>
          <a:p>
            <a:r>
              <a:rPr lang="en-US" dirty="0" smtClean="0"/>
              <a:t>Even if you feel compelled to graduate a student so that you can get tenure, remember it’s all about the student and his/her goals</a:t>
            </a:r>
          </a:p>
          <a:p>
            <a:r>
              <a:rPr lang="en-US" dirty="0" smtClean="0"/>
              <a:t>Semi-annual goals and objectives worksheet</a:t>
            </a:r>
          </a:p>
          <a:p>
            <a:pPr lvl="1"/>
            <a:r>
              <a:rPr lang="en-US" dirty="0" smtClean="0"/>
              <a:t>Why are you here?  Why do you want a PhD? </a:t>
            </a:r>
          </a:p>
          <a:p>
            <a:pPr lvl="1"/>
            <a:r>
              <a:rPr lang="en-US" dirty="0" smtClean="0"/>
              <a:t>Where do you want to go next?</a:t>
            </a:r>
          </a:p>
          <a:p>
            <a:pPr lvl="1"/>
            <a:r>
              <a:rPr lang="en-US" dirty="0" smtClean="0"/>
              <a:t>You need to write 3 chapters to get there</a:t>
            </a:r>
          </a:p>
        </p:txBody>
      </p:sp>
    </p:spTree>
    <p:extLst>
      <p:ext uri="{BB962C8B-B14F-4D97-AF65-F5344CB8AC3E}">
        <p14:creationId xmlns:p14="http://schemas.microsoft.com/office/powerpoint/2010/main" val="267195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Thesis is 3 chapters = 3 papers = 3 stories</a:t>
            </a:r>
          </a:p>
          <a:p>
            <a:r>
              <a:rPr lang="en-US" dirty="0" smtClean="0"/>
              <a:t>Story-board your idea and tell it to the group</a:t>
            </a:r>
          </a:p>
          <a:p>
            <a:pPr lvl="1"/>
            <a:r>
              <a:rPr lang="en-US" dirty="0" smtClean="0"/>
              <a:t>Make a </a:t>
            </a:r>
            <a:r>
              <a:rPr lang="en-US" dirty="0" err="1" smtClean="0"/>
              <a:t>powerpoint</a:t>
            </a:r>
            <a:r>
              <a:rPr lang="en-US" dirty="0" smtClean="0"/>
              <a:t> of ~10 slides with images that tell your key story</a:t>
            </a:r>
          </a:p>
          <a:p>
            <a:pPr lvl="1"/>
            <a:r>
              <a:rPr lang="en-US" dirty="0" smtClean="0"/>
              <a:t>If you can’t officially make the graph yet, just draw a cartoon of it</a:t>
            </a:r>
          </a:p>
          <a:p>
            <a:pPr lvl="1"/>
            <a:r>
              <a:rPr lang="en-US" dirty="0" smtClean="0"/>
              <a:t>These slides can become the figures in your paper, and you can write around them.</a:t>
            </a:r>
          </a:p>
          <a:p>
            <a:r>
              <a:rPr lang="en-US" dirty="0" smtClean="0"/>
              <a:t>Write to find if your story has holes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19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ppt9263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pptA9C4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pptD134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4829</TotalTime>
  <Words>284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11</vt:i4>
      </vt:variant>
    </vt:vector>
  </HeadingPairs>
  <TitlesOfParts>
    <vt:vector size="36" baseType="lpstr">
      <vt:lpstr>Arial</vt:lpstr>
      <vt:lpstr>Calibri</vt:lpstr>
      <vt:lpstr>Encode Sans Normal Black</vt:lpstr>
      <vt:lpstr>Helvetica Neue Bold Condensed</vt:lpstr>
      <vt:lpstr>HelveticaNeue BlackCond</vt:lpstr>
      <vt:lpstr>Times</vt:lpstr>
      <vt:lpstr>Wingdings</vt:lpstr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1_Custom Design</vt:lpstr>
      <vt:lpstr>1_ADVANCE-template</vt:lpstr>
      <vt:lpstr>ppt9263.tmp</vt:lpstr>
      <vt:lpstr>pptA9C4.tmp</vt:lpstr>
      <vt:lpstr>pptD134.tmp</vt:lpstr>
      <vt:lpstr>Graduating Your First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Graduating your First Grad Student</vt:lpstr>
      <vt:lpstr>It’s all about goals</vt:lpstr>
      <vt:lpstr>It’s all about stories</vt:lpstr>
      <vt:lpstr>Write, write, write</vt:lpstr>
      <vt:lpstr>PowerPoint Presentation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Uw Advance Center for Institutional Change</cp:lastModifiedBy>
  <cp:revision>145</cp:revision>
  <cp:lastPrinted>2016-11-28T19:12:20Z</cp:lastPrinted>
  <dcterms:created xsi:type="dcterms:W3CDTF">2012-10-30T13:25:58Z</dcterms:created>
  <dcterms:modified xsi:type="dcterms:W3CDTF">2016-11-28T19:14:55Z</dcterms:modified>
</cp:coreProperties>
</file>