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16" r:id="rId2"/>
    <p:sldMasterId id="2147484029" r:id="rId3"/>
    <p:sldMasterId id="2147484042" r:id="rId4"/>
    <p:sldMasterId id="2147484055" r:id="rId5"/>
    <p:sldMasterId id="2147484068" r:id="rId6"/>
    <p:sldMasterId id="2147484081" r:id="rId7"/>
    <p:sldMasterId id="2147484094" r:id="rId8"/>
    <p:sldMasterId id="2147484107" r:id="rId9"/>
    <p:sldMasterId id="2147484120" r:id="rId10"/>
    <p:sldMasterId id="2147484146" r:id="rId11"/>
    <p:sldMasterId id="2147484158" r:id="rId12"/>
    <p:sldMasterId id="2147484133" r:id="rId13"/>
    <p:sldMasterId id="2147484234" r:id="rId14"/>
    <p:sldMasterId id="2147484246" r:id="rId15"/>
  </p:sldMasterIdLst>
  <p:notesMasterIdLst>
    <p:notesMasterId r:id="rId34"/>
  </p:notesMasterIdLst>
  <p:handoutMasterIdLst>
    <p:handoutMasterId r:id="rId35"/>
  </p:handoutMasterIdLst>
  <p:sldIdLst>
    <p:sldId id="317" r:id="rId16"/>
    <p:sldId id="318" r:id="rId17"/>
    <p:sldId id="319" r:id="rId18"/>
    <p:sldId id="320" r:id="rId19"/>
    <p:sldId id="327" r:id="rId20"/>
    <p:sldId id="321" r:id="rId21"/>
    <p:sldId id="322" r:id="rId22"/>
    <p:sldId id="323" r:id="rId23"/>
    <p:sldId id="331" r:id="rId24"/>
    <p:sldId id="324" r:id="rId25"/>
    <p:sldId id="332" r:id="rId26"/>
    <p:sldId id="325" r:id="rId27"/>
    <p:sldId id="326" r:id="rId28"/>
    <p:sldId id="330" r:id="rId29"/>
    <p:sldId id="328" r:id="rId30"/>
    <p:sldId id="329" r:id="rId31"/>
    <p:sldId id="333" r:id="rId32"/>
    <p:sldId id="335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3A9"/>
    <a:srgbClr val="B28E5A"/>
    <a:srgbClr val="502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3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ADCB-708E-F941-8075-075E5EBDA019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197F-2033-974C-8E6B-35E21DD75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7343-33EA-40DA-9F48-5F09440026E9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F4AC0-9BA2-46D2-9372-A5C9261B2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F4AC0-9BA2-46D2-9372-A5C9261B2CB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8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F4AC0-9BA2-46D2-9372-A5C9261B2CB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7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58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139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89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63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318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652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8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1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5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65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78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51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62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37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2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747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89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3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07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60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55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98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58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31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3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7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37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6871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59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31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8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74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13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2" cstate="print"/>
          <a:srcRect b="23627"/>
          <a:stretch>
            <a:fillRect/>
          </a:stretch>
        </p:blipFill>
        <p:spPr bwMode="auto">
          <a:xfrm>
            <a:off x="457200" y="74613"/>
            <a:ext cx="1752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3" cstate="print"/>
          <a:srcRect t="71841"/>
          <a:stretch>
            <a:fillRect/>
          </a:stretch>
        </p:blipFill>
        <p:spPr bwMode="auto">
          <a:xfrm>
            <a:off x="4876800" y="6380163"/>
            <a:ext cx="37925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13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9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00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74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06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84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30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81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71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2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08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6166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06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2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07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04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79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03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25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28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03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00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217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26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97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8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23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2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057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625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687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06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43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9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8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4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6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2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72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6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7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3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1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48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7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3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87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1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3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4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9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27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5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12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4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2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9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5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9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9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30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527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55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6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3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1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5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29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8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076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2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7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8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7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5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1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3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7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404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0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51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9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49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89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4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71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6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247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7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100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65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149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762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14E6-7A49-4014-8607-630331982671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71" r:id="rId2"/>
    <p:sldLayoutId id="2147484172" r:id="rId3"/>
    <p:sldLayoutId id="2147484170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3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4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5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695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A9F2-9BCD-4144-8E7B-FED115EFBC69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11468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1494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49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30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68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500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406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051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249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sz="6400" dirty="0" smtClean="0"/>
              <a:t>Planning for a Productive Summer</a:t>
            </a:r>
            <a:endParaRPr lang="en-US" sz="64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UW ADVANCE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Mentoring-for-Leadership Lunch</a:t>
            </a:r>
          </a:p>
          <a:p>
            <a:pPr marL="342900" indent="-342900"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June 8, 2015</a:t>
            </a:r>
          </a:p>
          <a:p>
            <a:pPr marL="342900" indent="-34290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Joyce Yen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Map Tasks to Time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21189129">
            <a:off x="532886" y="1638939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c4.staticflickr.com/8/7030/6812481635_ed463ae1fa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Left Arrow 2"/>
          <p:cNvSpPr/>
          <p:nvPr/>
        </p:nvSpPr>
        <p:spPr>
          <a:xfrm rot="18000000">
            <a:off x="4888919" y="812374"/>
            <a:ext cx="1671938" cy="4827983"/>
          </a:xfrm>
          <a:prstGeom prst="curvedLef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728" y="6172200"/>
            <a:ext cx="7746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National Center for Faculty Development </a:t>
            </a:r>
            <a:r>
              <a:rPr lang="en-US" sz="1200" dirty="0"/>
              <a:t>and Diversity. http://www.facultydiversity.org/?page=email0511a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8841" y="1305056"/>
            <a:ext cx="3547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Realistic estimate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5008" y="1885375"/>
            <a:ext cx="2561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Buffer space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1798" y="2447708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Specific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324" y="4934860"/>
            <a:ext cx="374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Reassess goals, priorities, plans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6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Map to Time: Write Daily Goal Tasks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1800" y="1219200"/>
            <a:ext cx="5719354" cy="4906963"/>
          </a:xfrm>
        </p:spPr>
        <p:txBody>
          <a:bodyPr/>
          <a:lstStyle/>
          <a:p>
            <a:r>
              <a:rPr lang="en-US" sz="2800" dirty="0" smtClean="0"/>
              <a:t>Make a list of writing projects: </a:t>
            </a:r>
            <a:r>
              <a:rPr lang="en-US" sz="2000" dirty="0" smtClean="0"/>
              <a:t>10 – 11 am on 6/11</a:t>
            </a:r>
          </a:p>
          <a:p>
            <a:r>
              <a:rPr lang="en-US" sz="2800" dirty="0" smtClean="0"/>
              <a:t>Determine best times of day: </a:t>
            </a:r>
            <a:r>
              <a:rPr lang="en-US" sz="2000" dirty="0" smtClean="0"/>
              <a:t>12 – 12:30 pm on 6/9 </a:t>
            </a:r>
          </a:p>
          <a:p>
            <a:r>
              <a:rPr lang="en-US" sz="2800" dirty="0" smtClean="0"/>
              <a:t>Determine locations for writing: </a:t>
            </a:r>
            <a:r>
              <a:rPr lang="en-US" sz="2000" dirty="0" smtClean="0"/>
              <a:t>12 – 12:30 pm on 6/9</a:t>
            </a:r>
          </a:p>
          <a:p>
            <a:r>
              <a:rPr lang="en-US" sz="2800" dirty="0" smtClean="0"/>
              <a:t>Set up tracking log:</a:t>
            </a:r>
            <a:r>
              <a:rPr lang="en-US" sz="2000" dirty="0" smtClean="0"/>
              <a:t> 12 – 12:30 pm on 6/9</a:t>
            </a:r>
          </a:p>
          <a:p>
            <a:r>
              <a:rPr lang="en-US" sz="2800" dirty="0" smtClean="0"/>
              <a:t>Pick a reward: </a:t>
            </a:r>
            <a:r>
              <a:rPr lang="en-US" sz="2000" dirty="0" smtClean="0"/>
              <a:t>12 – 12:30 pm on 6/9</a:t>
            </a:r>
          </a:p>
          <a:p>
            <a:r>
              <a:rPr lang="en-US" sz="2800" dirty="0" smtClean="0"/>
              <a:t>Turn off distractors: </a:t>
            </a:r>
            <a:r>
              <a:rPr lang="en-US" sz="2000" dirty="0" smtClean="0"/>
              <a:t>6/16 (Start day!!)</a:t>
            </a:r>
          </a:p>
          <a:p>
            <a:r>
              <a:rPr lang="en-US" sz="2800" dirty="0" smtClean="0"/>
              <a:t>Schedule time into calendar: </a:t>
            </a:r>
            <a:r>
              <a:rPr lang="en-US" sz="2000" dirty="0" smtClean="0"/>
              <a:t>3:30 – 4 pm on 6/12</a:t>
            </a:r>
          </a:p>
          <a:p>
            <a:r>
              <a:rPr lang="en-US" sz="2800" dirty="0" smtClean="0"/>
              <a:t>Start writing!:</a:t>
            </a:r>
            <a:r>
              <a:rPr lang="en-US" sz="2000" dirty="0" smtClean="0"/>
              <a:t> 6/16</a:t>
            </a:r>
            <a:endParaRPr lang="en-US" sz="2800" dirty="0" smtClean="0"/>
          </a:p>
        </p:txBody>
      </p:sp>
      <p:pic>
        <p:nvPicPr>
          <p:cNvPr id="5" name="Picture 4" descr="https://c4.staticflickr.com/8/7030/6812481635_ed463ae1fa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295400"/>
            <a:ext cx="2427816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124200"/>
            <a:ext cx="25298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Goal: start writing daily on 6/16.</a:t>
            </a:r>
          </a:p>
          <a:p>
            <a:endParaRPr lang="en-US" sz="3000" b="1" dirty="0">
              <a:solidFill>
                <a:srgbClr val="FF0000"/>
              </a:solidFill>
            </a:endParaRPr>
          </a:p>
          <a:p>
            <a:r>
              <a:rPr lang="en-US" sz="3000" b="1" dirty="0" smtClean="0">
                <a:solidFill>
                  <a:srgbClr val="FF0000"/>
                </a:solidFill>
              </a:rPr>
              <a:t>All tasks must be done before 6/16.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Execute Plan Daily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728" y="6172200"/>
            <a:ext cx="7746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National Center for Faculty Development </a:t>
            </a:r>
            <a:r>
              <a:rPr lang="en-US" sz="1200" dirty="0"/>
              <a:t>and Diversity. http://www.facultydiversity.org/?page=email0511a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27" y="1417638"/>
            <a:ext cx="5943773" cy="4371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949" y="1548149"/>
            <a:ext cx="232287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Weekly review – </a:t>
            </a:r>
            <a:r>
              <a:rPr lang="en-US" sz="3200" b="1" dirty="0" smtClean="0">
                <a:solidFill>
                  <a:srgbClr val="FF0000"/>
                </a:solidFill>
              </a:rPr>
              <a:t>schedule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Rewards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Looking ahead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Changes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133600"/>
            <a:ext cx="4724400" cy="34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Accountability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728" y="6172200"/>
            <a:ext cx="7746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National Center for Faculty Development </a:t>
            </a:r>
            <a:r>
              <a:rPr lang="en-US" sz="1200" dirty="0"/>
              <a:t>and Diversity. http://www.facultydiversity.org/?page=email0511a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907" y="1334869"/>
            <a:ext cx="7606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Brainstorm accountability mechanisms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399" y="2209800"/>
            <a:ext cx="8077200" cy="39884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 smtClean="0"/>
              <a:t>Example: Writing Productivity </a:t>
            </a:r>
          </a:p>
          <a:p>
            <a:r>
              <a:rPr lang="en-US" altLang="en-US" dirty="0" smtClean="0"/>
              <a:t>From </a:t>
            </a:r>
            <a:r>
              <a:rPr lang="en-US" altLang="en-US" dirty="0" err="1" smtClean="0"/>
              <a:t>Boice’s</a:t>
            </a:r>
            <a:r>
              <a:rPr lang="en-US" altLang="en-US" dirty="0" smtClean="0"/>
              <a:t> Writing Workshops:  </a:t>
            </a:r>
          </a:p>
          <a:p>
            <a:pPr lvl="1"/>
            <a:r>
              <a:rPr lang="en-US" altLang="en-US" sz="2000" dirty="0" smtClean="0"/>
              <a:t>control group (no change in writing habit.. Occasional and in big chunks of time)  </a:t>
            </a:r>
            <a:r>
              <a:rPr lang="en-US" altLang="en-US" sz="2000" b="1" dirty="0" err="1" smtClean="0">
                <a:solidFill>
                  <a:srgbClr val="FF0000"/>
                </a:solidFill>
              </a:rPr>
              <a:t>avg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 17 p/year</a:t>
            </a:r>
          </a:p>
          <a:p>
            <a:pPr lvl="1"/>
            <a:r>
              <a:rPr lang="en-US" altLang="en-US" sz="2000" dirty="0" smtClean="0"/>
              <a:t>Group 1 wrote daily and kept record avg.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64p/year</a:t>
            </a:r>
          </a:p>
          <a:p>
            <a:pPr lvl="1"/>
            <a:r>
              <a:rPr lang="en-US" altLang="en-US" sz="2000" dirty="0" smtClean="0"/>
              <a:t>Group 2 wrote daily, kept record, accountable to a colleague weekly avg.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157p/year</a:t>
            </a:r>
            <a:endParaRPr lang="en-US" altLang="en-US" sz="2000" dirty="0" smtClean="0"/>
          </a:p>
          <a:p>
            <a:r>
              <a:rPr lang="en-US" altLang="en-US" sz="2800" dirty="0" smtClean="0"/>
              <a:t>Faculty who wrote daily spent about 2x time as those who wrote in big chunks of time, but wrote or edited 10x pages.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Accountability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728" y="6172200"/>
            <a:ext cx="7746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National Center for Faculty Development </a:t>
            </a:r>
            <a:r>
              <a:rPr lang="en-US" sz="1200" dirty="0"/>
              <a:t>and Diversity. http://www.facultydiversity.org/?page=email0511a</a:t>
            </a:r>
          </a:p>
        </p:txBody>
      </p:sp>
      <p:sp>
        <p:nvSpPr>
          <p:cNvPr id="5" name="Rectangle 4"/>
          <p:cNvSpPr/>
          <p:nvPr/>
        </p:nvSpPr>
        <p:spPr>
          <a:xfrm>
            <a:off x="692197" y="2133600"/>
            <a:ext cx="76763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Which accountability strategies will you use?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964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Carrying into the Academic Year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257800" y="1539875"/>
            <a:ext cx="3429000" cy="4784725"/>
          </a:xfrm>
        </p:spPr>
        <p:txBody>
          <a:bodyPr/>
          <a:lstStyle/>
          <a:p>
            <a:r>
              <a:rPr lang="en-US" dirty="0" smtClean="0"/>
              <a:t>Being Strategic</a:t>
            </a:r>
          </a:p>
          <a:p>
            <a:r>
              <a:rPr lang="en-US" b="1" dirty="0"/>
              <a:t>What’s Important</a:t>
            </a:r>
          </a:p>
          <a:p>
            <a:r>
              <a:rPr lang="en-US" dirty="0" smtClean="0"/>
              <a:t>Making a plan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Map to schedule</a:t>
            </a:r>
          </a:p>
          <a:p>
            <a:pPr lvl="1"/>
            <a:r>
              <a:rPr lang="en-US" dirty="0" smtClean="0"/>
              <a:t>Execute</a:t>
            </a:r>
          </a:p>
          <a:p>
            <a:pPr lvl="1"/>
            <a:r>
              <a:rPr lang="en-US" dirty="0" smtClean="0"/>
              <a:t>Accountability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9600" y="1381207"/>
            <a:ext cx="4381500" cy="4790993"/>
            <a:chOff x="622" y="2084"/>
            <a:chExt cx="2594" cy="214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855" y="2256"/>
              <a:ext cx="2361" cy="1968"/>
              <a:chOff x="903" y="2448"/>
              <a:chExt cx="2361" cy="1968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904" y="2448"/>
                <a:ext cx="2360" cy="19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2078" y="244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904" y="3456"/>
                <a:ext cx="23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936" y="2448"/>
                <a:ext cx="480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>
                    <a:latin typeface="Arial" charset="0"/>
                  </a:rPr>
                  <a:t>I</a:t>
                </a: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2126" y="2448"/>
                <a:ext cx="672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>
                    <a:latin typeface="Arial" charset="0"/>
                  </a:rPr>
                  <a:t>II</a:t>
                </a:r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903" y="3456"/>
                <a:ext cx="672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>
                    <a:latin typeface="Arial" charset="0"/>
                  </a:rPr>
                  <a:t>III</a:t>
                </a: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2078" y="3456"/>
                <a:ext cx="672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>
                    <a:latin typeface="Arial" charset="0"/>
                  </a:rPr>
                  <a:t>IV</a:t>
                </a:r>
              </a:p>
            </p:txBody>
          </p:sp>
        </p:grpSp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912" y="2084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Urgent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2019" y="2084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Not Urgent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 rot="16200000">
              <a:off x="211" y="2670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Important</a:t>
              </a: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 rot="16200000">
              <a:off x="298" y="3492"/>
              <a:ext cx="105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Not Important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3508273" y="2422087"/>
            <a:ext cx="1063727" cy="106372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out time to finish your summer planning (all steps)</a:t>
            </a:r>
          </a:p>
          <a:p>
            <a:r>
              <a:rPr lang="en-US" dirty="0" smtClean="0"/>
              <a:t>Block out time at the end of the summer to plan for Fall quarter</a:t>
            </a:r>
          </a:p>
          <a:p>
            <a:r>
              <a:rPr lang="en-US" dirty="0" smtClean="0"/>
              <a:t>Commit to accountability options that work for you</a:t>
            </a:r>
          </a:p>
          <a:p>
            <a:r>
              <a:rPr lang="en-US" dirty="0" smtClean="0"/>
              <a:t>Have a great summer!!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422775"/>
            <a:ext cx="2514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86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Goals </a:t>
            </a:r>
            <a:r>
              <a:rPr lang="en-US" dirty="0" smtClean="0"/>
              <a:t>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055234"/>
              </p:ext>
            </p:extLst>
          </p:nvPr>
        </p:nvGraphicFramePr>
        <p:xfrm>
          <a:off x="457200" y="1351280"/>
          <a:ext cx="8229600" cy="472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7874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Goal</a:t>
                      </a:r>
                      <a:r>
                        <a:rPr lang="en-US" sz="2400" baseline="0" smtClean="0"/>
                        <a:t> </a:t>
                      </a:r>
                      <a:r>
                        <a:rPr lang="en-US" sz="2400" baseline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 </a:t>
                      </a:r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 </a:t>
                      </a:r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 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 5</a:t>
                      </a:r>
                      <a:endParaRPr lang="en-US" sz="2400" dirty="0"/>
                    </a:p>
                  </a:txBody>
                  <a:tcPr anchor="ctr"/>
                </a:tc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S: </a:t>
                      </a:r>
                      <a:r>
                        <a:rPr lang="en-US" sz="1800" dirty="0" smtClean="0"/>
                        <a:t>Specific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M: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/>
                        <a:t>Measurable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A: </a:t>
                      </a:r>
                      <a:r>
                        <a:rPr lang="en-US" sz="1800" dirty="0" smtClean="0"/>
                        <a:t>Attractive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R: </a:t>
                      </a:r>
                      <a:r>
                        <a:rPr lang="en-US" sz="1800" dirty="0" smtClean="0"/>
                        <a:t>Realistic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T: </a:t>
                      </a:r>
                      <a:r>
                        <a:rPr lang="en-US" sz="1800" dirty="0" smtClean="0"/>
                        <a:t>Time Frame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2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Reflection</a:t>
            </a:r>
          </a:p>
          <a:p>
            <a:r>
              <a:rPr lang="en-US" sz="4400" dirty="0" smtClean="0"/>
              <a:t>Making a Plan</a:t>
            </a:r>
          </a:p>
          <a:p>
            <a:r>
              <a:rPr lang="en-US" sz="4400" dirty="0" smtClean="0"/>
              <a:t>Accountability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1242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435055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What were the characteristics of your best summer</a:t>
            </a:r>
            <a:r>
              <a:rPr lang="en-US" sz="3800" dirty="0" smtClean="0"/>
              <a:t>?</a:t>
            </a:r>
            <a:endParaRPr lang="en-US" sz="3800" dirty="0"/>
          </a:p>
        </p:txBody>
      </p:sp>
      <p:sp>
        <p:nvSpPr>
          <p:cNvPr id="9" name="Oval 8"/>
          <p:cNvSpPr/>
          <p:nvPr/>
        </p:nvSpPr>
        <p:spPr>
          <a:xfrm>
            <a:off x="4800600" y="2895600"/>
            <a:ext cx="3505200" cy="3505200"/>
          </a:xfrm>
          <a:prstGeom prst="ellipse">
            <a:avLst/>
          </a:prstGeom>
          <a:solidFill>
            <a:srgbClr val="6863A9"/>
          </a:solidFill>
          <a:ln>
            <a:solidFill>
              <a:srgbClr val="686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Professionally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838200" y="2930434"/>
            <a:ext cx="3505200" cy="3505200"/>
          </a:xfrm>
          <a:prstGeom prst="ellipse">
            <a:avLst/>
          </a:prstGeom>
          <a:solidFill>
            <a:srgbClr val="B28E5A"/>
          </a:solidFill>
          <a:ln>
            <a:solidFill>
              <a:srgbClr val="B28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Personally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76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766921" y="2819400"/>
            <a:ext cx="3505200" cy="3505200"/>
          </a:xfrm>
          <a:prstGeom prst="ellipse">
            <a:avLst/>
          </a:prstGeom>
          <a:solidFill>
            <a:srgbClr val="6863A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1905000" y="2819398"/>
            <a:ext cx="3505200" cy="3505200"/>
          </a:xfrm>
          <a:prstGeom prst="ellipse">
            <a:avLst/>
          </a:prstGeom>
          <a:solidFill>
            <a:srgbClr val="B28E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435055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What were the characteristics of your best summer</a:t>
            </a:r>
            <a:r>
              <a:rPr lang="en-US" sz="3800" dirty="0" smtClean="0"/>
              <a:t>?</a:t>
            </a:r>
            <a:endParaRPr lang="en-US" sz="3800" dirty="0"/>
          </a:p>
        </p:txBody>
      </p:sp>
      <p:sp>
        <p:nvSpPr>
          <p:cNvPr id="5" name="Oval 4"/>
          <p:cNvSpPr/>
          <p:nvPr/>
        </p:nvSpPr>
        <p:spPr>
          <a:xfrm>
            <a:off x="3870661" y="3255918"/>
            <a:ext cx="1463339" cy="2590800"/>
          </a:xfrm>
          <a:prstGeom prst="ellipse">
            <a:avLst/>
          </a:prstGeom>
          <a:pattFill prst="smGrid">
            <a:fgClr>
              <a:srgbClr val="6863A9"/>
            </a:fgClr>
            <a:bgClr>
              <a:srgbClr val="B28E5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BOTH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3810000" y="2819400"/>
            <a:ext cx="3505200" cy="3505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33810" y="4235580"/>
            <a:ext cx="170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Professional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235581"/>
            <a:ext cx="1255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Personal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Covey’s Four Quadrants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81200" y="1381207"/>
            <a:ext cx="4381500" cy="4790993"/>
            <a:chOff x="622" y="2084"/>
            <a:chExt cx="2594" cy="214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855" y="2256"/>
              <a:ext cx="2361" cy="1968"/>
              <a:chOff x="903" y="2448"/>
              <a:chExt cx="2361" cy="1968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904" y="2448"/>
                <a:ext cx="2360" cy="19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2078" y="2448"/>
                <a:ext cx="0" cy="1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904" y="3456"/>
                <a:ext cx="23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936" y="2448"/>
                <a:ext cx="480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 dirty="0">
                    <a:latin typeface="Arial" charset="0"/>
                  </a:rPr>
                  <a:t>I</a:t>
                </a: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2126" y="2448"/>
                <a:ext cx="672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>
                    <a:latin typeface="Arial" charset="0"/>
                  </a:rPr>
                  <a:t>II</a:t>
                </a:r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903" y="3456"/>
                <a:ext cx="672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>
                    <a:latin typeface="Arial" charset="0"/>
                  </a:rPr>
                  <a:t>III</a:t>
                </a: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2078" y="3456"/>
                <a:ext cx="672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4400">
                    <a:latin typeface="Arial" charset="0"/>
                  </a:rPr>
                  <a:t>IV</a:t>
                </a:r>
              </a:p>
            </p:txBody>
          </p:sp>
        </p:grpSp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912" y="2084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Urgent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2019" y="2084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Not Urgent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 rot="16200000">
              <a:off x="211" y="2670"/>
              <a:ext cx="10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Important</a:t>
              </a: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 rot="16200000">
              <a:off x="298" y="3492"/>
              <a:ext cx="105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Not Important</a:t>
              </a:r>
            </a:p>
          </p:txBody>
        </p:sp>
      </p:grp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825381" y="5200263"/>
            <a:ext cx="18788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Stephen Covey &amp; Colleagues’ Classic Model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6842430" y="5867400"/>
            <a:ext cx="182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7 Habits of Highly Effective People, </a:t>
            </a:r>
            <a:r>
              <a:rPr lang="en-US" sz="1200" dirty="0" smtClean="0"/>
              <a:t>1989</a:t>
            </a:r>
            <a:br>
              <a:rPr lang="en-US" sz="1200" dirty="0" smtClean="0"/>
            </a:br>
            <a:r>
              <a:rPr lang="en-US" sz="1200" dirty="0" smtClean="0"/>
              <a:t>First </a:t>
            </a:r>
            <a:r>
              <a:rPr lang="en-US" sz="1200" dirty="0"/>
              <a:t>Things First, 1994</a:t>
            </a:r>
          </a:p>
        </p:txBody>
      </p:sp>
      <p:sp>
        <p:nvSpPr>
          <p:cNvPr id="18" name="TextBox 17"/>
          <p:cNvSpPr txBox="1"/>
          <p:nvPr/>
        </p:nvSpPr>
        <p:spPr>
          <a:xfrm rot="20071740">
            <a:off x="4574249" y="2536327"/>
            <a:ext cx="196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Summer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295400"/>
            <a:ext cx="6172200" cy="10570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List your </a:t>
            </a:r>
            <a:r>
              <a:rPr lang="en-US" b="1" dirty="0" smtClean="0">
                <a:solidFill>
                  <a:srgbClr val="B28E5A"/>
                </a:solidFill>
              </a:rPr>
              <a:t>personal</a:t>
            </a:r>
            <a:r>
              <a:rPr lang="en-US" dirty="0" smtClean="0">
                <a:solidFill>
                  <a:srgbClr val="B28E5A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6863A9"/>
                </a:solidFill>
              </a:rPr>
              <a:t>professional</a:t>
            </a:r>
            <a:r>
              <a:rPr lang="en-US" dirty="0" smtClean="0">
                <a:solidFill>
                  <a:srgbClr val="6863A9"/>
                </a:solidFill>
              </a:rPr>
              <a:t> </a:t>
            </a:r>
            <a:r>
              <a:rPr lang="en-US" dirty="0" smtClean="0"/>
              <a:t>summer goals.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728" y="6172200"/>
            <a:ext cx="7746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National Center for Faculty Development </a:t>
            </a:r>
            <a:r>
              <a:rPr lang="en-US" sz="1200" dirty="0"/>
              <a:t>and Diversity. http://www.facultydiversity.org/?page=email0511a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2438400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</a:t>
            </a:r>
            <a:r>
              <a:rPr lang="en-US" sz="4800" dirty="0"/>
              <a:t>: </a:t>
            </a:r>
            <a:r>
              <a:rPr lang="en-US" sz="2400" dirty="0"/>
              <a:t>Specific</a:t>
            </a:r>
          </a:p>
          <a:p>
            <a:r>
              <a:rPr lang="en-US" sz="4800" b="1" dirty="0"/>
              <a:t>M</a:t>
            </a:r>
            <a:r>
              <a:rPr lang="en-US" sz="4800" dirty="0"/>
              <a:t>: </a:t>
            </a:r>
            <a:r>
              <a:rPr lang="en-US" sz="2400" dirty="0"/>
              <a:t>Measurable</a:t>
            </a:r>
          </a:p>
          <a:p>
            <a:r>
              <a:rPr lang="en-US" sz="4800" b="1" dirty="0"/>
              <a:t>A</a:t>
            </a:r>
            <a:r>
              <a:rPr lang="en-US" sz="4800" dirty="0"/>
              <a:t>: </a:t>
            </a:r>
            <a:r>
              <a:rPr lang="en-US" sz="2400" dirty="0" smtClean="0"/>
              <a:t>Attractive (Attainable)</a:t>
            </a:r>
            <a:endParaRPr lang="en-US" sz="2400" dirty="0"/>
          </a:p>
          <a:p>
            <a:r>
              <a:rPr lang="en-US" sz="4800" b="1" dirty="0"/>
              <a:t>R</a:t>
            </a:r>
            <a:r>
              <a:rPr lang="en-US" sz="4800" dirty="0"/>
              <a:t>: </a:t>
            </a:r>
            <a:r>
              <a:rPr lang="en-US" sz="2400" dirty="0"/>
              <a:t>Realistic</a:t>
            </a:r>
          </a:p>
          <a:p>
            <a:r>
              <a:rPr lang="en-US" sz="4800" b="1" dirty="0"/>
              <a:t>T</a:t>
            </a:r>
            <a:r>
              <a:rPr lang="en-US" sz="4800" dirty="0"/>
              <a:t>: </a:t>
            </a:r>
            <a:r>
              <a:rPr lang="en-US" sz="2400" dirty="0"/>
              <a:t>Time frame</a:t>
            </a:r>
          </a:p>
        </p:txBody>
      </p:sp>
    </p:spTree>
    <p:extLst>
      <p:ext uri="{BB962C8B-B14F-4D97-AF65-F5344CB8AC3E}">
        <p14:creationId xmlns:p14="http://schemas.microsoft.com/office/powerpoint/2010/main" val="8821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Goals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883083"/>
              </p:ext>
            </p:extLst>
          </p:nvPr>
        </p:nvGraphicFramePr>
        <p:xfrm>
          <a:off x="457200" y="1351280"/>
          <a:ext cx="8229600" cy="5125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7874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</a:t>
                      </a:r>
                      <a:r>
                        <a:rPr lang="en-US" sz="2400" baseline="0" dirty="0" smtClean="0"/>
                        <a:t> 1: Write Daily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 2: Submit Paper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 3: Exercise Regularly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 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Goal 5</a:t>
                      </a:r>
                      <a:endParaRPr lang="en-US" sz="2400" dirty="0"/>
                    </a:p>
                  </a:txBody>
                  <a:tcPr anchor="ctr"/>
                </a:tc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S: </a:t>
                      </a:r>
                      <a:r>
                        <a:rPr lang="en-US" sz="1800" dirty="0" smtClean="0"/>
                        <a:t>Specific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M: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/>
                        <a:t>Measurable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A: </a:t>
                      </a:r>
                      <a:r>
                        <a:rPr lang="en-US" sz="1800" dirty="0" smtClean="0"/>
                        <a:t>Attractive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R: </a:t>
                      </a:r>
                      <a:r>
                        <a:rPr lang="en-US" sz="1800" dirty="0" smtClean="0"/>
                        <a:t>Realistic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T: </a:t>
                      </a:r>
                      <a:r>
                        <a:rPr lang="en-US" sz="1800" dirty="0" smtClean="0"/>
                        <a:t>Time Frame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905000" y="3332480"/>
            <a:ext cx="1752600" cy="1477328"/>
            <a:chOff x="1905000" y="3200400"/>
            <a:chExt cx="1752600" cy="1477328"/>
          </a:xfrm>
        </p:grpSpPr>
        <p:sp>
          <p:nvSpPr>
            <p:cNvPr id="3" name="Rectangular Callout 2"/>
            <p:cNvSpPr/>
            <p:nvPr/>
          </p:nvSpPr>
          <p:spPr>
            <a:xfrm flipV="1">
              <a:off x="1905000" y="3229064"/>
              <a:ext cx="1752600" cy="1447800"/>
            </a:xfrm>
            <a:prstGeom prst="wedgeRectCallout">
              <a:avLst>
                <a:gd name="adj1" fmla="val -28783"/>
                <a:gd name="adj2" fmla="val 10941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5000" y="3200400"/>
              <a:ext cx="1676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Write for 30 minutes twice a day for 4 days each week beginning 6/16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4354652"/>
            <a:ext cx="1752600" cy="1447800"/>
            <a:chOff x="4038600" y="4222572"/>
            <a:chExt cx="1752600" cy="1447800"/>
          </a:xfrm>
        </p:grpSpPr>
        <p:sp>
          <p:nvSpPr>
            <p:cNvPr id="6" name="Rectangular Callout 5"/>
            <p:cNvSpPr/>
            <p:nvPr/>
          </p:nvSpPr>
          <p:spPr>
            <a:xfrm flipV="1">
              <a:off x="4038600" y="4222572"/>
              <a:ext cx="1752600" cy="1447800"/>
            </a:xfrm>
            <a:prstGeom prst="wedgeRectCallout">
              <a:avLst>
                <a:gd name="adj1" fmla="val -35243"/>
                <a:gd name="adj2" fmla="val 17919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38600" y="4346307"/>
              <a:ext cx="1676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Write results draft for paper by July 10</a:t>
              </a:r>
              <a:r>
                <a:rPr lang="en-US" b="1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b="1" dirty="0" smtClean="0">
                  <a:solidFill>
                    <a:schemeClr val="bg1"/>
                  </a:solidFill>
                </a:rPr>
                <a:t>.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3364591"/>
            <a:ext cx="1752600" cy="1491889"/>
            <a:chOff x="6172200" y="3232511"/>
            <a:chExt cx="1752600" cy="1491889"/>
          </a:xfrm>
        </p:grpSpPr>
        <p:sp>
          <p:nvSpPr>
            <p:cNvPr id="8" name="Rectangular Callout 7"/>
            <p:cNvSpPr/>
            <p:nvPr/>
          </p:nvSpPr>
          <p:spPr>
            <a:xfrm flipV="1">
              <a:off x="6172200" y="3232511"/>
              <a:ext cx="1752600" cy="1447800"/>
            </a:xfrm>
            <a:prstGeom prst="wedgeRectCallout">
              <a:avLst>
                <a:gd name="adj1" fmla="val -83441"/>
                <a:gd name="adj2" fmla="val 11302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8400" y="3247072"/>
              <a:ext cx="1676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Bike to work 3 days a week, take 45 minute walk 3 days a week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5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Outline Tasks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21189129">
            <a:off x="2667000" y="162152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4953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each goal, list/map out/flow chart all tasks (specific, in detail) needed to achieve the goal.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8728" y="6172200"/>
            <a:ext cx="7746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National Center for Faculty Development </a:t>
            </a:r>
            <a:r>
              <a:rPr lang="en-US" sz="1200" dirty="0"/>
              <a:t>and Diversity. http://www.facultydiversity.org/?page=email0511a</a:t>
            </a:r>
          </a:p>
        </p:txBody>
      </p:sp>
    </p:spTree>
    <p:extLst>
      <p:ext uri="{BB962C8B-B14F-4D97-AF65-F5344CB8AC3E}">
        <p14:creationId xmlns:p14="http://schemas.microsoft.com/office/powerpoint/2010/main" val="26294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dirty="0" smtClean="0"/>
              <a:t>Sample Tasks for Write Daily Goal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1800" y="1600200"/>
            <a:ext cx="5719354" cy="4525963"/>
          </a:xfrm>
        </p:spPr>
        <p:txBody>
          <a:bodyPr/>
          <a:lstStyle/>
          <a:p>
            <a:r>
              <a:rPr lang="en-US" dirty="0" smtClean="0"/>
              <a:t>Make a list of writing projects</a:t>
            </a:r>
          </a:p>
          <a:p>
            <a:r>
              <a:rPr lang="en-US" dirty="0" smtClean="0"/>
              <a:t>Determine best time of day</a:t>
            </a:r>
          </a:p>
          <a:p>
            <a:r>
              <a:rPr lang="en-US" dirty="0" smtClean="0"/>
              <a:t>Determine locations for writing</a:t>
            </a:r>
          </a:p>
          <a:p>
            <a:r>
              <a:rPr lang="en-US" dirty="0" smtClean="0"/>
              <a:t>Set up tracking log</a:t>
            </a:r>
          </a:p>
          <a:p>
            <a:r>
              <a:rPr lang="en-US" dirty="0" smtClean="0"/>
              <a:t>Pick a reward</a:t>
            </a:r>
          </a:p>
          <a:p>
            <a:r>
              <a:rPr lang="en-US" dirty="0" smtClean="0"/>
              <a:t>Turn off distractors</a:t>
            </a:r>
          </a:p>
          <a:p>
            <a:r>
              <a:rPr lang="en-US" dirty="0" smtClean="0"/>
              <a:t>Schedule time into calendar</a:t>
            </a:r>
          </a:p>
          <a:p>
            <a:r>
              <a:rPr lang="en-US" dirty="0" smtClean="0"/>
              <a:t>Write!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21189129">
            <a:off x="688161" y="1888291"/>
            <a:ext cx="1909318" cy="143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5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7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9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0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1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2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666</Words>
  <Application>Microsoft Office PowerPoint</Application>
  <PresentationFormat>On-screen Show (4:3)</PresentationFormat>
  <Paragraphs>138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Arial</vt:lpstr>
      <vt:lpstr>Calibri</vt:lpstr>
      <vt:lpstr>HelveticaNeue BlackCond</vt:lpstr>
      <vt:lpstr>Times</vt:lpstr>
      <vt:lpstr>Wingdings</vt:lpstr>
      <vt:lpstr>AAAS template 2</vt:lpstr>
      <vt:lpstr>25_AAAS template 2</vt:lpstr>
      <vt:lpstr>26_AAAS template 2</vt:lpstr>
      <vt:lpstr>27_AAAS template 2</vt:lpstr>
      <vt:lpstr>28_AAAS template 2</vt:lpstr>
      <vt:lpstr>29_AAAS template 2</vt:lpstr>
      <vt:lpstr>30_AAAS template 2</vt:lpstr>
      <vt:lpstr>31_AAAS template 2</vt:lpstr>
      <vt:lpstr>32_AAAS template 2</vt:lpstr>
      <vt:lpstr>4_AAAS template 2</vt:lpstr>
      <vt:lpstr>Custom Design</vt:lpstr>
      <vt:lpstr>ADVANCE-template</vt:lpstr>
      <vt:lpstr>6_AAAS template 2</vt:lpstr>
      <vt:lpstr>1_Custom Design</vt:lpstr>
      <vt:lpstr>2_Custom Design</vt:lpstr>
      <vt:lpstr>Planning for a Productive Summer</vt:lpstr>
      <vt:lpstr>Today’s Activities</vt:lpstr>
      <vt:lpstr>Reflection</vt:lpstr>
      <vt:lpstr>Reflection</vt:lpstr>
      <vt:lpstr>Covey’s Four Quadrants</vt:lpstr>
      <vt:lpstr>Step 1: Goals</vt:lpstr>
      <vt:lpstr>Sample Goals Table</vt:lpstr>
      <vt:lpstr>Step 2: Outline Tasks</vt:lpstr>
      <vt:lpstr>Sample Tasks for Write Daily Goal</vt:lpstr>
      <vt:lpstr>Step 3: Map Tasks to Time</vt:lpstr>
      <vt:lpstr>Map to Time: Write Daily Goal Tasks</vt:lpstr>
      <vt:lpstr>Step 4: Execute Plan Daily</vt:lpstr>
      <vt:lpstr>Step 5: Accountability</vt:lpstr>
      <vt:lpstr>Step 5: Accountability</vt:lpstr>
      <vt:lpstr>Carrying into the Academic Year</vt:lpstr>
      <vt:lpstr>Next Steps</vt:lpstr>
      <vt:lpstr>PowerPoint Presentation</vt:lpstr>
      <vt:lpstr>My Goals Table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Joyce Yen</cp:lastModifiedBy>
  <cp:revision>204</cp:revision>
  <cp:lastPrinted>2015-06-05T22:51:51Z</cp:lastPrinted>
  <dcterms:created xsi:type="dcterms:W3CDTF">2012-10-30T13:25:58Z</dcterms:created>
  <dcterms:modified xsi:type="dcterms:W3CDTF">2015-06-05T22:57:33Z</dcterms:modified>
</cp:coreProperties>
</file>