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17"/>
  </p:notesMasterIdLst>
  <p:sldIdLst>
    <p:sldId id="256" r:id="rId2"/>
    <p:sldId id="289" r:id="rId3"/>
    <p:sldId id="275" r:id="rId4"/>
    <p:sldId id="290" r:id="rId5"/>
    <p:sldId id="291" r:id="rId6"/>
    <p:sldId id="292" r:id="rId7"/>
    <p:sldId id="293" r:id="rId8"/>
    <p:sldId id="294" r:id="rId9"/>
    <p:sldId id="297" r:id="rId10"/>
    <p:sldId id="298" r:id="rId11"/>
    <p:sldId id="295" r:id="rId12"/>
    <p:sldId id="296" r:id="rId13"/>
    <p:sldId id="299" r:id="rId14"/>
    <p:sldId id="273" r:id="rId15"/>
    <p:sldId id="27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757F16-AC99-4FE9-8CD7-AF321D592789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885A7E-9724-4502-910F-9F99C207E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37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B850750-896B-4F35-9D03-1967914E1CC9}" type="slidenum"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5860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2CFCD5C-5C43-4D18-8BCD-366F0A1DDC43}" type="slidenum"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15</a:t>
            </a:fld>
            <a:endParaRPr lang="en-US" altLang="en-US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048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BD1F56B-337C-4C93-8DCF-AAF62BF2B71C}" type="slidenum"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3</a:t>
            </a:fld>
            <a:endParaRPr lang="en-US" altLang="en-US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512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C085D4B-7AA7-41EB-B6A8-90817829124A}" type="slidenum"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4</a:t>
            </a:fld>
            <a:endParaRPr lang="en-US" altLang="en-US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947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211BD0-4CB2-4675-B1F0-CC5C3DA49419}" type="slidenum"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5</a:t>
            </a:fld>
            <a:endParaRPr lang="en-US" altLang="en-US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1454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C8D9C1F-7F4E-448A-9C5C-E9C736580773}" type="slidenum"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6</a:t>
            </a:fld>
            <a:endParaRPr lang="en-US" altLang="en-US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3357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2AF89C2-F336-4845-A77A-75EF36E8D9F3}" type="slidenum"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7</a:t>
            </a:fld>
            <a:endParaRPr lang="en-US" altLang="en-US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719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AB45C6E-477A-403B-88A9-A0F45D89E9C1}" type="slidenum"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8</a:t>
            </a:fld>
            <a:endParaRPr lang="en-US" altLang="en-US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8663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AB45C6E-477A-403B-88A9-A0F45D89E9C1}" type="slidenum"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574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4AAC843-8532-49A8-A9DE-B8F12E17B19E}" type="slidenum"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14</a:t>
            </a:fld>
            <a:endParaRPr lang="en-US" altLang="en-US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447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248A-BD61-4E71-9C17-718B80D3DA17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4310-C2B9-43FB-8A99-0EA6B67AF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02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248A-BD61-4E71-9C17-718B80D3DA17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4310-C2B9-43FB-8A99-0EA6B67AF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27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248A-BD61-4E71-9C17-718B80D3DA17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4310-C2B9-43FB-8A99-0EA6B67AF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32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248A-BD61-4E71-9C17-718B80D3DA17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4310-C2B9-43FB-8A99-0EA6B67AF96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5505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248A-BD61-4E71-9C17-718B80D3DA17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4310-C2B9-43FB-8A99-0EA6B67AF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3043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248A-BD61-4E71-9C17-718B80D3DA17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4310-C2B9-43FB-8A99-0EA6B67AF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5051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248A-BD61-4E71-9C17-718B80D3DA17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4310-C2B9-43FB-8A99-0EA6B67AF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0137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248A-BD61-4E71-9C17-718B80D3DA17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4310-C2B9-43FB-8A99-0EA6B67AF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515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248A-BD61-4E71-9C17-718B80D3DA17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4310-C2B9-43FB-8A99-0EA6B67AF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1883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248A-BD61-4E71-9C17-718B80D3DA17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4310-C2B9-43FB-8A99-0EA6B67AF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32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248A-BD61-4E71-9C17-718B80D3DA17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4310-C2B9-43FB-8A99-0EA6B67AF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4274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248A-BD61-4E71-9C17-718B80D3DA17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4310-C2B9-43FB-8A99-0EA6B67AF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04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248A-BD61-4E71-9C17-718B80D3DA17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4310-C2B9-43FB-8A99-0EA6B67AF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938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248A-BD61-4E71-9C17-718B80D3DA17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4310-C2B9-43FB-8A99-0EA6B67AF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305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248A-BD61-4E71-9C17-718B80D3DA17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4310-C2B9-43FB-8A99-0EA6B67AF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98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248A-BD61-4E71-9C17-718B80D3DA17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4310-C2B9-43FB-8A99-0EA6B67AF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964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248A-BD61-4E71-9C17-718B80D3DA17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4310-C2B9-43FB-8A99-0EA6B67AF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714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4CF248A-BD61-4E71-9C17-718B80D3DA17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04310-C2B9-43FB-8A99-0EA6B67AF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5895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  <p:sldLayoutId id="2147483984" r:id="rId12"/>
    <p:sldLayoutId id="2147483985" r:id="rId13"/>
    <p:sldLayoutId id="2147483986" r:id="rId14"/>
    <p:sldLayoutId id="2147483987" r:id="rId15"/>
    <p:sldLayoutId id="2147483988" r:id="rId16"/>
    <p:sldLayoutId id="21474839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767841"/>
            <a:ext cx="8825658" cy="2148552"/>
          </a:xfrm>
        </p:spPr>
        <p:txBody>
          <a:bodyPr>
            <a:noAutofit/>
          </a:bodyPr>
          <a:lstStyle/>
          <a:p>
            <a:r>
              <a:rPr lang="en-US" sz="6000" dirty="0" smtClean="0"/>
              <a:t>Effective Reinforcement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3838755"/>
            <a:ext cx="8825658" cy="1800045"/>
          </a:xfrm>
        </p:spPr>
        <p:txBody>
          <a:bodyPr>
            <a:normAutofit fontScale="92500"/>
          </a:bodyPr>
          <a:lstStyle/>
          <a:p>
            <a:endParaRPr lang="en-US" dirty="0" smtClean="0"/>
          </a:p>
          <a:p>
            <a:r>
              <a:rPr lang="en-US" sz="2400" dirty="0" smtClean="0"/>
              <a:t>Neil M. Kirkpatrick, Ph.D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Director, Parent Child Clinic</a:t>
            </a:r>
          </a:p>
          <a:p>
            <a:r>
              <a:rPr lang="en-US" sz="2400" dirty="0" smtClean="0"/>
              <a:t>Department of Psychology, University of Washington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9425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Rewards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altLang="en-US" sz="2800" dirty="0" smtClean="0">
                <a:solidFill>
                  <a:srgbClr val="FFFF66"/>
                </a:solidFill>
              </a:rPr>
              <a:t>Labeled Praise</a:t>
            </a:r>
          </a:p>
          <a:p>
            <a:pPr marL="514350" indent="-514350">
              <a:buNone/>
            </a:pPr>
            <a:r>
              <a:rPr lang="en-US" altLang="en-US" sz="2800" dirty="0" smtClean="0">
                <a:solidFill>
                  <a:srgbClr val="FFFF66"/>
                </a:solidFill>
              </a:rPr>
              <a:t>	-Closer in time to behavior the better</a:t>
            </a:r>
          </a:p>
          <a:p>
            <a:pPr marL="514350" indent="-514350">
              <a:buNone/>
            </a:pPr>
            <a:r>
              <a:rPr lang="en-US" altLang="en-US" sz="2800" dirty="0" smtClean="0">
                <a:solidFill>
                  <a:srgbClr val="FFFF66"/>
                </a:solidFill>
              </a:rPr>
              <a:t>	-Focus on Improvement</a:t>
            </a:r>
          </a:p>
          <a:p>
            <a:pPr marL="514350" indent="-514350">
              <a:buNone/>
            </a:pPr>
            <a:r>
              <a:rPr lang="en-US" altLang="en-US" sz="2800" dirty="0" smtClean="0">
                <a:solidFill>
                  <a:srgbClr val="FFFF66"/>
                </a:solidFill>
              </a:rPr>
              <a:t>	-No “However” or “But”</a:t>
            </a:r>
          </a:p>
          <a:p>
            <a:pPr marL="514350" indent="-514350">
              <a:buNone/>
            </a:pPr>
            <a:r>
              <a:rPr lang="en-US" altLang="en-US" sz="2800" dirty="0" smtClean="0">
                <a:solidFill>
                  <a:srgbClr val="FFFF66"/>
                </a:solidFill>
              </a:rPr>
              <a:t>	-Labeled (Behavioral), not labeling!</a:t>
            </a:r>
          </a:p>
          <a:p>
            <a:pPr marL="514350" indent="-514350">
              <a:buNone/>
            </a:pPr>
            <a:r>
              <a:rPr lang="en-US" altLang="en-US" sz="2800" dirty="0" smtClean="0">
                <a:solidFill>
                  <a:srgbClr val="FFFF66"/>
                </a:solidFill>
              </a:rPr>
              <a:t>			</a:t>
            </a:r>
            <a:r>
              <a:rPr lang="en-US" altLang="en-US" sz="3200" dirty="0">
                <a:solidFill>
                  <a:srgbClr val="FFFF66"/>
                </a:solidFill>
              </a:rPr>
              <a:t>-Altruism exception</a:t>
            </a:r>
            <a:endParaRPr lang="en-US" altLang="en-US" sz="2800" dirty="0" smtClean="0">
              <a:solidFill>
                <a:srgbClr val="FFFF66"/>
              </a:solidFill>
            </a:endParaRPr>
          </a:p>
          <a:p>
            <a:pPr marL="514350" indent="-514350">
              <a:buNone/>
            </a:pPr>
            <a:endParaRPr lang="en-US" altLang="en-US" dirty="0" smtClean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215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Stops 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1) Should?</a:t>
            </a:r>
          </a:p>
          <a:p>
            <a:pPr lvl="1"/>
            <a:r>
              <a:rPr lang="en-US" sz="2400" dirty="0" smtClean="0"/>
              <a:t>No one praises me?</a:t>
            </a:r>
          </a:p>
          <a:p>
            <a:pPr lvl="1"/>
            <a:r>
              <a:rPr lang="en-US" sz="2400" dirty="0" smtClean="0"/>
              <a:t>Why do they need it?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2) Vulnerability </a:t>
            </a:r>
          </a:p>
          <a:p>
            <a:pPr lvl="1"/>
            <a:r>
              <a:rPr lang="en-US" sz="2400" dirty="0" smtClean="0"/>
              <a:t>What if they don’t care?</a:t>
            </a:r>
          </a:p>
          <a:p>
            <a:pPr lvl="1"/>
            <a:r>
              <a:rPr lang="en-US" sz="2400" dirty="0" smtClean="0"/>
              <a:t>Who am I to praise them?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49752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520" y="2061545"/>
            <a:ext cx="10343941" cy="419548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Be behavioral (Charades Rule)</a:t>
            </a:r>
          </a:p>
          <a:p>
            <a:r>
              <a:rPr lang="en-US" sz="2800" dirty="0" smtClean="0"/>
              <a:t>Be specific</a:t>
            </a:r>
          </a:p>
          <a:p>
            <a:r>
              <a:rPr lang="en-US" sz="2800" dirty="0" smtClean="0"/>
              <a:t>Be prompt</a:t>
            </a:r>
          </a:p>
          <a:p>
            <a:r>
              <a:rPr lang="en-US" sz="2800" dirty="0" smtClean="0"/>
              <a:t>Be brave…. What type of world would you like to live in?</a:t>
            </a:r>
          </a:p>
        </p:txBody>
      </p:sp>
    </p:spTree>
    <p:extLst>
      <p:ext uri="{BB962C8B-B14F-4D97-AF65-F5344CB8AC3E}">
        <p14:creationId xmlns:p14="http://schemas.microsoft.com/office/powerpoint/2010/main" val="3184740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7864" y="2848447"/>
            <a:ext cx="3121216" cy="122977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Thank you!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6557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Behavioral Principles</a:t>
            </a:r>
            <a:endParaRPr lang="en-US" altLang="en-US" sz="2400" dirty="0">
              <a:solidFill>
                <a:schemeClr val="tx1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3477" y="1535723"/>
            <a:ext cx="762000" cy="533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>
                <a:solidFill>
                  <a:srgbClr val="FFFF66"/>
                </a:solidFill>
              </a:rPr>
              <a:t>Bx</a:t>
            </a:r>
          </a:p>
        </p:txBody>
      </p:sp>
      <p:cxnSp>
        <p:nvCxnSpPr>
          <p:cNvPr id="5" name="Straight Arrow Connector 4"/>
          <p:cNvCxnSpPr>
            <a:cxnSpLocks noChangeShapeType="1"/>
          </p:cNvCxnSpPr>
          <p:nvPr/>
        </p:nvCxnSpPr>
        <p:spPr bwMode="auto">
          <a:xfrm>
            <a:off x="1283677" y="2221523"/>
            <a:ext cx="5715000" cy="1588"/>
          </a:xfrm>
          <a:prstGeom prst="straightConnector1">
            <a:avLst/>
          </a:prstGeom>
          <a:noFill/>
          <a:ln w="38100" algn="ctr">
            <a:solidFill>
              <a:srgbClr val="FFC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 rot="5400000">
            <a:off x="3607778" y="2259624"/>
            <a:ext cx="381000" cy="3175"/>
          </a:xfrm>
          <a:prstGeom prst="line">
            <a:avLst/>
          </a:prstGeom>
          <a:noFill/>
          <a:ln w="38100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493477" y="3135923"/>
            <a:ext cx="762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kern="0">
                <a:solidFill>
                  <a:srgbClr val="FFFF66"/>
                </a:solidFill>
              </a:rPr>
              <a:t>Bx</a:t>
            </a:r>
            <a:endParaRPr lang="en-US" sz="2800" kern="0" dirty="0">
              <a:solidFill>
                <a:srgbClr val="FFFF66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493477" y="4355123"/>
            <a:ext cx="762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kern="0" dirty="0" err="1">
                <a:solidFill>
                  <a:srgbClr val="FFFF66"/>
                </a:solidFill>
              </a:rPr>
              <a:t>Bx</a:t>
            </a:r>
            <a:endParaRPr lang="en-US" sz="2800" kern="0" dirty="0">
              <a:solidFill>
                <a:srgbClr val="FFFF66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6424" y="2307555"/>
            <a:ext cx="786369" cy="3124200"/>
          </a:xfrm>
          <a:prstGeom prst="rect">
            <a:avLst/>
          </a:prstGeom>
          <a:noFill/>
        </p:spPr>
        <p:txBody>
          <a:bodyPr vert="wordArtVert">
            <a:spAutoFit/>
          </a:bodyPr>
          <a:lstStyle/>
          <a:p>
            <a:pPr eaLnBrk="1" hangingPunct="1">
              <a:defRPr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</a:p>
        </p:txBody>
      </p:sp>
      <p:cxnSp>
        <p:nvCxnSpPr>
          <p:cNvPr id="11" name="Straight Arrow Connector 10"/>
          <p:cNvCxnSpPr>
            <a:cxnSpLocks noChangeShapeType="1"/>
          </p:cNvCxnSpPr>
          <p:nvPr/>
        </p:nvCxnSpPr>
        <p:spPr bwMode="auto">
          <a:xfrm>
            <a:off x="1283677" y="3745523"/>
            <a:ext cx="5715000" cy="1588"/>
          </a:xfrm>
          <a:prstGeom prst="straightConnector1">
            <a:avLst/>
          </a:prstGeom>
          <a:noFill/>
          <a:ln w="38100" algn="ctr">
            <a:solidFill>
              <a:srgbClr val="FFC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Arrow Connector 11"/>
          <p:cNvCxnSpPr>
            <a:cxnSpLocks noChangeShapeType="1"/>
          </p:cNvCxnSpPr>
          <p:nvPr/>
        </p:nvCxnSpPr>
        <p:spPr bwMode="auto">
          <a:xfrm>
            <a:off x="1283677" y="5117123"/>
            <a:ext cx="5715000" cy="1588"/>
          </a:xfrm>
          <a:prstGeom prst="straightConnector1">
            <a:avLst/>
          </a:prstGeom>
          <a:noFill/>
          <a:ln w="38100" algn="ctr">
            <a:solidFill>
              <a:srgbClr val="FFC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Connector 12"/>
          <p:cNvCxnSpPr>
            <a:cxnSpLocks noChangeShapeType="1"/>
          </p:cNvCxnSpPr>
          <p:nvPr/>
        </p:nvCxnSpPr>
        <p:spPr bwMode="auto">
          <a:xfrm rot="5400000">
            <a:off x="3608571" y="3782829"/>
            <a:ext cx="381000" cy="1588"/>
          </a:xfrm>
          <a:prstGeom prst="line">
            <a:avLst/>
          </a:prstGeom>
          <a:noFill/>
          <a:ln w="38100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 rot="5400000">
            <a:off x="3684771" y="5078229"/>
            <a:ext cx="381000" cy="1588"/>
          </a:xfrm>
          <a:prstGeom prst="line">
            <a:avLst/>
          </a:prstGeom>
          <a:noFill/>
          <a:ln w="38100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074877" y="1318240"/>
            <a:ext cx="258921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92D050"/>
                </a:solidFill>
              </a:rPr>
              <a:t>Positive </a:t>
            </a:r>
            <a:r>
              <a:rPr lang="en-US" altLang="en-US" sz="2800" dirty="0" smtClean="0">
                <a:solidFill>
                  <a:srgbClr val="92D050"/>
                </a:solidFill>
              </a:rPr>
              <a:t>Reinforcement</a:t>
            </a:r>
            <a:endParaRPr lang="en-US" altLang="en-US" sz="2800" dirty="0">
              <a:solidFill>
                <a:srgbClr val="92D050"/>
              </a:solidFill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074877" y="3026387"/>
            <a:ext cx="190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</a:rPr>
              <a:t>Punishment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149490" y="4456028"/>
            <a:ext cx="234620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</a:rPr>
              <a:t>Negative </a:t>
            </a:r>
            <a:r>
              <a:rPr lang="en-US" altLang="en-US" sz="2800" dirty="0" smtClean="0">
                <a:solidFill>
                  <a:srgbClr val="FF0000"/>
                </a:solidFill>
              </a:rPr>
              <a:t>Reinforcement</a:t>
            </a:r>
            <a:endParaRPr lang="en-US" altLang="en-US" sz="2800" dirty="0">
              <a:solidFill>
                <a:srgbClr val="FF000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 rot="5400000">
            <a:off x="4179277" y="1840523"/>
            <a:ext cx="304800" cy="304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298340" y="3980474"/>
            <a:ext cx="914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Pun</a:t>
            </a:r>
          </a:p>
        </p:txBody>
      </p:sp>
      <p:cxnSp>
        <p:nvCxnSpPr>
          <p:cNvPr id="21" name="Straight Arrow Connector 20"/>
          <p:cNvCxnSpPr>
            <a:cxnSpLocks noChangeShapeType="1"/>
            <a:stCxn id="20" idx="1"/>
          </p:cNvCxnSpPr>
          <p:nvPr/>
        </p:nvCxnSpPr>
        <p:spPr bwMode="auto">
          <a:xfrm flipH="1" flipV="1">
            <a:off x="3950678" y="3783623"/>
            <a:ext cx="347663" cy="458788"/>
          </a:xfrm>
          <a:prstGeom prst="straightConnector1">
            <a:avLst/>
          </a:prstGeom>
          <a:noFill/>
          <a:ln w="25400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484077" y="1535724"/>
            <a:ext cx="68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92D050"/>
                </a:solidFill>
              </a:rPr>
              <a:t>PR</a:t>
            </a:r>
          </a:p>
        </p:txBody>
      </p:sp>
      <p:cxnSp>
        <p:nvCxnSpPr>
          <p:cNvPr id="24" name="Straight Arrow Connector 23"/>
          <p:cNvCxnSpPr>
            <a:cxnSpLocks noChangeShapeType="1"/>
          </p:cNvCxnSpPr>
          <p:nvPr/>
        </p:nvCxnSpPr>
        <p:spPr bwMode="auto">
          <a:xfrm>
            <a:off x="1893277" y="5269523"/>
            <a:ext cx="1981200" cy="1588"/>
          </a:xfrm>
          <a:prstGeom prst="straightConnector1">
            <a:avLst/>
          </a:prstGeom>
          <a:noFill/>
          <a:ln w="44450" algn="ctr">
            <a:solidFill>
              <a:srgbClr val="FF0000"/>
            </a:solidFill>
            <a:round/>
            <a:headEnd type="oval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Right Brace 25"/>
          <p:cNvSpPr>
            <a:spLocks/>
          </p:cNvSpPr>
          <p:nvPr/>
        </p:nvSpPr>
        <p:spPr bwMode="auto">
          <a:xfrm rot="5400000">
            <a:off x="2674327" y="4412273"/>
            <a:ext cx="419100" cy="2438400"/>
          </a:xfrm>
          <a:prstGeom prst="rightBrace">
            <a:avLst>
              <a:gd name="adj1" fmla="val 8323"/>
              <a:gd name="adj2" fmla="val 50000"/>
            </a:avLst>
          </a:prstGeom>
          <a:noFill/>
          <a:ln w="9525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350477" y="5879124"/>
            <a:ext cx="914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NR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7074877" y="2221523"/>
            <a:ext cx="1752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err="1"/>
              <a:t>Bx</a:t>
            </a:r>
            <a:r>
              <a:rPr lang="en-US" altLang="en-US" sz="2400" dirty="0"/>
              <a:t> Increases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9613473" y="1804391"/>
            <a:ext cx="1752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Generalizes!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9132277" y="3026387"/>
            <a:ext cx="3733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</a:rPr>
              <a:t> </a:t>
            </a:r>
            <a:r>
              <a:rPr lang="en-US" altLang="en-US" sz="2400" dirty="0" smtClean="0"/>
              <a:t>Suppresses </a:t>
            </a:r>
            <a:r>
              <a:rPr lang="en-US" altLang="en-US" sz="2400" dirty="0"/>
              <a:t>b</a:t>
            </a:r>
            <a:r>
              <a:rPr lang="en-US" altLang="en-US" sz="2400" dirty="0" smtClean="0"/>
              <a:t>ehavior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 </a:t>
            </a:r>
            <a:r>
              <a:rPr lang="en-US" altLang="en-US" sz="2400" dirty="0"/>
              <a:t>when cue present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7074877" y="3516924"/>
            <a:ext cx="205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err="1"/>
              <a:t>Bx</a:t>
            </a:r>
            <a:r>
              <a:rPr lang="en-US" altLang="en-US" sz="2400" dirty="0"/>
              <a:t> Decreases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7136973" y="5431755"/>
            <a:ext cx="1752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err="1"/>
              <a:t>Bx</a:t>
            </a:r>
            <a:r>
              <a:rPr lang="en-US" altLang="en-US" sz="2400" dirty="0"/>
              <a:t> Increases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9369182" y="4757248"/>
            <a:ext cx="25542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Only with aversive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Or cue for aversive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974566" y="3836228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3"/>
                </a:solidFill>
              </a:rPr>
              <a:t>1</a:t>
            </a:r>
            <a:r>
              <a:rPr lang="en-US" baseline="30000" dirty="0" smtClean="0">
                <a:solidFill>
                  <a:schemeClr val="accent3"/>
                </a:solidFill>
              </a:rPr>
              <a:t>st</a:t>
            </a:r>
            <a:r>
              <a:rPr lang="en-US" dirty="0" smtClean="0">
                <a:solidFill>
                  <a:schemeClr val="accent3"/>
                </a:solidFill>
              </a:rPr>
              <a:t> Time Learning </a:t>
            </a:r>
          </a:p>
          <a:p>
            <a:pPr algn="ctr"/>
            <a:r>
              <a:rPr lang="en-US" dirty="0" smtClean="0">
                <a:solidFill>
                  <a:schemeClr val="accent3"/>
                </a:solidFill>
              </a:rPr>
              <a:t>exception</a:t>
            </a:r>
            <a:endParaRPr 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462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bldLvl="2" autoUpdateAnimBg="0"/>
      <p:bldP spid="8" grpId="0" build="p" bldLvl="2" autoUpdateAnimBg="0"/>
      <p:bldP spid="9" grpId="0" build="allAtOnce"/>
      <p:bldP spid="15" grpId="0"/>
      <p:bldP spid="16" grpId="0"/>
      <p:bldP spid="17" grpId="0"/>
      <p:bldP spid="20" grpId="0"/>
      <p:bldP spid="22" grpId="0"/>
      <p:bldP spid="26" grpId="0" animBg="1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631638" y="504470"/>
            <a:ext cx="9404723" cy="79093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Extinction Bursts</a:t>
            </a:r>
            <a:r>
              <a:rPr lang="en-US" altLang="en-US" dirty="0" smtClean="0">
                <a:solidFill>
                  <a:schemeClr val="bg1"/>
                </a:solidFill>
              </a:rPr>
              <a:t/>
            </a:r>
            <a:br>
              <a:rPr lang="en-US" altLang="en-US" dirty="0" smtClean="0">
                <a:solidFill>
                  <a:schemeClr val="bg1"/>
                </a:solidFill>
              </a:rPr>
            </a:br>
            <a:endParaRPr lang="en-US" altLang="en-US" sz="2800" dirty="0">
              <a:solidFill>
                <a:schemeClr val="bg1"/>
              </a:solidFill>
            </a:endParaRPr>
          </a:p>
        </p:txBody>
      </p:sp>
      <p:cxnSp>
        <p:nvCxnSpPr>
          <p:cNvPr id="81923" name="Straight Connector 4"/>
          <p:cNvCxnSpPr>
            <a:cxnSpLocks noChangeShapeType="1"/>
          </p:cNvCxnSpPr>
          <p:nvPr/>
        </p:nvCxnSpPr>
        <p:spPr bwMode="auto">
          <a:xfrm>
            <a:off x="2731477" y="1853248"/>
            <a:ext cx="11723" cy="3861752"/>
          </a:xfrm>
          <a:prstGeom prst="line">
            <a:avLst/>
          </a:prstGeom>
          <a:noFill/>
          <a:ln w="28575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1924" name="Straight Connector 5"/>
          <p:cNvCxnSpPr>
            <a:cxnSpLocks noChangeShapeType="1"/>
          </p:cNvCxnSpPr>
          <p:nvPr/>
        </p:nvCxnSpPr>
        <p:spPr bwMode="auto">
          <a:xfrm flipH="1">
            <a:off x="2743200" y="5715000"/>
            <a:ext cx="6705600" cy="0"/>
          </a:xfrm>
          <a:prstGeom prst="line">
            <a:avLst/>
          </a:prstGeom>
          <a:noFill/>
          <a:ln w="28575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1925" name="TextBox 8"/>
          <p:cNvSpPr txBox="1">
            <a:spLocks noChangeArrowheads="1"/>
          </p:cNvSpPr>
          <p:nvPr/>
        </p:nvSpPr>
        <p:spPr bwMode="auto">
          <a:xfrm>
            <a:off x="4419600" y="5791200"/>
            <a:ext cx="3429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dirty="0"/>
              <a:t>Time</a:t>
            </a:r>
          </a:p>
        </p:txBody>
      </p:sp>
      <p:cxnSp>
        <p:nvCxnSpPr>
          <p:cNvPr id="81926" name="Straight Arrow Connector 10"/>
          <p:cNvCxnSpPr>
            <a:cxnSpLocks noChangeShapeType="1"/>
          </p:cNvCxnSpPr>
          <p:nvPr/>
        </p:nvCxnSpPr>
        <p:spPr bwMode="auto">
          <a:xfrm>
            <a:off x="6781800" y="6096000"/>
            <a:ext cx="1524000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/>
          <p:cNvCxnSpPr>
            <a:cxnSpLocks noChangeShapeType="1"/>
          </p:cNvCxnSpPr>
          <p:nvPr/>
        </p:nvCxnSpPr>
        <p:spPr bwMode="auto">
          <a:xfrm>
            <a:off x="2743200" y="5334000"/>
            <a:ext cx="457200" cy="0"/>
          </a:xfrm>
          <a:prstGeom prst="lin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Straight Connector 21"/>
          <p:cNvCxnSpPr>
            <a:cxnSpLocks noChangeShapeType="1"/>
          </p:cNvCxnSpPr>
          <p:nvPr/>
        </p:nvCxnSpPr>
        <p:spPr bwMode="auto">
          <a:xfrm flipV="1">
            <a:off x="3200400" y="4724400"/>
            <a:ext cx="228600" cy="609600"/>
          </a:xfrm>
          <a:prstGeom prst="lin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Connector 23"/>
          <p:cNvCxnSpPr>
            <a:cxnSpLocks noChangeShapeType="1"/>
          </p:cNvCxnSpPr>
          <p:nvPr/>
        </p:nvCxnSpPr>
        <p:spPr bwMode="auto">
          <a:xfrm>
            <a:off x="3429000" y="4724400"/>
            <a:ext cx="685800" cy="0"/>
          </a:xfrm>
          <a:prstGeom prst="lin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Connector 25"/>
          <p:cNvCxnSpPr>
            <a:cxnSpLocks noChangeShapeType="1"/>
          </p:cNvCxnSpPr>
          <p:nvPr/>
        </p:nvCxnSpPr>
        <p:spPr bwMode="auto">
          <a:xfrm flipV="1">
            <a:off x="4114800" y="4114800"/>
            <a:ext cx="228600" cy="609600"/>
          </a:xfrm>
          <a:prstGeom prst="lin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Straight Connector 26"/>
          <p:cNvCxnSpPr>
            <a:cxnSpLocks noChangeShapeType="1"/>
          </p:cNvCxnSpPr>
          <p:nvPr/>
        </p:nvCxnSpPr>
        <p:spPr bwMode="auto">
          <a:xfrm>
            <a:off x="4343400" y="4114800"/>
            <a:ext cx="685800" cy="0"/>
          </a:xfrm>
          <a:prstGeom prst="lin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Connector 27"/>
          <p:cNvCxnSpPr>
            <a:cxnSpLocks noChangeShapeType="1"/>
          </p:cNvCxnSpPr>
          <p:nvPr/>
        </p:nvCxnSpPr>
        <p:spPr bwMode="auto">
          <a:xfrm>
            <a:off x="5257800" y="3505200"/>
            <a:ext cx="685800" cy="0"/>
          </a:xfrm>
          <a:prstGeom prst="lin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Connector 28"/>
          <p:cNvCxnSpPr>
            <a:cxnSpLocks noChangeShapeType="1"/>
          </p:cNvCxnSpPr>
          <p:nvPr/>
        </p:nvCxnSpPr>
        <p:spPr bwMode="auto">
          <a:xfrm>
            <a:off x="6172200" y="2895600"/>
            <a:ext cx="685800" cy="0"/>
          </a:xfrm>
          <a:prstGeom prst="lin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Straight Connector 29"/>
          <p:cNvCxnSpPr>
            <a:cxnSpLocks noChangeShapeType="1"/>
          </p:cNvCxnSpPr>
          <p:nvPr/>
        </p:nvCxnSpPr>
        <p:spPr bwMode="auto">
          <a:xfrm>
            <a:off x="7086600" y="2286000"/>
            <a:ext cx="685800" cy="0"/>
          </a:xfrm>
          <a:prstGeom prst="lin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Straight Connector 30"/>
          <p:cNvCxnSpPr>
            <a:cxnSpLocks noChangeShapeType="1"/>
          </p:cNvCxnSpPr>
          <p:nvPr/>
        </p:nvCxnSpPr>
        <p:spPr bwMode="auto">
          <a:xfrm flipV="1">
            <a:off x="5943600" y="2895600"/>
            <a:ext cx="228600" cy="609600"/>
          </a:xfrm>
          <a:prstGeom prst="lin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Straight Connector 31"/>
          <p:cNvCxnSpPr>
            <a:cxnSpLocks noChangeShapeType="1"/>
          </p:cNvCxnSpPr>
          <p:nvPr/>
        </p:nvCxnSpPr>
        <p:spPr bwMode="auto">
          <a:xfrm flipV="1">
            <a:off x="5029200" y="3505200"/>
            <a:ext cx="228600" cy="609600"/>
          </a:xfrm>
          <a:prstGeom prst="lin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Straight Connector 32"/>
          <p:cNvCxnSpPr>
            <a:cxnSpLocks noChangeShapeType="1"/>
          </p:cNvCxnSpPr>
          <p:nvPr/>
        </p:nvCxnSpPr>
        <p:spPr bwMode="auto">
          <a:xfrm flipV="1">
            <a:off x="6858000" y="2286000"/>
            <a:ext cx="228600" cy="609600"/>
          </a:xfrm>
          <a:prstGeom prst="lin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Straight Connector 33"/>
          <p:cNvCxnSpPr>
            <a:cxnSpLocks noChangeShapeType="1"/>
          </p:cNvCxnSpPr>
          <p:nvPr/>
        </p:nvCxnSpPr>
        <p:spPr bwMode="auto">
          <a:xfrm>
            <a:off x="3429000" y="4724400"/>
            <a:ext cx="609600" cy="990600"/>
          </a:xfrm>
          <a:prstGeom prst="line">
            <a:avLst/>
          </a:prstGeom>
          <a:noFill/>
          <a:ln w="28575" algn="ctr">
            <a:solidFill>
              <a:srgbClr val="FFC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Connector 38"/>
          <p:cNvCxnSpPr>
            <a:cxnSpLocks noChangeShapeType="1"/>
          </p:cNvCxnSpPr>
          <p:nvPr/>
        </p:nvCxnSpPr>
        <p:spPr bwMode="auto">
          <a:xfrm>
            <a:off x="5257800" y="3505200"/>
            <a:ext cx="1447800" cy="2209800"/>
          </a:xfrm>
          <a:prstGeom prst="line">
            <a:avLst/>
          </a:prstGeom>
          <a:noFill/>
          <a:ln w="28575" algn="ctr">
            <a:solidFill>
              <a:srgbClr val="FFC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Straight Connector 39"/>
          <p:cNvCxnSpPr>
            <a:cxnSpLocks noChangeShapeType="1"/>
          </p:cNvCxnSpPr>
          <p:nvPr/>
        </p:nvCxnSpPr>
        <p:spPr bwMode="auto">
          <a:xfrm>
            <a:off x="6172200" y="2895600"/>
            <a:ext cx="1600200" cy="2743200"/>
          </a:xfrm>
          <a:prstGeom prst="line">
            <a:avLst/>
          </a:prstGeom>
          <a:noFill/>
          <a:ln w="28575" algn="ctr">
            <a:solidFill>
              <a:srgbClr val="FFC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Straight Connector 40"/>
          <p:cNvCxnSpPr>
            <a:cxnSpLocks noChangeShapeType="1"/>
          </p:cNvCxnSpPr>
          <p:nvPr/>
        </p:nvCxnSpPr>
        <p:spPr bwMode="auto">
          <a:xfrm>
            <a:off x="7086600" y="2286000"/>
            <a:ext cx="1981200" cy="3429000"/>
          </a:xfrm>
          <a:prstGeom prst="line">
            <a:avLst/>
          </a:prstGeom>
          <a:noFill/>
          <a:ln w="28575" algn="ctr">
            <a:solidFill>
              <a:srgbClr val="FFC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Straight Connector 41"/>
          <p:cNvCxnSpPr>
            <a:cxnSpLocks noChangeShapeType="1"/>
          </p:cNvCxnSpPr>
          <p:nvPr/>
        </p:nvCxnSpPr>
        <p:spPr bwMode="auto">
          <a:xfrm>
            <a:off x="4343400" y="4114800"/>
            <a:ext cx="990600" cy="1600200"/>
          </a:xfrm>
          <a:prstGeom prst="line">
            <a:avLst/>
          </a:prstGeom>
          <a:noFill/>
          <a:ln w="28575" algn="ctr">
            <a:solidFill>
              <a:srgbClr val="FFC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" name="Multiply 46"/>
          <p:cNvSpPr/>
          <p:nvPr/>
        </p:nvSpPr>
        <p:spPr bwMode="auto">
          <a:xfrm>
            <a:off x="3048000" y="5181600"/>
            <a:ext cx="304800" cy="304800"/>
          </a:xfrm>
          <a:prstGeom prst="mathMultiply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48" name="Multiply 47"/>
          <p:cNvSpPr/>
          <p:nvPr/>
        </p:nvSpPr>
        <p:spPr bwMode="auto">
          <a:xfrm>
            <a:off x="3962400" y="4572000"/>
            <a:ext cx="304800" cy="304800"/>
          </a:xfrm>
          <a:prstGeom prst="mathMultiply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45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Assumptions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altLang="en-US" sz="4400">
                <a:solidFill>
                  <a:srgbClr val="FFFF66"/>
                </a:solidFill>
              </a:rPr>
              <a:t>What can you control?</a:t>
            </a:r>
          </a:p>
          <a:p>
            <a:pPr marL="514350" indent="-514350">
              <a:buNone/>
            </a:pPr>
            <a:r>
              <a:rPr lang="en-US" altLang="en-US" sz="4400">
                <a:solidFill>
                  <a:srgbClr val="FFFF66"/>
                </a:solidFill>
              </a:rPr>
              <a:t>	-Emotions  </a:t>
            </a:r>
          </a:p>
          <a:p>
            <a:pPr marL="514350" indent="-514350">
              <a:buNone/>
            </a:pPr>
            <a:r>
              <a:rPr lang="en-US" altLang="en-US" sz="4400">
                <a:solidFill>
                  <a:srgbClr val="FFFF66"/>
                </a:solidFill>
              </a:rPr>
              <a:t>	-Thoughts</a:t>
            </a:r>
          </a:p>
          <a:p>
            <a:pPr marL="514350" indent="-514350">
              <a:buNone/>
            </a:pPr>
            <a:r>
              <a:rPr lang="en-US" altLang="en-US" sz="4400">
                <a:solidFill>
                  <a:srgbClr val="FFFF66"/>
                </a:solidFill>
              </a:rPr>
              <a:t>	-Behavior</a:t>
            </a:r>
            <a:endParaRPr lang="en-US" altLang="en-US" sz="4000">
              <a:solidFill>
                <a:srgbClr val="FFFF66"/>
              </a:solidFill>
            </a:endParaRPr>
          </a:p>
        </p:txBody>
      </p:sp>
      <p:sp>
        <p:nvSpPr>
          <p:cNvPr id="4" name="&quot;No&quot; Symbol 3"/>
          <p:cNvSpPr/>
          <p:nvPr/>
        </p:nvSpPr>
        <p:spPr bwMode="auto">
          <a:xfrm>
            <a:off x="2648310" y="2958229"/>
            <a:ext cx="762000" cy="685800"/>
          </a:xfrm>
          <a:prstGeom prst="noSmoking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5" name="&quot;No&quot; Symbol 4"/>
          <p:cNvSpPr/>
          <p:nvPr/>
        </p:nvSpPr>
        <p:spPr bwMode="auto">
          <a:xfrm>
            <a:off x="2648310" y="3743864"/>
            <a:ext cx="762000" cy="685800"/>
          </a:xfrm>
          <a:prstGeom prst="noSmoking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pic>
        <p:nvPicPr>
          <p:cNvPr id="6" name="Picture 5" descr="Pink-Elephan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667001"/>
            <a:ext cx="3098800" cy="391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883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8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8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42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Behavior Basics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03312" y="1465386"/>
            <a:ext cx="9470903" cy="4783014"/>
          </a:xfrm>
        </p:spPr>
        <p:txBody>
          <a:bodyPr>
            <a:normAutofit/>
          </a:bodyPr>
          <a:lstStyle/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2800" dirty="0" smtClean="0">
                <a:solidFill>
                  <a:srgbClr val="FFFF66"/>
                </a:solidFill>
              </a:rPr>
              <a:t>Positive Reinforcement Rule</a:t>
            </a:r>
          </a:p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2800" dirty="0" smtClean="0">
                <a:solidFill>
                  <a:srgbClr val="FFFF66"/>
                </a:solidFill>
              </a:rPr>
              <a:t> Attention Rule</a:t>
            </a:r>
          </a:p>
        </p:txBody>
      </p: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5105400" y="3657600"/>
            <a:ext cx="2514600" cy="1588"/>
          </a:xfrm>
          <a:prstGeom prst="line">
            <a:avLst/>
          </a:prstGeom>
          <a:noFill/>
          <a:ln w="25400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7"/>
          <p:cNvCxnSpPr>
            <a:cxnSpLocks noChangeShapeType="1"/>
          </p:cNvCxnSpPr>
          <p:nvPr/>
        </p:nvCxnSpPr>
        <p:spPr bwMode="auto">
          <a:xfrm rot="5400000">
            <a:off x="4763294" y="4837906"/>
            <a:ext cx="2971800" cy="1588"/>
          </a:xfrm>
          <a:prstGeom prst="line">
            <a:avLst/>
          </a:prstGeom>
          <a:noFill/>
          <a:ln w="25400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181600" y="3048000"/>
            <a:ext cx="83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 err="1"/>
              <a:t>Pos</a:t>
            </a:r>
            <a:endParaRPr lang="en-US" altLang="en-US" dirty="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629400" y="3048000"/>
            <a:ext cx="106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 err="1"/>
              <a:t>Neg</a:t>
            </a:r>
            <a:endParaRPr lang="en-US" altLang="en-US" dirty="0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048000" y="3657600"/>
            <a:ext cx="1752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dirty="0"/>
              <a:t>Control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819400" y="5257800"/>
            <a:ext cx="1981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dirty="0"/>
              <a:t>Enjoyable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048000" y="4724400"/>
            <a:ext cx="1752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dirty="0"/>
              <a:t>Intensity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048000" y="4191000"/>
            <a:ext cx="1752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dirty="0"/>
              <a:t>Duration</a:t>
            </a:r>
          </a:p>
        </p:txBody>
      </p:sp>
      <p:sp>
        <p:nvSpPr>
          <p:cNvPr id="21" name="Multiply 20"/>
          <p:cNvSpPr/>
          <p:nvPr/>
        </p:nvSpPr>
        <p:spPr bwMode="auto">
          <a:xfrm>
            <a:off x="6705600" y="3657600"/>
            <a:ext cx="533400" cy="533400"/>
          </a:xfrm>
          <a:prstGeom prst="mathMultiply">
            <a:avLst/>
          </a:prstGeom>
          <a:solidFill>
            <a:srgbClr val="C0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2" name="Multiply 21"/>
          <p:cNvSpPr/>
          <p:nvPr/>
        </p:nvSpPr>
        <p:spPr bwMode="auto">
          <a:xfrm>
            <a:off x="6705600" y="4191000"/>
            <a:ext cx="533400" cy="533400"/>
          </a:xfrm>
          <a:prstGeom prst="mathMultiply">
            <a:avLst/>
          </a:prstGeom>
          <a:solidFill>
            <a:srgbClr val="C0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3" name="Multiply 22"/>
          <p:cNvSpPr/>
          <p:nvPr/>
        </p:nvSpPr>
        <p:spPr bwMode="auto">
          <a:xfrm>
            <a:off x="6705600" y="4724400"/>
            <a:ext cx="533400" cy="533400"/>
          </a:xfrm>
          <a:prstGeom prst="mathMultiply">
            <a:avLst/>
          </a:prstGeom>
          <a:solidFill>
            <a:srgbClr val="C0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5" name="5-Point Star 24"/>
          <p:cNvSpPr/>
          <p:nvPr/>
        </p:nvSpPr>
        <p:spPr bwMode="auto">
          <a:xfrm>
            <a:off x="5257800" y="5334000"/>
            <a:ext cx="457200" cy="457200"/>
          </a:xfrm>
          <a:prstGeom prst="star5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920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bldLvl="2" autoUpdateAnimBg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Traps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4400">
                <a:solidFill>
                  <a:srgbClr val="FFFF66"/>
                </a:solidFill>
              </a:rPr>
              <a:t>Sleeping Dogs Trap</a:t>
            </a:r>
          </a:p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4400">
                <a:solidFill>
                  <a:srgbClr val="FFFF66"/>
                </a:solidFill>
              </a:rPr>
              <a:t>Criticism Trap</a:t>
            </a:r>
          </a:p>
          <a:p>
            <a:pPr marL="914400" lvl="1" indent="-514350"/>
            <a:r>
              <a:rPr lang="en-US" altLang="en-US" sz="4000">
                <a:solidFill>
                  <a:srgbClr val="FFFF66"/>
                </a:solidFill>
              </a:rPr>
              <a:t>“Getting It” Fallacy</a:t>
            </a:r>
          </a:p>
        </p:txBody>
      </p:sp>
    </p:spTree>
    <p:extLst>
      <p:ext uri="{BB962C8B-B14F-4D97-AF65-F5344CB8AC3E}">
        <p14:creationId xmlns:p14="http://schemas.microsoft.com/office/powerpoint/2010/main" val="4055333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Rewards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sz="3200" dirty="0" smtClean="0">
                <a:solidFill>
                  <a:srgbClr val="FFFF66"/>
                </a:solidFill>
              </a:rPr>
              <a:t>Tangible</a:t>
            </a:r>
          </a:p>
          <a:p>
            <a:pPr marL="914400" lvl="1" indent="-514350">
              <a:defRPr/>
            </a:pPr>
            <a:r>
              <a:rPr lang="en-US" sz="2800" dirty="0" smtClean="0">
                <a:solidFill>
                  <a:srgbClr val="FFFF66"/>
                </a:solidFill>
              </a:rPr>
              <a:t>Satiation Effect</a:t>
            </a:r>
          </a:p>
          <a:p>
            <a:pPr marL="914400" lvl="1" indent="-514350">
              <a:defRPr/>
            </a:pPr>
            <a:r>
              <a:rPr lang="en-US" sz="2800" dirty="0" smtClean="0">
                <a:solidFill>
                  <a:srgbClr val="FFFF66"/>
                </a:solidFill>
              </a:rPr>
              <a:t>Inflexibility</a:t>
            </a:r>
          </a:p>
          <a:p>
            <a:pPr marL="914400" lvl="1" indent="-514350">
              <a:defRPr/>
            </a:pPr>
            <a:r>
              <a:rPr lang="en-US" sz="2800" dirty="0" smtClean="0">
                <a:solidFill>
                  <a:srgbClr val="FFFF66"/>
                </a:solidFill>
              </a:rPr>
              <a:t>Entitlement/ Materialism</a:t>
            </a:r>
          </a:p>
          <a:p>
            <a:pPr marL="914400" lvl="1" indent="-514350">
              <a:defRPr/>
            </a:pPr>
            <a:r>
              <a:rPr lang="en-US" sz="2800" dirty="0" smtClean="0">
                <a:solidFill>
                  <a:srgbClr val="FFFF66"/>
                </a:solidFill>
              </a:rPr>
              <a:t>Uses:</a:t>
            </a:r>
          </a:p>
          <a:p>
            <a:pPr marL="1314450" lvl="2" indent="-514350">
              <a:defRPr/>
            </a:pPr>
            <a:r>
              <a:rPr lang="en-US" sz="2400" dirty="0" smtClean="0">
                <a:solidFill>
                  <a:srgbClr val="FFFF66"/>
                </a:solidFill>
              </a:rPr>
              <a:t>Celebration</a:t>
            </a:r>
          </a:p>
          <a:p>
            <a:pPr marL="1314450" lvl="2" indent="-514350">
              <a:defRPr/>
            </a:pPr>
            <a:r>
              <a:rPr lang="en-US" sz="2400" dirty="0" smtClean="0">
                <a:solidFill>
                  <a:srgbClr val="FFFF66"/>
                </a:solidFill>
              </a:rPr>
              <a:t>Getting initial buy in to new recurring behavioral demand </a:t>
            </a:r>
            <a:endParaRPr lang="en-US" sz="2400" dirty="0">
              <a:solidFill>
                <a:srgbClr val="FFFF66"/>
              </a:solidFill>
            </a:endParaRPr>
          </a:p>
          <a:p>
            <a:pPr lvl="1" eaLnBrk="1" hangingPunct="1">
              <a:defRPr/>
            </a:pPr>
            <a:endParaRPr lang="en-US" dirty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774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Rewards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3200" dirty="0" smtClean="0">
                <a:solidFill>
                  <a:srgbClr val="FFFF66"/>
                </a:solidFill>
              </a:rPr>
              <a:t>Tangible</a:t>
            </a:r>
          </a:p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3200" dirty="0" smtClean="0">
                <a:solidFill>
                  <a:srgbClr val="FFFF66"/>
                </a:solidFill>
              </a:rPr>
              <a:t>Physical</a:t>
            </a:r>
          </a:p>
          <a:p>
            <a:pPr marL="914400" lvl="1" indent="-514350"/>
            <a:r>
              <a:rPr lang="en-US" altLang="en-US" sz="2800" dirty="0" smtClean="0">
                <a:solidFill>
                  <a:srgbClr val="FFFF66"/>
                </a:solidFill>
              </a:rPr>
              <a:t>Most important!</a:t>
            </a:r>
          </a:p>
          <a:p>
            <a:pPr marL="914400" lvl="1" indent="-514350"/>
            <a:r>
              <a:rPr lang="en-US" altLang="en-US" sz="2800" dirty="0" smtClean="0">
                <a:solidFill>
                  <a:srgbClr val="FFFF66"/>
                </a:solidFill>
              </a:rPr>
              <a:t>Communicates Love &amp; Acceptance</a:t>
            </a:r>
          </a:p>
          <a:p>
            <a:pPr marL="914400" lvl="1" indent="-514350"/>
            <a:r>
              <a:rPr lang="en-US" altLang="en-US" sz="2800" dirty="0" smtClean="0">
                <a:solidFill>
                  <a:srgbClr val="FFFF66"/>
                </a:solidFill>
              </a:rPr>
              <a:t>Not specific to behavior</a:t>
            </a:r>
          </a:p>
          <a:p>
            <a:pPr marL="914400" lvl="1" indent="-514350"/>
            <a:r>
              <a:rPr lang="en-US" altLang="en-US" sz="2800" dirty="0" smtClean="0">
                <a:solidFill>
                  <a:srgbClr val="FFFF66"/>
                </a:solidFill>
              </a:rPr>
              <a:t>Non-Contingent!!!!!!!</a:t>
            </a:r>
          </a:p>
          <a:p>
            <a:pPr marL="1314450" lvl="2" indent="-514350"/>
            <a:r>
              <a:rPr lang="en-US" altLang="en-US" sz="2400" dirty="0" smtClean="0">
                <a:solidFill>
                  <a:srgbClr val="FFFF66"/>
                </a:solidFill>
              </a:rPr>
              <a:t>NY Times article</a:t>
            </a:r>
          </a:p>
        </p:txBody>
      </p:sp>
      <p:pic>
        <p:nvPicPr>
          <p:cNvPr id="4" name="Picture 3" descr="Hispanic_father_and_daughter_hugging_BLD038539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066801"/>
            <a:ext cx="1600200" cy="248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4653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Rewards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3200" dirty="0" smtClean="0">
                <a:solidFill>
                  <a:srgbClr val="FFFF66"/>
                </a:solidFill>
              </a:rPr>
              <a:t>Tangible</a:t>
            </a:r>
          </a:p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3200" dirty="0" smtClean="0">
                <a:solidFill>
                  <a:srgbClr val="FFFF66"/>
                </a:solidFill>
              </a:rPr>
              <a:t>Physical</a:t>
            </a:r>
          </a:p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3200" dirty="0" smtClean="0">
                <a:solidFill>
                  <a:srgbClr val="FFFF66"/>
                </a:solidFill>
              </a:rPr>
              <a:t>Verbal</a:t>
            </a:r>
          </a:p>
          <a:p>
            <a:pPr marL="914400" lvl="1" indent="-514350">
              <a:buFont typeface="Times New Roman" panose="02020603050405020304" pitchFamily="18" charset="0"/>
              <a:buAutoNum type="arabicPeriod"/>
            </a:pPr>
            <a:r>
              <a:rPr lang="en-US" altLang="en-US" sz="2800" dirty="0" smtClean="0">
                <a:solidFill>
                  <a:srgbClr val="FFFF66"/>
                </a:solidFill>
              </a:rPr>
              <a:t>Attending </a:t>
            </a:r>
            <a:r>
              <a:rPr lang="en-US" altLang="en-US" sz="2800" dirty="0" smtClean="0">
                <a:solidFill>
                  <a:srgbClr val="FFFF66"/>
                </a:solidFill>
              </a:rPr>
              <a:t>= </a:t>
            </a:r>
            <a:r>
              <a:rPr lang="en-US" altLang="en-US" sz="2400" dirty="0" smtClean="0">
                <a:solidFill>
                  <a:srgbClr val="FFFF66"/>
                </a:solidFill>
              </a:rPr>
              <a:t>Noticing</a:t>
            </a:r>
            <a:r>
              <a:rPr lang="en-US" altLang="en-US" sz="2400" dirty="0" smtClean="0">
                <a:solidFill>
                  <a:srgbClr val="FFFF66"/>
                </a:solidFill>
              </a:rPr>
              <a:t>/ Acknowledgement</a:t>
            </a:r>
          </a:p>
          <a:p>
            <a:pPr marL="914400" lvl="1" indent="-514350">
              <a:buFont typeface="Times New Roman" panose="02020603050405020304" pitchFamily="18" charset="0"/>
              <a:buAutoNum type="arabicPeriod"/>
            </a:pPr>
            <a:r>
              <a:rPr lang="en-US" altLang="en-US" sz="2800" dirty="0" smtClean="0">
                <a:solidFill>
                  <a:srgbClr val="FFFF66"/>
                </a:solidFill>
              </a:rPr>
              <a:t>Praise</a:t>
            </a:r>
          </a:p>
          <a:p>
            <a:pPr marL="1314450" lvl="2" indent="-514350">
              <a:buFont typeface="Times New Roman" panose="02020603050405020304" pitchFamily="18" charset="0"/>
              <a:buAutoNum type="arabicPeriod"/>
            </a:pPr>
            <a:r>
              <a:rPr lang="en-US" altLang="en-US" sz="2400" dirty="0" smtClean="0">
                <a:solidFill>
                  <a:srgbClr val="FFFF66"/>
                </a:solidFill>
              </a:rPr>
              <a:t>Unlabeled</a:t>
            </a:r>
            <a:endParaRPr lang="en-US" altLang="en-US" sz="2400" dirty="0" smtClean="0">
              <a:solidFill>
                <a:srgbClr val="FFFF66"/>
              </a:solidFill>
            </a:endParaRPr>
          </a:p>
          <a:p>
            <a:pPr marL="1314450" lvl="2" indent="-514350">
              <a:buFont typeface="Times New Roman" panose="02020603050405020304" pitchFamily="18" charset="0"/>
              <a:buAutoNum type="arabicPeriod"/>
            </a:pPr>
            <a:r>
              <a:rPr lang="en-US" altLang="en-US" sz="2400" dirty="0" smtClean="0">
                <a:solidFill>
                  <a:srgbClr val="FFFF66"/>
                </a:solidFill>
              </a:rPr>
              <a:t>Labeled</a:t>
            </a:r>
          </a:p>
        </p:txBody>
      </p:sp>
      <p:pic>
        <p:nvPicPr>
          <p:cNvPr id="5" name="Picture 4" descr="dandyhead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1" y="4419600"/>
            <a:ext cx="18383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3482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Rewards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altLang="en-US" sz="2800" dirty="0" smtClean="0">
                <a:solidFill>
                  <a:srgbClr val="FFFF66"/>
                </a:solidFill>
              </a:rPr>
              <a:t>Labeled Praise</a:t>
            </a:r>
          </a:p>
          <a:p>
            <a:pPr marL="514350" indent="-514350">
              <a:buNone/>
            </a:pPr>
            <a:r>
              <a:rPr lang="en-US" altLang="en-US" sz="2800" dirty="0" smtClean="0">
                <a:solidFill>
                  <a:srgbClr val="FFFF66"/>
                </a:solidFill>
              </a:rPr>
              <a:t>	-Closer in time to behavior the better</a:t>
            </a:r>
          </a:p>
          <a:p>
            <a:pPr marL="514350" indent="-514350">
              <a:buNone/>
            </a:pPr>
            <a:r>
              <a:rPr lang="en-US" altLang="en-US" sz="2800" dirty="0" smtClean="0">
                <a:solidFill>
                  <a:srgbClr val="FFFF66"/>
                </a:solidFill>
              </a:rPr>
              <a:t>	-Focus on Improvement</a:t>
            </a:r>
          </a:p>
          <a:p>
            <a:pPr marL="514350" indent="-514350">
              <a:buNone/>
            </a:pPr>
            <a:r>
              <a:rPr lang="en-US" altLang="en-US" sz="2800" dirty="0" smtClean="0">
                <a:solidFill>
                  <a:srgbClr val="FFFF66"/>
                </a:solidFill>
              </a:rPr>
              <a:t>	-No “However” or “But</a:t>
            </a:r>
            <a:r>
              <a:rPr lang="en-US" altLang="en-US" sz="2800" dirty="0" smtClean="0">
                <a:solidFill>
                  <a:srgbClr val="FFFF66"/>
                </a:solidFill>
              </a:rPr>
              <a:t>”</a:t>
            </a:r>
            <a:endParaRPr lang="en-US" altLang="en-US" sz="2800" dirty="0" smtClean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275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6424" y="941832"/>
            <a:ext cx="9199461" cy="4611623"/>
          </a:xfrm>
        </p:spPr>
        <p:txBody>
          <a:bodyPr>
            <a:noAutofit/>
          </a:bodyPr>
          <a:lstStyle/>
          <a:p>
            <a:r>
              <a:rPr lang="en-US" sz="4000" i="1" dirty="0"/>
              <a:t>It </a:t>
            </a:r>
            <a:r>
              <a:rPr lang="en-US" sz="4000" i="1" dirty="0" err="1"/>
              <a:t>deosn't</a:t>
            </a:r>
            <a:r>
              <a:rPr lang="en-US" sz="4000" i="1" dirty="0"/>
              <a:t> </a:t>
            </a:r>
            <a:r>
              <a:rPr lang="en-US" sz="4000" i="1" dirty="0" err="1"/>
              <a:t>mttaer</a:t>
            </a:r>
            <a:r>
              <a:rPr lang="en-US" sz="4000" i="1" dirty="0"/>
              <a:t> in </a:t>
            </a:r>
            <a:r>
              <a:rPr lang="en-US" sz="4000" i="1" dirty="0" err="1"/>
              <a:t>waht</a:t>
            </a:r>
            <a:r>
              <a:rPr lang="en-US" sz="4000" i="1" dirty="0"/>
              <a:t> </a:t>
            </a:r>
            <a:r>
              <a:rPr lang="en-US" sz="4000" i="1" dirty="0" err="1"/>
              <a:t>oredr</a:t>
            </a:r>
            <a:r>
              <a:rPr lang="en-US" sz="4000" i="1" dirty="0"/>
              <a:t> the </a:t>
            </a:r>
            <a:r>
              <a:rPr lang="en-US" sz="4000" i="1" dirty="0" err="1"/>
              <a:t>ltteers</a:t>
            </a:r>
            <a:r>
              <a:rPr lang="en-US" sz="4000" i="1" dirty="0"/>
              <a:t> in a </a:t>
            </a:r>
            <a:r>
              <a:rPr lang="en-US" sz="4000" i="1" dirty="0" err="1"/>
              <a:t>wrod</a:t>
            </a:r>
            <a:r>
              <a:rPr lang="en-US" sz="4000" i="1" dirty="0"/>
              <a:t> are, the </a:t>
            </a:r>
            <a:r>
              <a:rPr lang="en-US" sz="4000" i="1" dirty="0" err="1"/>
              <a:t>olny</a:t>
            </a:r>
            <a:r>
              <a:rPr lang="en-US" sz="4000" i="1" dirty="0"/>
              <a:t> </a:t>
            </a:r>
            <a:r>
              <a:rPr lang="en-US" sz="4000" i="1" dirty="0" err="1"/>
              <a:t>iprmoetnt</a:t>
            </a:r>
            <a:r>
              <a:rPr lang="en-US" sz="4000" i="1" dirty="0"/>
              <a:t> </a:t>
            </a:r>
            <a:r>
              <a:rPr lang="en-US" sz="4000" i="1" dirty="0" err="1"/>
              <a:t>tihng</a:t>
            </a:r>
            <a:r>
              <a:rPr lang="en-US" sz="4000" i="1" dirty="0"/>
              <a:t> is </a:t>
            </a:r>
            <a:r>
              <a:rPr lang="en-US" sz="4000" i="1" dirty="0" err="1"/>
              <a:t>taht</a:t>
            </a:r>
            <a:r>
              <a:rPr lang="en-US" sz="4000" i="1" dirty="0"/>
              <a:t> the </a:t>
            </a:r>
            <a:r>
              <a:rPr lang="en-US" sz="4000" i="1" dirty="0" err="1"/>
              <a:t>frist</a:t>
            </a:r>
            <a:r>
              <a:rPr lang="en-US" sz="4000" i="1" dirty="0"/>
              <a:t> and </a:t>
            </a:r>
            <a:r>
              <a:rPr lang="en-US" sz="4000" i="1" dirty="0" err="1"/>
              <a:t>lsat</a:t>
            </a:r>
            <a:r>
              <a:rPr lang="en-US" sz="4000" i="1" dirty="0"/>
              <a:t> </a:t>
            </a:r>
            <a:r>
              <a:rPr lang="en-US" sz="4000" i="1" dirty="0" err="1"/>
              <a:t>ltteer</a:t>
            </a:r>
            <a:r>
              <a:rPr lang="en-US" sz="4000" i="1" dirty="0"/>
              <a:t> be at the </a:t>
            </a:r>
            <a:r>
              <a:rPr lang="en-US" sz="4000" i="1" dirty="0" err="1"/>
              <a:t>rghit</a:t>
            </a:r>
            <a:r>
              <a:rPr lang="en-US" sz="4000" i="1" dirty="0"/>
              <a:t> </a:t>
            </a:r>
            <a:r>
              <a:rPr lang="en-US" sz="4000" i="1" dirty="0" err="1"/>
              <a:t>pclae</a:t>
            </a:r>
            <a:r>
              <a:rPr lang="en-US" sz="4000" i="1" dirty="0"/>
              <a:t>. The </a:t>
            </a:r>
            <a:r>
              <a:rPr lang="en-US" sz="4000" i="1" dirty="0" err="1"/>
              <a:t>rset</a:t>
            </a:r>
            <a:r>
              <a:rPr lang="en-US" sz="4000" i="1" dirty="0"/>
              <a:t> can be a </a:t>
            </a:r>
            <a:r>
              <a:rPr lang="en-US" sz="4000" i="1" dirty="0" err="1"/>
              <a:t>toatl</a:t>
            </a:r>
            <a:r>
              <a:rPr lang="en-US" sz="4000" i="1" dirty="0"/>
              <a:t> </a:t>
            </a:r>
            <a:r>
              <a:rPr lang="en-US" sz="4000" i="1" dirty="0" err="1"/>
              <a:t>mses</a:t>
            </a:r>
            <a:r>
              <a:rPr lang="en-US" sz="4000" i="1" dirty="0"/>
              <a:t> and you can </a:t>
            </a:r>
            <a:r>
              <a:rPr lang="en-US" sz="4000" i="1" dirty="0" err="1"/>
              <a:t>sitll</a:t>
            </a:r>
            <a:r>
              <a:rPr lang="en-US" sz="4000" i="1" dirty="0"/>
              <a:t> </a:t>
            </a:r>
            <a:r>
              <a:rPr lang="en-US" sz="4000" i="1" dirty="0" err="1"/>
              <a:t>raed</a:t>
            </a:r>
            <a:r>
              <a:rPr lang="en-US" sz="4000" i="1" dirty="0"/>
              <a:t> it </a:t>
            </a:r>
            <a:r>
              <a:rPr lang="en-US" sz="4000" i="1" dirty="0" err="1"/>
              <a:t>wouthit</a:t>
            </a:r>
            <a:r>
              <a:rPr lang="en-US" sz="4000" i="1" dirty="0"/>
              <a:t> </a:t>
            </a:r>
            <a:r>
              <a:rPr lang="en-US" sz="4000" i="1" dirty="0" err="1"/>
              <a:t>porbelm</a:t>
            </a:r>
            <a:r>
              <a:rPr lang="en-US" sz="4000" i="1" dirty="0"/>
              <a:t>. </a:t>
            </a:r>
            <a:r>
              <a:rPr lang="en-US" sz="4000" i="1" dirty="0" err="1"/>
              <a:t>Tihs</a:t>
            </a:r>
            <a:r>
              <a:rPr lang="en-US" sz="4000" i="1" dirty="0"/>
              <a:t> is </a:t>
            </a:r>
            <a:r>
              <a:rPr lang="en-US" sz="4000" i="1" dirty="0" err="1"/>
              <a:t>bcuseae</a:t>
            </a:r>
            <a:r>
              <a:rPr lang="en-US" sz="4000" i="1" dirty="0"/>
              <a:t> the </a:t>
            </a:r>
            <a:r>
              <a:rPr lang="en-US" sz="4000" i="1" dirty="0" err="1"/>
              <a:t>huamn</a:t>
            </a:r>
            <a:r>
              <a:rPr lang="en-US" sz="4000" i="1" dirty="0"/>
              <a:t> </a:t>
            </a:r>
            <a:r>
              <a:rPr lang="en-US" sz="4000" i="1" dirty="0" err="1"/>
              <a:t>mnid</a:t>
            </a:r>
            <a:r>
              <a:rPr lang="en-US" sz="4000" i="1" dirty="0"/>
              <a:t> </a:t>
            </a:r>
            <a:r>
              <a:rPr lang="en-US" sz="4000" i="1" dirty="0" err="1"/>
              <a:t>deos</a:t>
            </a:r>
            <a:r>
              <a:rPr lang="en-US" sz="4000" i="1" dirty="0"/>
              <a:t> not </a:t>
            </a:r>
            <a:r>
              <a:rPr lang="en-US" sz="4000" i="1" dirty="0" err="1"/>
              <a:t>raed</a:t>
            </a:r>
            <a:r>
              <a:rPr lang="en-US" sz="4000" i="1" dirty="0"/>
              <a:t> </a:t>
            </a:r>
            <a:r>
              <a:rPr lang="en-US" sz="4000" i="1" dirty="0" err="1"/>
              <a:t>ervey</a:t>
            </a:r>
            <a:r>
              <a:rPr lang="en-US" sz="4000" i="1" dirty="0"/>
              <a:t> </a:t>
            </a:r>
            <a:r>
              <a:rPr lang="en-US" sz="4000" i="1" dirty="0" err="1"/>
              <a:t>lteter</a:t>
            </a:r>
            <a:r>
              <a:rPr lang="en-US" sz="4000" i="1" dirty="0"/>
              <a:t> by </a:t>
            </a:r>
            <a:r>
              <a:rPr lang="en-US" sz="4000" i="1" dirty="0" err="1"/>
              <a:t>istlef</a:t>
            </a:r>
            <a:r>
              <a:rPr lang="en-US" sz="4000" i="1" dirty="0"/>
              <a:t>, but the </a:t>
            </a:r>
            <a:r>
              <a:rPr lang="en-US" sz="4000" i="1" dirty="0" err="1"/>
              <a:t>wrod</a:t>
            </a:r>
            <a:r>
              <a:rPr lang="en-US" sz="4000" i="1" dirty="0"/>
              <a:t> as a </a:t>
            </a:r>
            <a:r>
              <a:rPr lang="en-US" sz="4000" i="1" dirty="0" err="1"/>
              <a:t>wlohe</a:t>
            </a:r>
            <a:r>
              <a:rPr lang="en-US" sz="4000" i="1" dirty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3509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2944</TotalTime>
  <Words>295</Words>
  <Application>Microsoft Office PowerPoint</Application>
  <PresentationFormat>Widescreen</PresentationFormat>
  <Paragraphs>108</Paragraphs>
  <Slides>15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Wingdings 3</vt:lpstr>
      <vt:lpstr>Ion</vt:lpstr>
      <vt:lpstr>Effective Reinforcement</vt:lpstr>
      <vt:lpstr>Assumptions</vt:lpstr>
      <vt:lpstr>Behavior Basics</vt:lpstr>
      <vt:lpstr>Traps</vt:lpstr>
      <vt:lpstr>Rewards</vt:lpstr>
      <vt:lpstr>Rewards</vt:lpstr>
      <vt:lpstr>Rewards</vt:lpstr>
      <vt:lpstr>Rewards</vt:lpstr>
      <vt:lpstr>PowerPoint Presentation</vt:lpstr>
      <vt:lpstr>Rewards</vt:lpstr>
      <vt:lpstr>What Stops Us?</vt:lpstr>
      <vt:lpstr>In Summary</vt:lpstr>
      <vt:lpstr>Questions?</vt:lpstr>
      <vt:lpstr>Behavioral Principles</vt:lpstr>
      <vt:lpstr>Extinction Bursts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Model for Behavioral  Intervention with Anti-Social  Personality Disorder</dc:title>
  <dc:creator>Neil Kirkpatrick</dc:creator>
  <cp:lastModifiedBy>Neil Kirkpatrick</cp:lastModifiedBy>
  <cp:revision>35</cp:revision>
  <dcterms:created xsi:type="dcterms:W3CDTF">2016-06-04T05:04:59Z</dcterms:created>
  <dcterms:modified xsi:type="dcterms:W3CDTF">2018-03-05T06:32:48Z</dcterms:modified>
</cp:coreProperties>
</file>