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8" r:id="rId2"/>
    <p:sldId id="260" r:id="rId3"/>
    <p:sldId id="268" r:id="rId4"/>
    <p:sldId id="269" r:id="rId5"/>
    <p:sldId id="270" r:id="rId6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27D"/>
    <a:srgbClr val="608DC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2520" y="-84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5E32F4-69F4-4E6D-A9C1-FF8AE9DF74BF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F7736-5B4C-4184-AF12-B93AB0D2F8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0CD68F-61C6-4DC2-BACC-E2B7D08D0FAE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9CD05-1AD0-4C1D-BA0E-87FC2E9762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9CD05-1AD0-4C1D-BA0E-87FC2E9762A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9CD05-1AD0-4C1D-BA0E-87FC2E9762A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9CD05-1AD0-4C1D-BA0E-87FC2E9762A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9CD05-1AD0-4C1D-BA0E-87FC2E9762A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9CD05-1AD0-4C1D-BA0E-87FC2E9762A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0C6B6-839F-4F27-BE41-738C23E68662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83A1C-7E8C-4F11-B759-9A370DA59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81001" y="-228600"/>
            <a:ext cx="10944393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08DC4"/>
                </a:solidFill>
              </a:rPr>
              <a:t>The Research Future:  Discovery</a:t>
            </a:r>
            <a:endParaRPr lang="en-US" dirty="0">
              <a:solidFill>
                <a:srgbClr val="608DC4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Mary Lidstrom</a:t>
            </a:r>
          </a:p>
          <a:p>
            <a:r>
              <a:rPr lang="en-US" dirty="0" smtClean="0"/>
              <a:t>Vice Provost for Research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81000" y="0"/>
            <a:ext cx="10944393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accent1"/>
                </a:solidFill>
                <a:latin typeface="Candara"/>
                <a:cs typeface="Candara"/>
              </a:rPr>
              <a:t>Background</a:t>
            </a:r>
            <a:endParaRPr lang="en-US" sz="5400" dirty="0">
              <a:solidFill>
                <a:schemeClr val="accent1"/>
              </a:solidFill>
              <a:latin typeface="Candara"/>
              <a:cs typeface="Candar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600200"/>
            <a:ext cx="8686800" cy="4401204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</a:rPr>
              <a:t>Change is upon us</a:t>
            </a:r>
          </a:p>
          <a:p>
            <a:pPr lvl="1"/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Get ahead of the curve</a:t>
            </a:r>
          </a:p>
          <a:p>
            <a:pPr lvl="1"/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Think “how can this </a:t>
            </a:r>
            <a:r>
              <a:rPr lang="en-US" sz="280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be done,” not </a:t>
            </a:r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“no”</a:t>
            </a:r>
          </a:p>
          <a:p>
            <a:pPr lvl="1"/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Do the right thing, then work out the resource</a:t>
            </a:r>
            <a:r>
              <a:rPr lang="en-US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</a:t>
            </a:r>
            <a:endParaRPr lang="en-US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endParaRPr lang="en-US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</a:rPr>
              <a:t>2y2d Focus group identified themes:</a:t>
            </a:r>
            <a:endParaRPr lang="en-US" sz="3200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US" sz="3200" dirty="0" smtClean="0">
                <a:solidFill>
                  <a:srgbClr val="8EB4E3"/>
                </a:solidFill>
              </a:rPr>
              <a:t>Collaboration</a:t>
            </a:r>
          </a:p>
          <a:p>
            <a:pPr algn="ctr"/>
            <a:r>
              <a:rPr lang="en-US" sz="3200" dirty="0" smtClean="0">
                <a:solidFill>
                  <a:srgbClr val="8EB4E3"/>
                </a:solidFill>
              </a:rPr>
              <a:t>Nimbleness</a:t>
            </a:r>
          </a:p>
          <a:p>
            <a:pPr algn="ctr"/>
            <a:r>
              <a:rPr lang="en-US" sz="3200" dirty="0" smtClean="0">
                <a:solidFill>
                  <a:srgbClr val="8EB4E3"/>
                </a:solidFill>
              </a:rPr>
              <a:t>Flexibility</a:t>
            </a:r>
            <a:endParaRPr lang="en-US" sz="3200" dirty="0">
              <a:solidFill>
                <a:srgbClr val="8EB4E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457200" y="-228600"/>
            <a:ext cx="10944393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chemeClr val="accent1"/>
                </a:solidFill>
                <a:latin typeface="Candara"/>
                <a:cs typeface="Candara"/>
              </a:rPr>
              <a:t>Collaboration:  work together</a:t>
            </a:r>
            <a:endParaRPr lang="en-US" sz="5400" dirty="0">
              <a:solidFill>
                <a:schemeClr val="accent1"/>
              </a:solidFill>
              <a:latin typeface="Candara"/>
              <a:cs typeface="Candar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1447800"/>
            <a:ext cx="8534400" cy="3785652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>
                    <a:lumMod val="65000"/>
                  </a:schemeClr>
                </a:solidFill>
              </a:rPr>
              <a:t>Sharing credit and resources</a:t>
            </a:r>
          </a:p>
          <a:p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New kinds of partnerships</a:t>
            </a:r>
          </a:p>
          <a:p>
            <a:pPr lvl="1"/>
            <a:r>
              <a:rPr lang="en-US" sz="2400" dirty="0" smtClean="0">
                <a:solidFill>
                  <a:srgbClr val="8EB4E3"/>
                </a:solidFill>
              </a:rPr>
              <a:t>Between faculty</a:t>
            </a:r>
          </a:p>
          <a:p>
            <a:pPr lvl="1"/>
            <a:r>
              <a:rPr lang="en-US" sz="2400" dirty="0" smtClean="0">
                <a:solidFill>
                  <a:srgbClr val="8EB4E3"/>
                </a:solidFill>
              </a:rPr>
              <a:t>Between universities</a:t>
            </a:r>
          </a:p>
          <a:p>
            <a:pPr lvl="1"/>
            <a:r>
              <a:rPr lang="en-US" sz="2400" dirty="0" smtClean="0">
                <a:solidFill>
                  <a:srgbClr val="8EB4E3"/>
                </a:solidFill>
              </a:rPr>
              <a:t>Public/private/government consortia</a:t>
            </a:r>
            <a:endParaRPr lang="en-US" sz="2800" dirty="0" smtClean="0">
              <a:solidFill>
                <a:srgbClr val="8EB4E3"/>
              </a:solidFill>
            </a:endParaRPr>
          </a:p>
          <a:p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Blurred lines between departments</a:t>
            </a:r>
          </a:p>
          <a:p>
            <a:pPr lvl="1"/>
            <a:r>
              <a:rPr lang="en-US" sz="2400" dirty="0" smtClean="0">
                <a:solidFill>
                  <a:srgbClr val="8EB4E3"/>
                </a:solidFill>
              </a:rPr>
              <a:t>Closest disciplinary colleagues in a different department</a:t>
            </a:r>
            <a:endParaRPr lang="en-US" sz="2800" dirty="0" smtClean="0">
              <a:solidFill>
                <a:srgbClr val="8EB4E3"/>
              </a:solidFill>
            </a:endParaRPr>
          </a:p>
          <a:p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Cluster hires</a:t>
            </a:r>
          </a:p>
          <a:p>
            <a:pPr lvl="1"/>
            <a:r>
              <a:rPr lang="en-US" sz="2400" dirty="0" smtClean="0">
                <a:solidFill>
                  <a:srgbClr val="8EB4E3"/>
                </a:solidFill>
              </a:rPr>
              <a:t>Partner with other departments in joint hires, shared resources</a:t>
            </a:r>
            <a:endParaRPr lang="en-US" sz="2400" dirty="0">
              <a:solidFill>
                <a:srgbClr val="8EB4E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81001" y="-228600"/>
            <a:ext cx="10944393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chemeClr val="accent1"/>
                </a:solidFill>
                <a:latin typeface="Candara"/>
                <a:cs typeface="Candara"/>
              </a:rPr>
              <a:t>Nimbleness:  respond quickly</a:t>
            </a:r>
            <a:endParaRPr lang="en-US" sz="5400" dirty="0">
              <a:solidFill>
                <a:schemeClr val="accent1"/>
              </a:solidFill>
              <a:latin typeface="Candara"/>
              <a:cs typeface="Candar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524000"/>
            <a:ext cx="8686800" cy="4585871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Anticipate trends</a:t>
            </a:r>
          </a:p>
          <a:p>
            <a:pPr lvl="1"/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Look ahead, follow national tren</a:t>
            </a:r>
            <a:r>
              <a:rPr lang="en-US" sz="2800" dirty="0" smtClean="0">
                <a:solidFill>
                  <a:srgbClr val="8EB4E3"/>
                </a:solidFill>
              </a:rPr>
              <a:t>ds</a:t>
            </a:r>
          </a:p>
          <a:p>
            <a:pPr lvl="2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--Changing demographics</a:t>
            </a:r>
          </a:p>
          <a:p>
            <a:pPr lvl="2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--Emerging societal problems</a:t>
            </a:r>
          </a:p>
          <a:p>
            <a:pPr lvl="1"/>
            <a:r>
              <a:rPr lang="en-US" sz="2800" dirty="0" smtClean="0">
                <a:solidFill>
                  <a:srgbClr val="8EB4E3"/>
                </a:solidFill>
              </a:rPr>
              <a:t>Prepare response scenarios in advance</a:t>
            </a:r>
          </a:p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Change policies and procedures</a:t>
            </a:r>
          </a:p>
          <a:p>
            <a:pPr lvl="1"/>
            <a:r>
              <a:rPr lang="en-US" sz="2800" dirty="0" smtClean="0">
                <a:solidFill>
                  <a:srgbClr val="8EB4E3"/>
                </a:solidFill>
              </a:rPr>
              <a:t>Remove barriers to rapid response</a:t>
            </a:r>
          </a:p>
          <a:p>
            <a:pPr lvl="1"/>
            <a:r>
              <a:rPr lang="en-US" sz="2800" dirty="0" smtClean="0">
                <a:solidFill>
                  <a:srgbClr val="8EB4E3"/>
                </a:solidFill>
              </a:rPr>
              <a:t>Set up systems for rapid input</a:t>
            </a:r>
            <a:endParaRPr lang="en-US" sz="32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Network</a:t>
            </a:r>
          </a:p>
          <a:p>
            <a:pPr lvl="1"/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Relationships build in nimbleness</a:t>
            </a:r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81001" y="-228600"/>
            <a:ext cx="10944393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chemeClr val="accent1"/>
                </a:solidFill>
                <a:latin typeface="Candara"/>
                <a:cs typeface="Candara"/>
              </a:rPr>
              <a:t>Flexibility: one size does not fit all</a:t>
            </a:r>
            <a:endParaRPr lang="en-US" dirty="0">
              <a:solidFill>
                <a:schemeClr val="accent1"/>
              </a:solidFill>
              <a:latin typeface="Candara"/>
              <a:cs typeface="Candar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1524000"/>
            <a:ext cx="8763000" cy="4401205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Understand core values and goals</a:t>
            </a:r>
          </a:p>
          <a:p>
            <a:r>
              <a:rPr lang="en-US" sz="2800" dirty="0" smtClean="0">
                <a:solidFill>
                  <a:srgbClr val="8EB4E3"/>
                </a:solidFill>
              </a:rPr>
              <a:t>	Identify, then stick to them</a:t>
            </a:r>
          </a:p>
          <a:p>
            <a:pPr lvl="2"/>
            <a:r>
              <a:rPr lang="en-US" sz="2800" dirty="0" smtClean="0">
                <a:solidFill>
                  <a:srgbClr val="8EB4E3"/>
                </a:solidFill>
              </a:rPr>
              <a:t>Ask:  “If I do this, will it help support our core goals?”</a:t>
            </a:r>
            <a:endParaRPr lang="en-US" sz="32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Consider compromise</a:t>
            </a:r>
          </a:p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	</a:t>
            </a:r>
            <a:r>
              <a:rPr lang="en-US" sz="2800" dirty="0" smtClean="0">
                <a:solidFill>
                  <a:srgbClr val="8EB4E3"/>
                </a:solidFill>
              </a:rPr>
              <a:t>Parallel tracks</a:t>
            </a:r>
            <a:endParaRPr lang="en-US" sz="3200" dirty="0" smtClean="0">
              <a:solidFill>
                <a:srgbClr val="8EB4E3"/>
              </a:solidFill>
            </a:endParaRPr>
          </a:p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Give up ownership</a:t>
            </a:r>
          </a:p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	</a:t>
            </a:r>
            <a:r>
              <a:rPr lang="en-US" sz="2800" dirty="0" smtClean="0">
                <a:solidFill>
                  <a:srgbClr val="8EB4E3"/>
                </a:solidFill>
              </a:rPr>
              <a:t>Share and leverage;  may give up personal service</a:t>
            </a:r>
          </a:p>
          <a:p>
            <a:r>
              <a:rPr lang="en-US" sz="2800" dirty="0" smtClean="0">
                <a:solidFill>
                  <a:srgbClr val="8EB4E3"/>
                </a:solidFill>
              </a:rPr>
              <a:t>	Win-win situations</a:t>
            </a:r>
          </a:p>
          <a:p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Don’t let tradition box you in</a:t>
            </a:r>
            <a:endParaRPr lang="en-US" sz="3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155</Words>
  <Application>Microsoft Office PowerPoint</Application>
  <PresentationFormat>On-screen Show (4:3)</PresentationFormat>
  <Paragraphs>49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The Research Future:  Discovery</vt:lpstr>
      <vt:lpstr>Background</vt:lpstr>
      <vt:lpstr>Collaboration:  work together</vt:lpstr>
      <vt:lpstr>Nimbleness:  respond quickly</vt:lpstr>
      <vt:lpstr>Flexibility: one size does not fit all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Marisa</dc:creator>
  <cp:lastModifiedBy>dsa</cp:lastModifiedBy>
  <cp:revision>53</cp:revision>
  <dcterms:created xsi:type="dcterms:W3CDTF">2010-05-12T16:42:07Z</dcterms:created>
  <dcterms:modified xsi:type="dcterms:W3CDTF">2011-02-25T00:58:00Z</dcterms:modified>
</cp:coreProperties>
</file>