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15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176" r:id="rId14"/>
    <p:sldMasterId id="2147484185" r:id="rId15"/>
    <p:sldMasterId id="2147484190" r:id="rId16"/>
    <p:sldMasterId id="2147484191" r:id="rId17"/>
  </p:sldMasterIdLst>
  <p:notesMasterIdLst>
    <p:notesMasterId r:id="rId26"/>
  </p:notesMasterIdLst>
  <p:handoutMasterIdLst>
    <p:handoutMasterId r:id="rId27"/>
  </p:handoutMasterIdLst>
  <p:sldIdLst>
    <p:sldId id="317" r:id="rId18"/>
    <p:sldId id="466" r:id="rId19"/>
    <p:sldId id="467" r:id="rId20"/>
    <p:sldId id="468" r:id="rId21"/>
    <p:sldId id="469" r:id="rId22"/>
    <p:sldId id="470" r:id="rId23"/>
    <p:sldId id="471" r:id="rId24"/>
    <p:sldId id="39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37" autoAdjust="0"/>
  </p:normalViewPr>
  <p:slideViewPr>
    <p:cSldViewPr>
      <p:cViewPr varScale="1">
        <p:scale>
          <a:sx n="69" d="100"/>
          <a:sy n="69" d="100"/>
        </p:scale>
        <p:origin x="15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0" tIns="46140" rIns="92280" bIns="461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80" tIns="46140" rIns="92280" bIns="461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F4AC0-9BA2-46D2-9372-A5C9261B2C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663575"/>
            <a:ext cx="4425950" cy="332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204E1-4139-744D-BC30-DAB74A6048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0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663575"/>
            <a:ext cx="4425950" cy="332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 of mentor are you?</a:t>
            </a:r>
          </a:p>
          <a:p>
            <a:endParaRPr lang="en-US" dirty="0" smtClean="0"/>
          </a:p>
          <a:p>
            <a:r>
              <a:rPr lang="en-US" dirty="0" smtClean="0"/>
              <a:t>Highly involved? Hands-off? </a:t>
            </a:r>
          </a:p>
          <a:p>
            <a:r>
              <a:rPr lang="en-US" dirty="0" smtClean="0"/>
              <a:t>Scheduled check-ins or drop </a:t>
            </a:r>
            <a:r>
              <a:rPr lang="en-US" dirty="0" err="1" smtClean="0"/>
              <a:t>bys</a:t>
            </a:r>
            <a:r>
              <a:rPr lang="en-US" dirty="0" smtClean="0"/>
              <a:t>?</a:t>
            </a:r>
          </a:p>
          <a:p>
            <a:r>
              <a:rPr lang="en-US" dirty="0" smtClean="0"/>
              <a:t>Like to see a lot of independence? Like to have a close collaboration?</a:t>
            </a:r>
          </a:p>
          <a:p>
            <a:endParaRPr lang="en-US" dirty="0" smtClean="0"/>
          </a:p>
          <a:p>
            <a:r>
              <a:rPr lang="en-US" dirty="0" smtClean="0"/>
              <a:t>The Challenger: The Challenger’s role is to push a student to put in the hard work, to sweat the details that matter, to hit key milestones and to outwork his/her competition.</a:t>
            </a:r>
          </a:p>
          <a:p>
            <a:r>
              <a:rPr lang="en-US" dirty="0" smtClean="0"/>
              <a:t>The Cheerleader: The Cheerleader’s role is to say “You can do this.” </a:t>
            </a:r>
          </a:p>
          <a:p>
            <a:r>
              <a:rPr lang="en-US" dirty="0" smtClean="0"/>
              <a:t>The Educator: The Educator is someone willing to sit down and teach him/her when needed.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Ideator</a:t>
            </a:r>
            <a:r>
              <a:rPr lang="en-US" dirty="0" smtClean="0"/>
              <a:t>: The </a:t>
            </a:r>
            <a:r>
              <a:rPr lang="en-US" dirty="0" err="1" smtClean="0"/>
              <a:t>Ideator</a:t>
            </a:r>
            <a:r>
              <a:rPr lang="en-US" dirty="0" smtClean="0"/>
              <a:t> loves to play the role of thought partner. </a:t>
            </a:r>
          </a:p>
          <a:p>
            <a:r>
              <a:rPr lang="en-US" dirty="0" err="1" smtClean="0"/>
              <a:t>HuffPost</a:t>
            </a:r>
            <a:r>
              <a:rPr lang="en-US" dirty="0" smtClean="0"/>
              <a:t> 10/25/13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204E1-4139-744D-BC30-DAB74A6048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07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663575"/>
            <a:ext cx="4425950" cy="332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204E1-4139-744D-BC30-DAB74A6048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4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663575"/>
            <a:ext cx="4425950" cy="332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204E1-4139-744D-BC30-DAB74A6048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06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663575"/>
            <a:ext cx="4425950" cy="332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204E1-4139-744D-BC30-DAB74A6048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44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gif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477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HELVETICA CONDENSED BOLD</a:t>
            </a:r>
          </a:p>
          <a:p>
            <a:pPr lvl="0"/>
            <a:r>
              <a:rPr lang="en-US" dirty="0" smtClean="0"/>
              <a:t>50 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9463" y="5917261"/>
            <a:ext cx="732442" cy="8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6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477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HELVETICA CONDENSED BOLD</a:t>
            </a:r>
          </a:p>
          <a:p>
            <a:pPr lvl="0"/>
            <a:r>
              <a:rPr lang="en-US" dirty="0" smtClean="0"/>
              <a:t>50 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9463" y="5917261"/>
            <a:ext cx="732442" cy="8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1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baseline="0">
                <a:solidFill>
                  <a:schemeClr val="tx1"/>
                </a:solidFill>
                <a:latin typeface="+mj-lt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SLIDE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4267200"/>
            <a:ext cx="6972300" cy="1422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3600" b="0" i="0" kern="1200" baseline="0" dirty="0" smtClean="0">
                <a:solidFill>
                  <a:schemeClr val="tx1"/>
                </a:solidFill>
                <a:latin typeface="+mj-lt"/>
                <a:ea typeface="+mn-ea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Daniel Kirschen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10" name="Picture 9" descr="wordmark, no W -- black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32" y="6156608"/>
            <a:ext cx="2572920" cy="4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170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0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5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6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1" r:id="rId12"/>
    <p:sldLayoutId id="214748418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55247"/>
      </p:ext>
    </p:extLst>
  </p:cSld>
  <p:clrMap bg1="dk1" tx1="lt1" bg2="dk2" tx2="lt2" accent1="accent1" accent2="accent2" accent3="accent3" accent4="accent4" accent5="accent5" accent6="accent6" hlink="hlink" folHlink="folHlink"/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2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3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2019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Res.tif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4889"/>
            <a:ext cx="9144000" cy="903111"/>
          </a:xfrm>
          <a:prstGeom prst="rect">
            <a:avLst/>
          </a:prstGeom>
          <a:ln w="3175" cmpd="sng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835706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B064F-6ABC-F043-802F-CA5EB20A0DC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446818" cy="1924050"/>
          </a:xfrm>
        </p:spPr>
        <p:txBody>
          <a:bodyPr>
            <a:normAutofit/>
          </a:bodyPr>
          <a:lstStyle/>
          <a:p>
            <a:r>
              <a:rPr lang="en-US" dirty="0" smtClean="0"/>
              <a:t>Selecting Graduate Students for Your Lab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Fall Quarter Pre-Tenure Faculty Workshop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December 14, 2017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30480" y="4748959"/>
            <a:ext cx="7772400" cy="81364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JENNIFER NEMHAUSER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09600" y="5626100"/>
            <a:ext cx="81325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/>
              <a:t>Professor</a:t>
            </a:r>
            <a:r>
              <a:rPr lang="en-US" sz="2800" b="0" dirty="0"/>
              <a:t>, </a:t>
            </a:r>
            <a:r>
              <a:rPr lang="en-US" sz="2800" b="0" dirty="0" smtClean="0"/>
              <a:t>BIOLOGY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16143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217" r="10150"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865"/>
            <a:ext cx="9144000" cy="456368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Garamond"/>
              </a:rPr>
              <a:t>Raising the next crop of scientists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089467" y="3496649"/>
            <a:ext cx="3770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  <a:latin typeface="Garamond"/>
                <a:cs typeface="Garamond"/>
              </a:rPr>
              <a:t> </a:t>
            </a:r>
            <a:r>
              <a:rPr lang="en-US" sz="1600" dirty="0" err="1">
                <a:solidFill>
                  <a:srgbClr val="404040"/>
                </a:solidFill>
                <a:cs typeface="Garamond"/>
              </a:rPr>
              <a:t>Harald</a:t>
            </a:r>
            <a:r>
              <a:rPr lang="en-US" sz="1600" dirty="0">
                <a:solidFill>
                  <a:srgbClr val="404040"/>
                </a:solidFill>
                <a:cs typeface="Garamond"/>
              </a:rPr>
              <a:t> Slott-Møller,</a:t>
            </a:r>
            <a:r>
              <a:rPr lang="en-US" sz="1600" dirty="0">
                <a:solidFill>
                  <a:srgbClr val="404040"/>
                </a:solidFill>
                <a:latin typeface="Garamond"/>
                <a:cs typeface="Garamond"/>
              </a:rPr>
              <a:t>1891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003" y="749301"/>
            <a:ext cx="8369383" cy="9270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Jennifer Nemhauser, UW Biology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Garamond"/>
              </a:rPr>
              <a:t>ADVANCE workshop, December 2017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ctr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263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367"/>
            <a:ext cx="9144000" cy="456368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Garamond"/>
              </a:rPr>
              <a:t>Know thyself: What’s your mentoring style?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618" y="6409269"/>
            <a:ext cx="8369383" cy="448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Jennifer Nemhauser, UW Bio</a:t>
            </a:r>
          </a:p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Garamond"/>
              </a:rPr>
              <a:t>ADVANCE workshop, December 2017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r"/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" y="1725318"/>
            <a:ext cx="7658099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0" indent="-1206500">
              <a:lnSpc>
                <a:spcPct val="140000"/>
              </a:lnSpc>
            </a:pPr>
            <a:r>
              <a:rPr lang="en-US" sz="3200" dirty="0"/>
              <a:t>Step 1: Brainstorm 7-10 ideal qualities you would like to see in a graduate student </a:t>
            </a:r>
          </a:p>
          <a:p>
            <a:pPr marL="1206500" indent="-1206500">
              <a:lnSpc>
                <a:spcPct val="140000"/>
              </a:lnSpc>
            </a:pPr>
            <a:r>
              <a:rPr lang="en-US" sz="3200" dirty="0"/>
              <a:t>Step 2: What 3 can you NOT live without </a:t>
            </a:r>
          </a:p>
          <a:p>
            <a:pPr marL="1206500" indent="-1206500">
              <a:lnSpc>
                <a:spcPct val="140000"/>
              </a:lnSpc>
            </a:pPr>
            <a:r>
              <a:rPr lang="en-US" sz="3200" dirty="0"/>
              <a:t>Step 3: What 3 can you live without?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700" y="5552720"/>
            <a:ext cx="900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resources: </a:t>
            </a:r>
          </a:p>
          <a:p>
            <a:r>
              <a:rPr lang="en-US" sz="1400" dirty="0"/>
              <a:t>Rose, G.L. </a:t>
            </a:r>
            <a:r>
              <a:rPr lang="en-US" sz="1400" i="1" dirty="0"/>
              <a:t>Enhancement of Mentor Selection Using the Ideal Mentor Scale </a:t>
            </a:r>
            <a:r>
              <a:rPr lang="en-US" sz="1400" dirty="0"/>
              <a:t>Research in Higher Education (2003) 44: 473</a:t>
            </a:r>
          </a:p>
          <a:p>
            <a:r>
              <a:rPr lang="en-US" sz="1400" dirty="0"/>
              <a:t>Baker &amp; Griffin. </a:t>
            </a:r>
            <a:r>
              <a:rPr lang="en-US" sz="1400" i="1" dirty="0"/>
              <a:t>Beyond mentoring and advising: Understanding the role of faculty developers in student success</a:t>
            </a:r>
            <a:r>
              <a:rPr lang="en-US" sz="1400" dirty="0"/>
              <a:t> About Campus (2010)  http://</a:t>
            </a:r>
            <a:r>
              <a:rPr lang="en-US" sz="1400" dirty="0" err="1"/>
              <a:t>works.bepress.com</a:t>
            </a:r>
            <a:r>
              <a:rPr lang="en-US" sz="1400" dirty="0"/>
              <a:t>/</a:t>
            </a:r>
            <a:r>
              <a:rPr lang="en-US" sz="1400" dirty="0" err="1"/>
              <a:t>kimberly_griffin</a:t>
            </a:r>
            <a:r>
              <a:rPr lang="en-US" sz="1400" dirty="0"/>
              <a:t>/24/ </a:t>
            </a:r>
          </a:p>
        </p:txBody>
      </p:sp>
    </p:spTree>
    <p:extLst>
      <p:ext uri="{BB962C8B-B14F-4D97-AF65-F5344CB8AC3E}">
        <p14:creationId xmlns:p14="http://schemas.microsoft.com/office/powerpoint/2010/main" val="260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6563"/>
            <a:ext cx="9144000" cy="456368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Garamond"/>
              </a:rPr>
              <a:t>Know thyself: Why are you recruiting a grad?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618" y="6409269"/>
            <a:ext cx="8369383" cy="448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Jennifer Nemhauser, UW Bio</a:t>
            </a:r>
          </a:p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Garamond"/>
              </a:rPr>
              <a:t>ADVANCE workshop, December 2017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r"/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50" y="1559131"/>
            <a:ext cx="6819900" cy="39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What is motivating you to recruit a new trainee?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Why a graduate student specifically?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What is your bandwidth?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800" dirty="0"/>
              <a:t>Your answers will likely change: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-over your career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-the type and extent of current funding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-the size and make-up of your lab</a:t>
            </a:r>
          </a:p>
        </p:txBody>
      </p:sp>
    </p:spTree>
    <p:extLst>
      <p:ext uri="{BB962C8B-B14F-4D97-AF65-F5344CB8AC3E}">
        <p14:creationId xmlns:p14="http://schemas.microsoft.com/office/powerpoint/2010/main" val="29546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383"/>
            <a:ext cx="9144000" cy="456368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Garamond"/>
              </a:rPr>
              <a:t>Prescreen for what you are looking for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618" y="6402342"/>
            <a:ext cx="8369383" cy="448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Jennifer Nemhauser, UW Bio</a:t>
            </a:r>
          </a:p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Garamond"/>
              </a:rPr>
              <a:t>ADVANCE workshop, December 2017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r"/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752" y="1658598"/>
            <a:ext cx="6540499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/>
              <a:t>In applications, look for: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-relevant expertise or experience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-letters with specific descriptions of things you value </a:t>
            </a:r>
          </a:p>
          <a:p>
            <a:pPr marL="114300">
              <a:lnSpc>
                <a:spcPct val="140000"/>
              </a:lnSpc>
            </a:pPr>
            <a:r>
              <a:rPr lang="en-US" sz="2400" dirty="0"/>
              <a:t>(e.g., grit, creativity, work ethic)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-gender balance in mentors (if possible)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sz="2400" dirty="0"/>
              <a:t>Absolutely do a Skype interview if at all possible!</a:t>
            </a:r>
          </a:p>
        </p:txBody>
      </p:sp>
    </p:spTree>
    <p:extLst>
      <p:ext uri="{BB962C8B-B14F-4D97-AF65-F5344CB8AC3E}">
        <p14:creationId xmlns:p14="http://schemas.microsoft.com/office/powerpoint/2010/main" val="28363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383"/>
            <a:ext cx="9144000" cy="456368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Garamond"/>
              </a:rPr>
              <a:t>Match the interview to your style/goals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618" y="6409269"/>
            <a:ext cx="8369383" cy="448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Jennifer Nemhauser, UW Bio</a:t>
            </a:r>
          </a:p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Garamond"/>
              </a:rPr>
              <a:t>ADVANCE workshop, December 2017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r"/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493498"/>
            <a:ext cx="8204200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/>
              <a:t>Behavioral interviews—interview for specific skills/qualities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-Ask about relevant situations and how they did or would respond.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-Ask them things they are unlikely to have rehearsed.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-Ask them to do something.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-Listen more than talk. 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-Trust your instincts.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-Trust your colleagues.</a:t>
            </a:r>
          </a:p>
        </p:txBody>
      </p:sp>
    </p:spTree>
    <p:extLst>
      <p:ext uri="{BB962C8B-B14F-4D97-AF65-F5344CB8AC3E}">
        <p14:creationId xmlns:p14="http://schemas.microsoft.com/office/powerpoint/2010/main" val="32390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09600" y="3200400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5200" dirty="0" smtClean="0"/>
              <a:t>Questions?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800980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A798DCE5-3527-704A-B5B8-83E86478D3E6}" vid="{F9A52514-3D0D-FD46-BC6A-C4D0F7BAD31E}"/>
    </a:ext>
  </a:extLst>
</a:theme>
</file>

<file path=ppt/theme/theme17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463</Words>
  <Application>Microsoft Office PowerPoint</Application>
  <PresentationFormat>On-screen Show (4:3)</PresentationFormat>
  <Paragraphs>69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8</vt:i4>
      </vt:variant>
    </vt:vector>
  </HeadingPairs>
  <TitlesOfParts>
    <vt:vector size="33" baseType="lpstr">
      <vt:lpstr>Arial</vt:lpstr>
      <vt:lpstr>Calibri</vt:lpstr>
      <vt:lpstr>Encode Sans Normal Black</vt:lpstr>
      <vt:lpstr>Garamond</vt:lpstr>
      <vt:lpstr>Helvetica Neue Bold Condensed</vt:lpstr>
      <vt:lpstr>HelveticaNeue BlackCond</vt:lpstr>
      <vt:lpstr>Times</vt:lpstr>
      <vt:lpstr>Wingdings</vt:lpstr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1_Custom Design</vt:lpstr>
      <vt:lpstr>1_ADVANCE-template</vt:lpstr>
      <vt:lpstr>2_Custom Design</vt:lpstr>
      <vt:lpstr>Default Theme</vt:lpstr>
      <vt:lpstr>Selecting Graduate Students for Your Lab</vt:lpstr>
      <vt:lpstr>PowerPoint Presentation</vt:lpstr>
      <vt:lpstr>Raising the next crop of scientists</vt:lpstr>
      <vt:lpstr>Know thyself: What’s your mentoring style?</vt:lpstr>
      <vt:lpstr>Know thyself: Why are you recruiting a grad?</vt:lpstr>
      <vt:lpstr>Prescreen for what you are looking for</vt:lpstr>
      <vt:lpstr>Match the interview to your style/goals</vt:lpstr>
      <vt:lpstr>PowerPoint Presentation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UW ADVANCE Center for Institutional Change</cp:lastModifiedBy>
  <cp:revision>156</cp:revision>
  <cp:lastPrinted>2017-12-12T20:02:26Z</cp:lastPrinted>
  <dcterms:created xsi:type="dcterms:W3CDTF">2012-10-30T13:25:58Z</dcterms:created>
  <dcterms:modified xsi:type="dcterms:W3CDTF">2018-01-09T23:35:36Z</dcterms:modified>
</cp:coreProperties>
</file>