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1.xml" ContentType="application/vnd.openxmlformats-officedocument.theme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theme/theme12.xml" ContentType="application/vnd.openxmlformats-officedocument.theme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slideLayouts/slideLayout159.xml" ContentType="application/vnd.openxmlformats-officedocument.presentationml.slideLayout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3" r:id="rId1"/>
    <p:sldMasterId id="2147484016" r:id="rId2"/>
    <p:sldMasterId id="2147484029" r:id="rId3"/>
    <p:sldMasterId id="2147484042" r:id="rId4"/>
    <p:sldMasterId id="2147484055" r:id="rId5"/>
    <p:sldMasterId id="2147484068" r:id="rId6"/>
    <p:sldMasterId id="2147484081" r:id="rId7"/>
    <p:sldMasterId id="2147484094" r:id="rId8"/>
    <p:sldMasterId id="2147484107" r:id="rId9"/>
    <p:sldMasterId id="2147484120" r:id="rId10"/>
    <p:sldMasterId id="2147484146" r:id="rId11"/>
    <p:sldMasterId id="2147484158" r:id="rId12"/>
    <p:sldMasterId id="2147484133" r:id="rId13"/>
    <p:sldMasterId id="2147484176" r:id="rId14"/>
    <p:sldMasterId id="2147484185" r:id="rId15"/>
    <p:sldMasterId id="2147484190" r:id="rId16"/>
    <p:sldMasterId id="2147484191" r:id="rId17"/>
  </p:sldMasterIdLst>
  <p:notesMasterIdLst>
    <p:notesMasterId r:id="rId26"/>
  </p:notesMasterIdLst>
  <p:handoutMasterIdLst>
    <p:handoutMasterId r:id="rId27"/>
  </p:handoutMasterIdLst>
  <p:sldIdLst>
    <p:sldId id="317" r:id="rId18"/>
    <p:sldId id="466" r:id="rId19"/>
    <p:sldId id="467" r:id="rId20"/>
    <p:sldId id="468" r:id="rId21"/>
    <p:sldId id="469" r:id="rId22"/>
    <p:sldId id="470" r:id="rId23"/>
    <p:sldId id="471" r:id="rId24"/>
    <p:sldId id="391" r:id="rId25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FF99"/>
    <a:srgbClr val="5026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3" autoAdjust="0"/>
    <p:restoredTop sz="94737" autoAdjust="0"/>
  </p:normalViewPr>
  <p:slideViewPr>
    <p:cSldViewPr>
      <p:cViewPr varScale="1">
        <p:scale>
          <a:sx n="69" d="100"/>
          <a:sy n="69" d="100"/>
        </p:scale>
        <p:origin x="151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1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4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3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7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6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2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5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280" tIns="46140" rIns="92280" bIns="4614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280" tIns="46140" rIns="92280" bIns="46140" rtlCol="0"/>
          <a:lstStyle>
            <a:lvl1pPr algn="r">
              <a:defRPr sz="1200"/>
            </a:lvl1pPr>
          </a:lstStyle>
          <a:p>
            <a:fld id="{0CCEADCB-708E-F941-8075-075E5EBDA019}" type="datetimeFigureOut">
              <a:rPr lang="en-US" smtClean="0"/>
              <a:t>1/9/2018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280" tIns="46140" rIns="92280" bIns="4614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2280" tIns="46140" rIns="92280" bIns="46140" rtlCol="0" anchor="b"/>
          <a:lstStyle>
            <a:lvl1pPr algn="r">
              <a:defRPr sz="1200"/>
            </a:lvl1pPr>
          </a:lstStyle>
          <a:p>
            <a:fld id="{1558197F-2033-974C-8E6B-35E21DD7580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21636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2280" tIns="46140" rIns="92280" bIns="4614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2280" tIns="46140" rIns="92280" bIns="46140" rtlCol="0"/>
          <a:lstStyle>
            <a:lvl1pPr algn="r">
              <a:defRPr sz="1200"/>
            </a:lvl1pPr>
          </a:lstStyle>
          <a:p>
            <a:fld id="{569C7343-33EA-40DA-9F48-5F09440026E9}" type="datetimeFigureOut">
              <a:rPr lang="en-US" smtClean="0"/>
              <a:t>1/9/2018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80" tIns="46140" rIns="92280" bIns="4614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2280" tIns="46140" rIns="92280" bIns="4614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2280" tIns="46140" rIns="92280" bIns="4614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829967"/>
            <a:ext cx="3037840" cy="464820"/>
          </a:xfrm>
          <a:prstGeom prst="rect">
            <a:avLst/>
          </a:prstGeom>
        </p:spPr>
        <p:txBody>
          <a:bodyPr vert="horz" lIns="92280" tIns="46140" rIns="92280" bIns="46140" rtlCol="0" anchor="b"/>
          <a:lstStyle>
            <a:lvl1pPr algn="r">
              <a:defRPr sz="1200"/>
            </a:lvl1pPr>
          </a:lstStyle>
          <a:p>
            <a:fld id="{72EF4AC0-9BA2-46D2-9372-A5C9261B2CB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457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EF4AC0-9BA2-46D2-9372-A5C9261B2CB7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683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3150" y="663575"/>
            <a:ext cx="4425950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204E1-4139-744D-BC30-DAB74A6048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3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60021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3150" y="663575"/>
            <a:ext cx="4425950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What kind of mentor are you?</a:t>
            </a:r>
          </a:p>
          <a:p>
            <a:endParaRPr lang="en-US" dirty="0" smtClean="0"/>
          </a:p>
          <a:p>
            <a:r>
              <a:rPr lang="en-US" dirty="0" smtClean="0"/>
              <a:t>Highly involved? Hands-off? </a:t>
            </a:r>
          </a:p>
          <a:p>
            <a:r>
              <a:rPr lang="en-US" dirty="0" smtClean="0"/>
              <a:t>Scheduled check-ins or drop </a:t>
            </a:r>
            <a:r>
              <a:rPr lang="en-US" dirty="0" err="1" smtClean="0"/>
              <a:t>bys</a:t>
            </a:r>
            <a:r>
              <a:rPr lang="en-US" dirty="0" smtClean="0"/>
              <a:t>?</a:t>
            </a:r>
          </a:p>
          <a:p>
            <a:r>
              <a:rPr lang="en-US" dirty="0" smtClean="0"/>
              <a:t>Like to see a lot of independence? Like to have a close collaboration?</a:t>
            </a:r>
          </a:p>
          <a:p>
            <a:endParaRPr lang="en-US" dirty="0" smtClean="0"/>
          </a:p>
          <a:p>
            <a:r>
              <a:rPr lang="en-US" dirty="0" smtClean="0"/>
              <a:t>The Challenger: The Challenger’s role is to push a student to put in the hard work, to sweat the details that matter, to hit key milestones and to outwork his/her competition.</a:t>
            </a:r>
          </a:p>
          <a:p>
            <a:r>
              <a:rPr lang="en-US" dirty="0" smtClean="0"/>
              <a:t>The Cheerleader: The Cheerleader’s role is to say “You can do this.” </a:t>
            </a:r>
          </a:p>
          <a:p>
            <a:r>
              <a:rPr lang="en-US" dirty="0" smtClean="0"/>
              <a:t>The Educator: The Educator is someone willing to sit down and teach him/her when needed. </a:t>
            </a:r>
          </a:p>
          <a:p>
            <a:r>
              <a:rPr lang="en-US" dirty="0" smtClean="0"/>
              <a:t>The </a:t>
            </a:r>
            <a:r>
              <a:rPr lang="en-US" dirty="0" err="1" smtClean="0"/>
              <a:t>Ideator</a:t>
            </a:r>
            <a:r>
              <a:rPr lang="en-US" dirty="0" smtClean="0"/>
              <a:t>: The </a:t>
            </a:r>
            <a:r>
              <a:rPr lang="en-US" dirty="0" err="1" smtClean="0"/>
              <a:t>Ideator</a:t>
            </a:r>
            <a:r>
              <a:rPr lang="en-US" dirty="0" smtClean="0"/>
              <a:t> loves to play the role of thought partner. </a:t>
            </a:r>
          </a:p>
          <a:p>
            <a:r>
              <a:rPr lang="en-US" dirty="0" err="1" smtClean="0"/>
              <a:t>HuffPost</a:t>
            </a:r>
            <a:r>
              <a:rPr lang="en-US" dirty="0" smtClean="0"/>
              <a:t> 10/25/13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204E1-4139-744D-BC30-DAB74A6048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4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230703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3150" y="663575"/>
            <a:ext cx="4425950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204E1-4139-744D-BC30-DAB74A6048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5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71472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3150" y="663575"/>
            <a:ext cx="4425950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204E1-4139-744D-BC30-DAB74A6048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0062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073150" y="663575"/>
            <a:ext cx="4425950" cy="3321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5204E1-4139-744D-BC30-DAB74A60481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16441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1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2.xml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2.xml"/><Relationship Id="rId4" Type="http://schemas.openxmlformats.org/officeDocument/2006/relationships/image" Target="../media/image10.gif"/></Relationships>
</file>

<file path=ppt/slideLayouts/_rels/slideLayout1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49581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581395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18987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536371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3184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33652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99382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13179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68887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2509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7140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302653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642393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278027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93513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76290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96184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478377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23231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427475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737898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423216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1820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8707290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26092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956555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15899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053126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602320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504772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673779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123629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5995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41431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4068711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86816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1117480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471383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477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Helvetica Neue Bold Condensed"/>
                <a:cs typeface="Helvetica Neue Bold Condensed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HELVETICA CONDENSED BOLD</a:t>
            </a:r>
          </a:p>
          <a:p>
            <a:pPr lvl="0"/>
            <a:r>
              <a:rPr lang="en-US" dirty="0" smtClean="0"/>
              <a:t>50 PT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9463" y="5917261"/>
            <a:ext cx="732442" cy="8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9680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2" cstate="print"/>
          <a:srcRect b="23627"/>
          <a:stretch>
            <a:fillRect/>
          </a:stretch>
        </p:blipFill>
        <p:spPr bwMode="auto">
          <a:xfrm>
            <a:off x="457200" y="74613"/>
            <a:ext cx="1752600" cy="40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 descr="C:\Documents and Settings\khofmeister\Desktop\advancelogo.jpg"/>
          <p:cNvPicPr>
            <a:picLocks noChangeAspect="1" noChangeArrowheads="1"/>
          </p:cNvPicPr>
          <p:nvPr/>
        </p:nvPicPr>
        <p:blipFill>
          <a:blip r:embed="rId3" cstate="print"/>
          <a:srcRect t="71841"/>
          <a:stretch>
            <a:fillRect/>
          </a:stretch>
        </p:blipFill>
        <p:spPr bwMode="auto">
          <a:xfrm>
            <a:off x="4876800" y="6380163"/>
            <a:ext cx="3792538" cy="32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8061367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963998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3760075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997455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00514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4284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19061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77304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408183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13871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172200"/>
            <a:ext cx="2895600" cy="36512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282912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950823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33006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UW_W Logo_White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915" y="5945854"/>
            <a:ext cx="1371600" cy="92354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84477" y="6354234"/>
            <a:ext cx="2540000" cy="26670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5000" b="0" i="0" baseline="0">
                <a:solidFill>
                  <a:srgbClr val="E8D3A2"/>
                </a:solidFill>
                <a:latin typeface="Helvetica Neue Bold Condensed"/>
                <a:cs typeface="Helvetica Neue Bold Condensed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HELVETICA CONDENSED BOLD</a:t>
            </a:r>
          </a:p>
          <a:p>
            <a:pPr lvl="0"/>
            <a:r>
              <a:rPr lang="en-US" dirty="0" smtClean="0"/>
              <a:t>50 PT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79463" y="5917261"/>
            <a:ext cx="732442" cy="81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336128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JU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671757" y="1332224"/>
            <a:ext cx="6972300" cy="26417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4400" b="0" i="0" baseline="0">
                <a:solidFill>
                  <a:schemeClr val="tx1"/>
                </a:solidFill>
                <a:latin typeface="+mj-lt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TITLE SLIDE</a:t>
            </a:r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9463" y="3973980"/>
            <a:ext cx="1600200" cy="139700"/>
          </a:xfrm>
          <a:prstGeom prst="rect">
            <a:avLst/>
          </a:prstGeom>
        </p:spPr>
      </p:pic>
      <p:sp>
        <p:nvSpPr>
          <p:cNvPr id="7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1757" y="4267200"/>
            <a:ext cx="6972300" cy="142255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lang="en-US" sz="3600" b="0" i="0" kern="1200" baseline="0" dirty="0" smtClean="0">
                <a:solidFill>
                  <a:schemeClr val="tx1"/>
                </a:solidFill>
                <a:latin typeface="+mj-lt"/>
                <a:ea typeface="+mn-ea"/>
                <a:cs typeface="Encode Sans Normal Black"/>
              </a:defRPr>
            </a:lvl1pPr>
            <a:lvl2pPr marL="4572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2pPr>
            <a:lvl3pPr marL="9144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3pPr>
            <a:lvl4pPr marL="13716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4pPr>
            <a:lvl5pPr marL="1828800" indent="0">
              <a:buNone/>
              <a:defRPr b="0" i="0">
                <a:solidFill>
                  <a:srgbClr val="E8D3A2"/>
                </a:solidFill>
                <a:latin typeface="Encode Sans Normal Black"/>
                <a:cs typeface="Encode Sans Normal Black"/>
              </a:defRPr>
            </a:lvl5pPr>
          </a:lstStyle>
          <a:p>
            <a:pPr lvl="0"/>
            <a:r>
              <a:rPr lang="en-US" dirty="0" smtClean="0"/>
              <a:t>Daniel Kirschen</a:t>
            </a: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483915" y="5945854"/>
            <a:ext cx="1371600" cy="927100"/>
          </a:xfrm>
          <a:prstGeom prst="rect">
            <a:avLst/>
          </a:prstGeom>
        </p:spPr>
      </p:pic>
      <p:pic>
        <p:nvPicPr>
          <p:cNvPr id="10" name="Picture 9" descr="wordmark, no W -- black.gi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2432" y="6156608"/>
            <a:ext cx="2572920" cy="457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217028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52261662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200691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7226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2307026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8904795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514048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877921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5030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252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3922842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71032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0630056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621793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6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86597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181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46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6745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79908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48624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4909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96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6905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4782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672353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026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790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747785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300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256495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263220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585707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76235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0410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748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6758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43230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5287091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363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309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52147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4148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61164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3303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51987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86593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75769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22149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91940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5843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8227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91593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4959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091210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127482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27284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5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07992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716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9586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5590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227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5985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23015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92152735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08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89510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635568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02130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646958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962390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42189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5402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65593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62932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9056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88818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090768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3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269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0792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98180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037493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450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15566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84231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98142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915343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46316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8375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3040473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23089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45197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33FA00-280B-4A7B-B3BB-30793D2A61B9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45290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7238" y="1982788"/>
            <a:ext cx="3849687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9325" y="1982788"/>
            <a:ext cx="3851275" cy="4418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985F02-3358-44C9-BD40-33B990D8FF1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234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4983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8286D0-AC25-4F05-AB7C-5EB94E9E84B1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ftr" sz="quarter" idx="12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59893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6B0BB0-8EB7-4DE4-9959-28A8FB933B7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464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E29E10-7068-40A1-9ECE-A983578CC5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1302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53045A-65C4-4BEB-8C41-491E2CBC33BB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371601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AAB33D-DD58-4C06-B7F5-3EEFA8F4AF7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87678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EC05FF-0343-4656-ADA2-1B25551E4636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7247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34150" y="1296988"/>
            <a:ext cx="2076450" cy="51038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625" y="1296988"/>
            <a:ext cx="6080125" cy="51038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67E795-5387-4D35-A46B-68DA2789F4F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57705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white">
          <a:xfrm>
            <a:off x="-25400" y="-12700"/>
            <a:ext cx="2286000" cy="68580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Line 3"/>
          <p:cNvSpPr>
            <a:spLocks noChangeShapeType="1"/>
          </p:cNvSpPr>
          <p:nvPr/>
        </p:nvSpPr>
        <p:spPr bwMode="auto">
          <a:xfrm flipH="1">
            <a:off x="2286000" y="0"/>
            <a:ext cx="2540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white">
          <a:xfrm>
            <a:off x="2222500" y="0"/>
            <a:ext cx="6921500" cy="68580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6019800"/>
            <a:ext cx="1828800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8"/>
          <p:cNvSpPr>
            <a:spLocks noChangeShapeType="1"/>
          </p:cNvSpPr>
          <p:nvPr/>
        </p:nvSpPr>
        <p:spPr bwMode="auto">
          <a:xfrm>
            <a:off x="2222500" y="0"/>
            <a:ext cx="0" cy="6858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ctrTitle"/>
          </p:nvPr>
        </p:nvSpPr>
        <p:spPr bwMode="auto">
          <a:xfrm>
            <a:off x="2667000" y="1524000"/>
            <a:ext cx="6019800" cy="1143000"/>
          </a:xfrm>
        </p:spPr>
        <p:txBody>
          <a:bodyPr/>
          <a:lstStyle>
            <a:lvl1pPr>
              <a:defRPr sz="5400"/>
            </a:lvl1pPr>
          </a:lstStyle>
          <a:p>
            <a:r>
              <a:rPr lang="sv-SE"/>
              <a:t>Click to edit Master title style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7000" y="3810000"/>
            <a:ext cx="6019800" cy="762000"/>
          </a:xfrm>
        </p:spPr>
        <p:txBody>
          <a:bodyPr/>
          <a:lstStyle>
            <a:lvl1pPr marL="0" indent="36513">
              <a:buFont typeface="Wingdings" pitchFamily="2" charset="2"/>
              <a:buNone/>
              <a:defRPr sz="2800"/>
            </a:lvl1pPr>
          </a:lstStyle>
          <a:p>
            <a:r>
              <a:rPr lang="sv-SE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841001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861F5A-9928-4D9C-A29D-408C700B89CF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93658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5F6E5-0FB2-4EFB-BF10-6160F085B2B5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574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1.jpe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slideLayout" Target="../slideLayouts/slideLayout133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1.xml"/><Relationship Id="rId13" Type="http://schemas.openxmlformats.org/officeDocument/2006/relationships/slideLayout" Target="../slideLayouts/slideLayout146.xml"/><Relationship Id="rId3" Type="http://schemas.openxmlformats.org/officeDocument/2006/relationships/slideLayout" Target="../slideLayouts/slideLayout136.xml"/><Relationship Id="rId7" Type="http://schemas.openxmlformats.org/officeDocument/2006/relationships/slideLayout" Target="../slideLayouts/slideLayout140.xml"/><Relationship Id="rId12" Type="http://schemas.openxmlformats.org/officeDocument/2006/relationships/slideLayout" Target="../slideLayouts/slideLayout145.xml"/><Relationship Id="rId2" Type="http://schemas.openxmlformats.org/officeDocument/2006/relationships/slideLayout" Target="../slideLayouts/slideLayout135.xml"/><Relationship Id="rId16" Type="http://schemas.openxmlformats.org/officeDocument/2006/relationships/image" Target="../media/image8.jpeg"/><Relationship Id="rId1" Type="http://schemas.openxmlformats.org/officeDocument/2006/relationships/slideLayout" Target="../slideLayouts/slideLayout134.xml"/><Relationship Id="rId6" Type="http://schemas.openxmlformats.org/officeDocument/2006/relationships/slideLayout" Target="../slideLayouts/slideLayout139.xml"/><Relationship Id="rId11" Type="http://schemas.openxmlformats.org/officeDocument/2006/relationships/slideLayout" Target="../slideLayouts/slideLayout144.xml"/><Relationship Id="rId5" Type="http://schemas.openxmlformats.org/officeDocument/2006/relationships/slideLayout" Target="../slideLayouts/slideLayout138.xml"/><Relationship Id="rId15" Type="http://schemas.openxmlformats.org/officeDocument/2006/relationships/image" Target="../media/image7.jpeg"/><Relationship Id="rId10" Type="http://schemas.openxmlformats.org/officeDocument/2006/relationships/slideLayout" Target="../slideLayouts/slideLayout143.xml"/><Relationship Id="rId4" Type="http://schemas.openxmlformats.org/officeDocument/2006/relationships/slideLayout" Target="../slideLayouts/slideLayout137.xml"/><Relationship Id="rId9" Type="http://schemas.openxmlformats.org/officeDocument/2006/relationships/slideLayout" Target="../slideLayouts/slideLayout142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4.xml"/><Relationship Id="rId13" Type="http://schemas.openxmlformats.org/officeDocument/2006/relationships/theme" Target="../theme/theme13.xml"/><Relationship Id="rId3" Type="http://schemas.openxmlformats.org/officeDocument/2006/relationships/slideLayout" Target="../slideLayouts/slideLayout149.xml"/><Relationship Id="rId7" Type="http://schemas.openxmlformats.org/officeDocument/2006/relationships/slideLayout" Target="../slideLayouts/slideLayout153.xml"/><Relationship Id="rId12" Type="http://schemas.openxmlformats.org/officeDocument/2006/relationships/slideLayout" Target="../slideLayouts/slideLayout158.xml"/><Relationship Id="rId2" Type="http://schemas.openxmlformats.org/officeDocument/2006/relationships/slideLayout" Target="../slideLayouts/slideLayout148.xml"/><Relationship Id="rId1" Type="http://schemas.openxmlformats.org/officeDocument/2006/relationships/slideLayout" Target="../slideLayouts/slideLayout147.xml"/><Relationship Id="rId6" Type="http://schemas.openxmlformats.org/officeDocument/2006/relationships/slideLayout" Target="../slideLayouts/slideLayout152.xml"/><Relationship Id="rId11" Type="http://schemas.openxmlformats.org/officeDocument/2006/relationships/slideLayout" Target="../slideLayouts/slideLayout157.xml"/><Relationship Id="rId5" Type="http://schemas.openxmlformats.org/officeDocument/2006/relationships/slideLayout" Target="../slideLayouts/slideLayout151.xml"/><Relationship Id="rId10" Type="http://schemas.openxmlformats.org/officeDocument/2006/relationships/slideLayout" Target="../slideLayouts/slideLayout156.xml"/><Relationship Id="rId4" Type="http://schemas.openxmlformats.org/officeDocument/2006/relationships/slideLayout" Target="../slideLayouts/slideLayout150.xml"/><Relationship Id="rId9" Type="http://schemas.openxmlformats.org/officeDocument/2006/relationships/slideLayout" Target="../slideLayouts/slideLayout155.xml"/><Relationship Id="rId14" Type="http://schemas.openxmlformats.org/officeDocument/2006/relationships/image" Target="../media/image1.jpeg"/></Relationships>
</file>

<file path=ppt/slideMasters/_rels/slideMaster14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iff"/><Relationship Id="rId1" Type="http://schemas.openxmlformats.org/officeDocument/2006/relationships/theme" Target="../theme/theme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5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image" Target="../media/image1.jpe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1.jpe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014968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06" r:id="rId3"/>
    <p:sldLayoutId id="2147484007" r:id="rId4"/>
    <p:sldLayoutId id="2147484008" r:id="rId5"/>
    <p:sldLayoutId id="2147484009" r:id="rId6"/>
    <p:sldLayoutId id="2147484010" r:id="rId7"/>
    <p:sldLayoutId id="2147484011" r:id="rId8"/>
    <p:sldLayoutId id="2147484012" r:id="rId9"/>
    <p:sldLayoutId id="2147484013" r:id="rId10"/>
    <p:sldLayoutId id="2147484014" r:id="rId11"/>
    <p:sldLayoutId id="214748401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53762879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6114E6-7A49-4014-8607-630331982671}" type="datetimeFigureOut">
              <a:rPr lang="en-US" smtClean="0"/>
              <a:t>1/9/2018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6205E1-D3CB-4A6A-B2B1-939831E8A6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97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7" r:id="rId1"/>
    <p:sldLayoutId id="2147484170" r:id="rId2"/>
    <p:sldLayoutId id="2147484148" r:id="rId3"/>
    <p:sldLayoutId id="2147484149" r:id="rId4"/>
    <p:sldLayoutId id="2147484150" r:id="rId5"/>
    <p:sldLayoutId id="2147484151" r:id="rId6"/>
    <p:sldLayoutId id="2147484152" r:id="rId7"/>
    <p:sldLayoutId id="2147484153" r:id="rId8"/>
    <p:sldLayoutId id="2147484154" r:id="rId9"/>
    <p:sldLayoutId id="2147484155" r:id="rId10"/>
    <p:sldLayoutId id="2147484156" r:id="rId11"/>
    <p:sldLayoutId id="2147484157" r:id="rId12"/>
    <p:sldLayoutId id="2147484172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5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16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F14C8D30-E61B-423C-9936-3E8038750D5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2540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9" r:id="rId1"/>
    <p:sldLayoutId id="2147484160" r:id="rId2"/>
    <p:sldLayoutId id="2147484161" r:id="rId3"/>
    <p:sldLayoutId id="2147484162" r:id="rId4"/>
    <p:sldLayoutId id="2147484163" r:id="rId5"/>
    <p:sldLayoutId id="2147484164" r:id="rId6"/>
    <p:sldLayoutId id="2147484165" r:id="rId7"/>
    <p:sldLayoutId id="2147484166" r:id="rId8"/>
    <p:sldLayoutId id="2147484167" r:id="rId9"/>
    <p:sldLayoutId id="2147484168" r:id="rId10"/>
    <p:sldLayoutId id="2147484169" r:id="rId11"/>
    <p:sldLayoutId id="2147484171" r:id="rId12"/>
    <p:sldLayoutId id="2147484189" r:id="rId13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66953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34" r:id="rId1"/>
    <p:sldLayoutId id="2147484135" r:id="rId2"/>
    <p:sldLayoutId id="2147484136" r:id="rId3"/>
    <p:sldLayoutId id="2147484137" r:id="rId4"/>
    <p:sldLayoutId id="2147484138" r:id="rId5"/>
    <p:sldLayoutId id="2147484139" r:id="rId6"/>
    <p:sldLayoutId id="2147484140" r:id="rId7"/>
    <p:sldLayoutId id="2147484141" r:id="rId8"/>
    <p:sldLayoutId id="2147484142" r:id="rId9"/>
    <p:sldLayoutId id="2147484143" r:id="rId10"/>
    <p:sldLayoutId id="2147484144" r:id="rId11"/>
    <p:sldLayoutId id="214748414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55247"/>
      </p:ext>
    </p:extLst>
  </p:cSld>
  <p:clrMap bg1="dk1" tx1="lt1" bg2="dk2" tx2="lt2" accent1="accent1" accent2="accent2" accent3="accent3" accent4="accent4" accent5="accent5" accent6="accent6" hlink="hlink" folHlink="folHlink"/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228600" y="74613"/>
            <a:ext cx="8686800" cy="6630987"/>
            <a:chOff x="228600" y="74805"/>
            <a:chExt cx="8686800" cy="6630795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228600" y="228600"/>
              <a:ext cx="8686800" cy="6400800"/>
              <a:chOff x="152400" y="152400"/>
              <a:chExt cx="8839200" cy="6553200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152400" y="152592"/>
                <a:ext cx="8839200" cy="6553011"/>
              </a:xfrm>
              <a:prstGeom prst="rect">
                <a:avLst/>
              </a:prstGeom>
              <a:noFill/>
              <a:ln w="63500">
                <a:solidFill>
                  <a:srgbClr val="666699">
                    <a:alpha val="80000"/>
                  </a:srgbClr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28322" y="228980"/>
                <a:ext cx="8687357" cy="6400237"/>
              </a:xfrm>
              <a:prstGeom prst="rect">
                <a:avLst/>
              </a:prstGeom>
              <a:solidFill>
                <a:schemeClr val="lt1">
                  <a:alpha val="80000"/>
                </a:schemeClr>
              </a:solidFill>
              <a:ln>
                <a:solidFill>
                  <a:srgbClr val="CC9933"/>
                </a:solidFill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/>
                <a:endParaRPr lang="en-US">
                  <a:solidFill>
                    <a:srgbClr val="000000"/>
                  </a:solidFill>
                </a:endParaRPr>
              </a:p>
            </p:txBody>
          </p:sp>
        </p:grpSp>
        <p:pic>
          <p:nvPicPr>
            <p:cNvPr id="1033" name="Picture 2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2" cstate="print"/>
            <a:srcRect b="23627"/>
            <a:stretch>
              <a:fillRect/>
            </a:stretch>
          </p:blipFill>
          <p:spPr bwMode="auto">
            <a:xfrm>
              <a:off x="457200" y="74805"/>
              <a:ext cx="1752600" cy="407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34" name="Picture 3" descr="C:\Documents and Settings\khofmeister\Desktop\advancelogo.jpg"/>
            <p:cNvPicPr>
              <a:picLocks noChangeAspect="1" noChangeArrowheads="1"/>
            </p:cNvPicPr>
            <p:nvPr/>
          </p:nvPicPr>
          <p:blipFill>
            <a:blip r:embed="rId3" cstate="print"/>
            <a:srcRect t="71841"/>
            <a:stretch>
              <a:fillRect/>
            </a:stretch>
          </p:blipFill>
          <p:spPr bwMode="auto">
            <a:xfrm>
              <a:off x="4876800" y="6380162"/>
              <a:ext cx="3792537" cy="325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fld id="{27D3A5DC-F5B9-4499-BA6F-DD6AFB6E9C49}" type="datetimeFigureOut">
              <a:rPr lang="en-US" smtClean="0"/>
              <a:pPr/>
              <a:t>1/9/2018</a:t>
            </a:fld>
            <a:endParaRPr lang="en-US"/>
          </a:p>
        </p:txBody>
      </p:sp>
      <p:sp>
        <p:nvSpPr>
          <p:cNvPr id="1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0400" y="617220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05600" y="617220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7F7F7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103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38201941"/>
      </p:ext>
    </p:extLst>
  </p:cSld>
  <p:clrMap bg1="lt1" tx1="dk1" bg2="lt2" tx2="dk2" accent1="accent1" accent2="accent2" accent3="accent3" accent4="accent4" accent5="accent5" accent6="accent6" hlink="hlink" folHlink="folHlink"/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b="1" kern="1200">
          <a:solidFill>
            <a:srgbClr val="4E4E76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4E4E76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Res.tif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010101"/>
              </a:clrFrom>
              <a:clrTo>
                <a:srgbClr val="010101">
                  <a:alpha val="0"/>
                </a:srgbClr>
              </a:clrTo>
            </a:clrChange>
            <a:alphaModFix amt="18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954889"/>
            <a:ext cx="9144000" cy="903111"/>
          </a:xfrm>
          <a:prstGeom prst="rect">
            <a:avLst/>
          </a:prstGeom>
          <a:ln w="3175" cmpd="sng">
            <a:solidFill>
              <a:schemeClr val="accent5"/>
            </a:solidFill>
          </a:ln>
        </p:spPr>
      </p:pic>
    </p:spTree>
    <p:extLst>
      <p:ext uri="{BB962C8B-B14F-4D97-AF65-F5344CB8AC3E}">
        <p14:creationId xmlns:p14="http://schemas.microsoft.com/office/powerpoint/2010/main" val="183570624"/>
      </p:ext>
    </p:extLst>
  </p:cSld>
  <p:clrMap bg1="lt1" tx1="dk1" bg2="lt2" tx2="dk2" accent1="accent1" accent2="accent2" accent3="accent3" accent4="accent4" accent5="accent5" accent6="accent6" hlink="hlink" folHlink="folHlink"/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EB064F-6ABC-F043-802F-CA5EB20A0DC3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Garamond"/>
              </a:rPr>
              <a:pPr/>
              <a:t>1/9/2018</a:t>
            </a:fld>
            <a:endParaRPr lang="en-US">
              <a:solidFill>
                <a:prstClr val="black">
                  <a:tint val="75000"/>
                </a:prstClr>
              </a:solidFill>
              <a:latin typeface="Garamond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2141C32-CCC0-4A1F-9CC7-5F0C2AC69BF2}" type="slidenum">
              <a:rPr lang="sv-SE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500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4914947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1474942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30" r:id="rId1"/>
    <p:sldLayoutId id="2147484031" r:id="rId2"/>
    <p:sldLayoutId id="2147484032" r:id="rId3"/>
    <p:sldLayoutId id="2147484033" r:id="rId4"/>
    <p:sldLayoutId id="2147484034" r:id="rId5"/>
    <p:sldLayoutId id="2147484035" r:id="rId6"/>
    <p:sldLayoutId id="2147484036" r:id="rId7"/>
    <p:sldLayoutId id="2147484037" r:id="rId8"/>
    <p:sldLayoutId id="2147484038" r:id="rId9"/>
    <p:sldLayoutId id="2147484039" r:id="rId10"/>
    <p:sldLayoutId id="2147484040" r:id="rId11"/>
    <p:sldLayoutId id="214748404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38300680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54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236801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56" r:id="rId1"/>
    <p:sldLayoutId id="2147484057" r:id="rId2"/>
    <p:sldLayoutId id="2147484058" r:id="rId3"/>
    <p:sldLayoutId id="2147484059" r:id="rId4"/>
    <p:sldLayoutId id="2147484060" r:id="rId5"/>
    <p:sldLayoutId id="2147484061" r:id="rId6"/>
    <p:sldLayoutId id="2147484062" r:id="rId7"/>
    <p:sldLayoutId id="2147484063" r:id="rId8"/>
    <p:sldLayoutId id="2147484064" r:id="rId9"/>
    <p:sldLayoutId id="2147484065" r:id="rId10"/>
    <p:sldLayoutId id="2147484066" r:id="rId11"/>
    <p:sldLayoutId id="214748406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025004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740600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82" r:id="rId1"/>
    <p:sldLayoutId id="2147484083" r:id="rId2"/>
    <p:sldLayoutId id="2147484084" r:id="rId3"/>
    <p:sldLayoutId id="2147484085" r:id="rId4"/>
    <p:sldLayoutId id="2147484086" r:id="rId5"/>
    <p:sldLayoutId id="2147484087" r:id="rId6"/>
    <p:sldLayoutId id="2147484088" r:id="rId7"/>
    <p:sldLayoutId id="2147484089" r:id="rId8"/>
    <p:sldLayoutId id="2147484090" r:id="rId9"/>
    <p:sldLayoutId id="2147484091" r:id="rId10"/>
    <p:sldLayoutId id="2147484092" r:id="rId11"/>
    <p:sldLayoutId id="2147484093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22051416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095" r:id="rId1"/>
    <p:sldLayoutId id="2147484096" r:id="rId2"/>
    <p:sldLayoutId id="2147484097" r:id="rId3"/>
    <p:sldLayoutId id="2147484098" r:id="rId4"/>
    <p:sldLayoutId id="2147484099" r:id="rId5"/>
    <p:sldLayoutId id="2147484100" r:id="rId6"/>
    <p:sldLayoutId id="2147484101" r:id="rId7"/>
    <p:sldLayoutId id="2147484102" r:id="rId8"/>
    <p:sldLayoutId id="2147484103" r:id="rId9"/>
    <p:sldLayoutId id="2147484104" r:id="rId10"/>
    <p:sldLayoutId id="2147484105" r:id="rId11"/>
    <p:sldLayoutId id="2147484106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00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white">
          <a:xfrm>
            <a:off x="-12700" y="-12700"/>
            <a:ext cx="9144000" cy="9906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white">
          <a:xfrm>
            <a:off x="0" y="990600"/>
            <a:ext cx="9144000" cy="5867400"/>
          </a:xfrm>
          <a:prstGeom prst="rect">
            <a:avLst/>
          </a:prstGeom>
          <a:solidFill>
            <a:srgbClr val="0000AE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sv-SE" sz="2400">
                <a:solidFill>
                  <a:srgbClr val="FFFFFF"/>
                </a:solidFill>
                <a:latin typeface="Times" pitchFamily="18" charset="0"/>
              </a:rPr>
              <a:t> 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invGray">
          <a:xfrm>
            <a:off x="757238" y="1982788"/>
            <a:ext cx="7853362" cy="4418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text styles</a:t>
            </a:r>
          </a:p>
          <a:p>
            <a:pPr lvl="1"/>
            <a:r>
              <a:rPr lang="sv-SE" smtClean="0"/>
              <a:t>Second level</a:t>
            </a:r>
          </a:p>
          <a:p>
            <a:pPr lvl="2"/>
            <a:r>
              <a:rPr lang="sv-SE" smtClean="0"/>
              <a:t>Third level</a:t>
            </a:r>
          </a:p>
          <a:p>
            <a:pPr lvl="3"/>
            <a:r>
              <a:rPr lang="sv-SE" smtClean="0"/>
              <a:t>Fourth level</a:t>
            </a:r>
          </a:p>
          <a:p>
            <a:pPr lvl="4"/>
            <a:r>
              <a:rPr lang="sv-SE" smtClean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invGray">
          <a:xfrm>
            <a:off x="301625" y="1296988"/>
            <a:ext cx="64008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v-SE" smtClean="0"/>
              <a:t>Click to edit Master title style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3"/>
          </p:nvPr>
        </p:nvSpPr>
        <p:spPr bwMode="black">
          <a:xfrm>
            <a:off x="152400" y="533400"/>
            <a:ext cx="5029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sz="1600" i="0">
                <a:solidFill>
                  <a:schemeClr val="bg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r>
              <a:rPr lang="sv-SE" smtClean="0">
                <a:solidFill>
                  <a:srgbClr val="0000AE"/>
                </a:solidFill>
              </a:rPr>
              <a:t>UW-11.27.12</a:t>
            </a:r>
            <a:endParaRPr lang="sv-SE" dirty="0">
              <a:solidFill>
                <a:srgbClr val="0000AE"/>
              </a:solidFill>
            </a:endParaRPr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477000"/>
            <a:ext cx="609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fontAlgn="auto" hangingPunct="0">
              <a:spcBef>
                <a:spcPts val="0"/>
              </a:spcBef>
              <a:spcAft>
                <a:spcPts val="0"/>
              </a:spcAft>
              <a:defRPr sz="1200">
                <a:latin typeface="HelveticaNeue BlackCond" charset="0"/>
              </a:defRPr>
            </a:lvl1pPr>
          </a:lstStyle>
          <a:p>
            <a:pPr>
              <a:defRPr/>
            </a:pPr>
            <a:fld id="{32141C32-CCC0-4A1F-9CC7-5F0C2AC69BF2}" type="slidenum">
              <a:rPr lang="sv-SE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FFFFFF"/>
              </a:solidFill>
            </a:endParaRPr>
          </a:p>
        </p:txBody>
      </p:sp>
      <p:sp>
        <p:nvSpPr>
          <p:cNvPr id="4104" name="Line 8"/>
          <p:cNvSpPr>
            <a:spLocks noChangeShapeType="1"/>
          </p:cNvSpPr>
          <p:nvPr/>
        </p:nvSpPr>
        <p:spPr bwMode="auto">
          <a:xfrm>
            <a:off x="0" y="9906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86600" y="304800"/>
            <a:ext cx="1447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992496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4108" r:id="rId1"/>
    <p:sldLayoutId id="2147484109" r:id="rId2"/>
    <p:sldLayoutId id="2147484110" r:id="rId3"/>
    <p:sldLayoutId id="2147484111" r:id="rId4"/>
    <p:sldLayoutId id="2147484112" r:id="rId5"/>
    <p:sldLayoutId id="2147484113" r:id="rId6"/>
    <p:sldLayoutId id="2147484114" r:id="rId7"/>
    <p:sldLayoutId id="2147484115" r:id="rId8"/>
    <p:sldLayoutId id="2147484116" r:id="rId9"/>
    <p:sldLayoutId id="2147484117" r:id="rId10"/>
    <p:sldLayoutId id="2147484118" r:id="rId11"/>
    <p:sldLayoutId id="2147484119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1"/>
          </a:solidFill>
          <a:latin typeface="Arial" pitchFamily="34" charset="0"/>
        </a:defRPr>
      </a:lvl9pPr>
    </p:titleStyle>
    <p:bodyStyle>
      <a:lvl1pPr marL="398463" indent="-361950" algn="l" rtl="0" eaLnBrk="0" fontAlgn="base" hangingPunct="0">
        <a:spcBef>
          <a:spcPct val="20000"/>
        </a:spcBef>
        <a:spcAft>
          <a:spcPct val="2000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855663" indent="-342900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Char char="o"/>
        <a:defRPr sz="2800">
          <a:solidFill>
            <a:schemeClr val="tx1"/>
          </a:solidFill>
          <a:latin typeface="+mn-lt"/>
        </a:defRPr>
      </a:lvl2pPr>
      <a:lvl3pPr marL="1254125" indent="-284163" algn="l" rtl="0" eaLnBrk="0" fontAlgn="base" hangingPunct="0">
        <a:spcBef>
          <a:spcPct val="20000"/>
        </a:spcBef>
        <a:spcAft>
          <a:spcPct val="20000"/>
        </a:spcAft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52588" indent="-284163" algn="l" rtl="0" eaLnBrk="0" fontAlgn="base" hangingPunct="0">
        <a:spcBef>
          <a:spcPct val="20000"/>
        </a:spcBef>
        <a:spcAft>
          <a:spcPct val="20000"/>
        </a:spcAft>
        <a:buClr>
          <a:schemeClr val="tx1"/>
        </a:buClr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4pPr>
      <a:lvl5pPr marL="2005013" indent="-238125" algn="l" rtl="0" eaLnBrk="0" fontAlgn="base" hangingPunct="0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 sz="2000">
          <a:solidFill>
            <a:schemeClr val="tx1"/>
          </a:solidFill>
          <a:latin typeface="+mn-lt"/>
        </a:defRPr>
      </a:lvl5pPr>
      <a:lvl6pPr marL="24622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6pPr>
      <a:lvl7pPr marL="29194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7pPr>
      <a:lvl8pPr marL="33766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8pPr>
      <a:lvl9pPr marL="3833813" indent="-238125" algn="l" rtl="0" fontAlgn="base">
        <a:spcBef>
          <a:spcPct val="20000"/>
        </a:spcBef>
        <a:spcAft>
          <a:spcPct val="20000"/>
        </a:spcAft>
        <a:buSzPct val="130000"/>
        <a:buFont typeface="Times" pitchFamily="18" charset="0"/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34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446818" cy="1924050"/>
          </a:xfrm>
        </p:spPr>
        <p:txBody>
          <a:bodyPr>
            <a:normAutofit/>
          </a:bodyPr>
          <a:lstStyle/>
          <a:p>
            <a:r>
              <a:rPr lang="en-US" dirty="0" smtClean="0"/>
              <a:t>Selecting Graduate Students for Your Lab</a:t>
            </a:r>
            <a:endParaRPr lang="en-US" dirty="0"/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762000" y="3886200"/>
            <a:ext cx="7543800" cy="1752600"/>
          </a:xfrm>
        </p:spPr>
        <p:txBody>
          <a:bodyPr>
            <a:normAutofit/>
          </a:bodyPr>
          <a:lstStyle/>
          <a:p>
            <a:pPr marL="342900" indent="-342900">
              <a:defRPr/>
            </a:pPr>
            <a:r>
              <a:rPr lang="en-US" dirty="0" smtClean="0">
                <a:solidFill>
                  <a:prstClr val="black"/>
                </a:solidFill>
              </a:rPr>
              <a:t>UW ADVANCE</a:t>
            </a:r>
            <a:br>
              <a:rPr lang="en-US" dirty="0" smtClean="0">
                <a:solidFill>
                  <a:prstClr val="black"/>
                </a:solidFill>
              </a:rPr>
            </a:br>
            <a:r>
              <a:rPr lang="en-US" dirty="0" smtClean="0">
                <a:solidFill>
                  <a:prstClr val="black"/>
                </a:solidFill>
              </a:rPr>
              <a:t>Fall Quarter Pre-Tenure Faculty Workshop</a:t>
            </a:r>
          </a:p>
          <a:p>
            <a:pPr marL="342900" indent="-342900">
              <a:defRPr/>
            </a:pPr>
            <a:endParaRPr lang="en-US" sz="500" dirty="0">
              <a:solidFill>
                <a:prstClr val="black"/>
              </a:solidFill>
            </a:endParaRPr>
          </a:p>
          <a:p>
            <a:pPr marL="342900" indent="-342900">
              <a:defRPr/>
            </a:pPr>
            <a:r>
              <a:rPr lang="en-US" sz="2400" dirty="0" smtClean="0">
                <a:solidFill>
                  <a:prstClr val="black"/>
                </a:solidFill>
              </a:rPr>
              <a:t>December 14, 2017</a:t>
            </a:r>
            <a:endParaRPr lang="en-US" sz="2400" dirty="0">
              <a:solidFill>
                <a:prstClr val="black"/>
              </a:solidFill>
            </a:endParaRP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725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/>
          <p:cNvSpPr txBox="1">
            <a:spLocks/>
          </p:cNvSpPr>
          <p:nvPr/>
        </p:nvSpPr>
        <p:spPr>
          <a:xfrm>
            <a:off x="630480" y="4748959"/>
            <a:ext cx="7772400" cy="813641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dirty="0" smtClean="0"/>
              <a:t>JENNIFER NEMHAUSER</a:t>
            </a:r>
            <a:endParaRPr lang="en-US" dirty="0"/>
          </a:p>
        </p:txBody>
      </p:sp>
      <p:sp>
        <p:nvSpPr>
          <p:cNvPr id="7" name="Title 3"/>
          <p:cNvSpPr txBox="1">
            <a:spLocks/>
          </p:cNvSpPr>
          <p:nvPr/>
        </p:nvSpPr>
        <p:spPr bwMode="auto">
          <a:xfrm>
            <a:off x="609600" y="5626100"/>
            <a:ext cx="8132520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 kern="1200" cap="all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2800" b="0" dirty="0" smtClean="0"/>
              <a:t>Professor</a:t>
            </a:r>
            <a:r>
              <a:rPr lang="en-US" sz="2800" b="0" dirty="0"/>
              <a:t>, </a:t>
            </a:r>
            <a:r>
              <a:rPr lang="en-US" sz="2800" b="0" dirty="0" smtClean="0"/>
              <a:t>BIOLOGY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216143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13217" r="10150"/>
          <a:stretch/>
        </p:blipFill>
        <p:spPr>
          <a:xfrm>
            <a:off x="0" y="0"/>
            <a:ext cx="92202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9865"/>
            <a:ext cx="9144000" cy="456368"/>
          </a:xfrm>
          <a:noFill/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dirty="0">
                <a:solidFill>
                  <a:schemeClr val="tx1">
                    <a:lumMod val="75000"/>
                    <a:lumOff val="25000"/>
                  </a:schemeClr>
                </a:solidFill>
                <a:cs typeface="Garamond"/>
              </a:rPr>
              <a:t>Raising the next crop of scientists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10" name="Rectangle 9"/>
          <p:cNvSpPr/>
          <p:nvPr/>
        </p:nvSpPr>
        <p:spPr>
          <a:xfrm rot="16200000">
            <a:off x="7089467" y="3496649"/>
            <a:ext cx="377051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404040"/>
                </a:solidFill>
                <a:latin typeface="Garamond"/>
                <a:cs typeface="Garamond"/>
              </a:rPr>
              <a:t> </a:t>
            </a:r>
            <a:r>
              <a:rPr lang="en-US" sz="1600" dirty="0" err="1">
                <a:solidFill>
                  <a:srgbClr val="404040"/>
                </a:solidFill>
                <a:cs typeface="Garamond"/>
              </a:rPr>
              <a:t>Harald</a:t>
            </a:r>
            <a:r>
              <a:rPr lang="en-US" sz="1600" dirty="0">
                <a:solidFill>
                  <a:srgbClr val="404040"/>
                </a:solidFill>
                <a:cs typeface="Garamond"/>
              </a:rPr>
              <a:t> Slott-Møller,</a:t>
            </a:r>
            <a:r>
              <a:rPr lang="en-US" sz="1600" dirty="0">
                <a:solidFill>
                  <a:srgbClr val="404040"/>
                </a:solidFill>
                <a:latin typeface="Garamond"/>
                <a:cs typeface="Garamond"/>
              </a:rPr>
              <a:t>1891</a:t>
            </a:r>
          </a:p>
        </p:txBody>
      </p:sp>
      <p:sp>
        <p:nvSpPr>
          <p:cNvPr id="4" name="Rectangle 3"/>
          <p:cNvSpPr/>
          <p:nvPr/>
        </p:nvSpPr>
        <p:spPr>
          <a:xfrm>
            <a:off x="331003" y="749301"/>
            <a:ext cx="8369383" cy="92709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/>
                <a:cs typeface="Garamond"/>
              </a:rPr>
              <a:t>Jennifer Nemhauser, UW Biology</a:t>
            </a:r>
          </a:p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cs typeface="Garamond"/>
              </a:rPr>
              <a:t>ADVANCE workshop, December 2017</a:t>
            </a:r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  <a:p>
            <a:pPr algn="ctr"/>
            <a:endParaRPr lang="en-US" sz="24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52637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24367"/>
            <a:ext cx="9144000" cy="456368"/>
          </a:xfrm>
          <a:noFill/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Garamond"/>
              </a:rPr>
              <a:t>Know thyself: What’s your mentoring style?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4618" y="6409269"/>
            <a:ext cx="8369383" cy="44873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/>
                <a:cs typeface="Garamond"/>
              </a:rPr>
              <a:t>Jennifer Nemhauser, UW Bio</a:t>
            </a:r>
          </a:p>
          <a:p>
            <a:pPr algn="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cs typeface="Garamond"/>
              </a:rPr>
              <a:t>ADVANCE workshop, December 2017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  <a:p>
            <a:pPr algn="r"/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2952" y="1725318"/>
            <a:ext cx="7658099" cy="28500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00" indent="-1206500">
              <a:lnSpc>
                <a:spcPct val="140000"/>
              </a:lnSpc>
            </a:pPr>
            <a:r>
              <a:rPr lang="en-US" sz="3200" dirty="0"/>
              <a:t>Step 1: Brainstorm 7-10 ideal qualities you would like to see in a graduate student </a:t>
            </a:r>
          </a:p>
          <a:p>
            <a:pPr marL="1206500" indent="-1206500">
              <a:lnSpc>
                <a:spcPct val="140000"/>
              </a:lnSpc>
            </a:pPr>
            <a:r>
              <a:rPr lang="en-US" sz="3200" dirty="0"/>
              <a:t>Step 2: What 3 can you NOT live without </a:t>
            </a:r>
          </a:p>
          <a:p>
            <a:pPr marL="1206500" indent="-1206500">
              <a:lnSpc>
                <a:spcPct val="140000"/>
              </a:lnSpc>
            </a:pPr>
            <a:r>
              <a:rPr lang="en-US" sz="3200" dirty="0"/>
              <a:t>Step 3: What 3 can you live without?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9700" y="5552720"/>
            <a:ext cx="90043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resources: </a:t>
            </a:r>
          </a:p>
          <a:p>
            <a:r>
              <a:rPr lang="en-US" sz="1400" dirty="0"/>
              <a:t>Rose, G.L. </a:t>
            </a:r>
            <a:r>
              <a:rPr lang="en-US" sz="1400" i="1" dirty="0"/>
              <a:t>Enhancement of Mentor Selection Using the Ideal Mentor Scale </a:t>
            </a:r>
            <a:r>
              <a:rPr lang="en-US" sz="1400" dirty="0"/>
              <a:t>Research in Higher Education (2003) 44: 473</a:t>
            </a:r>
          </a:p>
          <a:p>
            <a:r>
              <a:rPr lang="en-US" sz="1400" dirty="0"/>
              <a:t>Baker &amp; Griffin. </a:t>
            </a:r>
            <a:r>
              <a:rPr lang="en-US" sz="1400" i="1" dirty="0"/>
              <a:t>Beyond mentoring and advising: Understanding the role of faculty developers in student success</a:t>
            </a:r>
            <a:r>
              <a:rPr lang="en-US" sz="1400" dirty="0"/>
              <a:t> About Campus (2010)  http://</a:t>
            </a:r>
            <a:r>
              <a:rPr lang="en-US" sz="1400" dirty="0" err="1"/>
              <a:t>works.bepress.com</a:t>
            </a:r>
            <a:r>
              <a:rPr lang="en-US" sz="1400" dirty="0"/>
              <a:t>/</a:t>
            </a:r>
            <a:r>
              <a:rPr lang="en-US" sz="1400" dirty="0" err="1"/>
              <a:t>kimberly_griffin</a:t>
            </a:r>
            <a:r>
              <a:rPr lang="en-US" sz="1400" dirty="0"/>
              <a:t>/24/ </a:t>
            </a:r>
          </a:p>
        </p:txBody>
      </p:sp>
    </p:spTree>
    <p:extLst>
      <p:ext uri="{BB962C8B-B14F-4D97-AF65-F5344CB8AC3E}">
        <p14:creationId xmlns:p14="http://schemas.microsoft.com/office/powerpoint/2010/main" val="26048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026563"/>
            <a:ext cx="9144000" cy="456368"/>
          </a:xfrm>
          <a:noFill/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Garamond"/>
              </a:rPr>
              <a:t>Know thyself: Why are you recruiting a grad?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4618" y="6409269"/>
            <a:ext cx="8369383" cy="44873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/>
                <a:cs typeface="Garamond"/>
              </a:rPr>
              <a:t>Jennifer Nemhauser, UW Bio</a:t>
            </a:r>
          </a:p>
          <a:p>
            <a:pPr algn="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cs typeface="Garamond"/>
              </a:rPr>
              <a:t>ADVANCE workshop, December 2017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  <a:p>
            <a:pPr algn="r"/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62050" y="1559131"/>
            <a:ext cx="6819900" cy="39928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dirty="0"/>
              <a:t>What is motivating you to recruit a new trainee? 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Why a graduate student specifically?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What is your bandwidth?</a:t>
            </a:r>
          </a:p>
          <a:p>
            <a:pPr>
              <a:lnSpc>
                <a:spcPct val="120000"/>
              </a:lnSpc>
            </a:pP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2800" dirty="0"/>
              <a:t>Your answers will likely change: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-over your career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-the type and extent of current funding</a:t>
            </a:r>
          </a:p>
          <a:p>
            <a:pPr>
              <a:lnSpc>
                <a:spcPct val="120000"/>
              </a:lnSpc>
            </a:pPr>
            <a:r>
              <a:rPr lang="en-US" sz="2800" dirty="0"/>
              <a:t>-the size and make-up of your lab</a:t>
            </a:r>
          </a:p>
        </p:txBody>
      </p:sp>
    </p:spTree>
    <p:extLst>
      <p:ext uri="{BB962C8B-B14F-4D97-AF65-F5344CB8AC3E}">
        <p14:creationId xmlns:p14="http://schemas.microsoft.com/office/powerpoint/2010/main" val="2954634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72383"/>
            <a:ext cx="9144000" cy="456368"/>
          </a:xfrm>
          <a:noFill/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Garamond"/>
              </a:rPr>
              <a:t>Prescreen for what you are looking for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4618" y="6402342"/>
            <a:ext cx="8369383" cy="44873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/>
                <a:cs typeface="Garamond"/>
              </a:rPr>
              <a:t>Jennifer Nemhauser, UW Bio</a:t>
            </a:r>
          </a:p>
          <a:p>
            <a:pPr algn="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cs typeface="Garamond"/>
              </a:rPr>
              <a:t>ADVANCE workshop, December 2017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  <a:p>
            <a:pPr algn="r"/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01752" y="1658598"/>
            <a:ext cx="6540499" cy="368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400" dirty="0"/>
              <a:t>In applications, look for: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-relevant expertise or experience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-letters with specific descriptions of things you value </a:t>
            </a:r>
          </a:p>
          <a:p>
            <a:pPr marL="114300">
              <a:lnSpc>
                <a:spcPct val="140000"/>
              </a:lnSpc>
            </a:pPr>
            <a:r>
              <a:rPr lang="en-US" sz="2400" dirty="0"/>
              <a:t>(e.g., grit, creativity, work ethic)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-gender balance in mentors (if possible)</a:t>
            </a:r>
          </a:p>
          <a:p>
            <a:pPr>
              <a:lnSpc>
                <a:spcPct val="140000"/>
              </a:lnSpc>
            </a:pPr>
            <a:endParaRPr lang="en-US" dirty="0"/>
          </a:p>
          <a:p>
            <a:pPr>
              <a:lnSpc>
                <a:spcPct val="140000"/>
              </a:lnSpc>
            </a:pPr>
            <a:r>
              <a:rPr lang="en-US" sz="2400" dirty="0"/>
              <a:t>Absolutely do a Skype interview if at all possible!</a:t>
            </a:r>
          </a:p>
        </p:txBody>
      </p:sp>
    </p:spTree>
    <p:extLst>
      <p:ext uri="{BB962C8B-B14F-4D97-AF65-F5344CB8AC3E}">
        <p14:creationId xmlns:p14="http://schemas.microsoft.com/office/powerpoint/2010/main" val="283635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72383"/>
            <a:ext cx="9144000" cy="456368"/>
          </a:xfrm>
          <a:noFill/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Garamond"/>
              </a:rPr>
              <a:t>Match the interview to your style/goals</a:t>
            </a:r>
            <a:endParaRPr 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74618" y="6409269"/>
            <a:ext cx="8369383" cy="44873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Garamond"/>
                <a:cs typeface="Garamond"/>
              </a:rPr>
              <a:t>Jennifer Nemhauser, UW Bio</a:t>
            </a:r>
          </a:p>
          <a:p>
            <a:pPr algn="r"/>
            <a:r>
              <a:rPr lang="en-US" sz="1000" b="1" dirty="0">
                <a:solidFill>
                  <a:schemeClr val="tx1">
                    <a:lumMod val="65000"/>
                    <a:lumOff val="35000"/>
                  </a:schemeClr>
                </a:solidFill>
                <a:cs typeface="Garamond"/>
              </a:rPr>
              <a:t>ADVANCE workshop, December 2017</a:t>
            </a:r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  <a:p>
            <a:pPr algn="r"/>
            <a:endParaRPr lang="en-US" sz="1000" b="1" dirty="0">
              <a:solidFill>
                <a:schemeClr val="tx1">
                  <a:lumMod val="65000"/>
                  <a:lumOff val="35000"/>
                </a:schemeClr>
              </a:solidFill>
              <a:latin typeface="Garamond"/>
              <a:cs typeface="Garamond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9900" y="1493498"/>
            <a:ext cx="8204200" cy="368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40000"/>
              </a:lnSpc>
            </a:pPr>
            <a:r>
              <a:rPr lang="en-US" sz="2400" dirty="0"/>
              <a:t>Behavioral interviews—interview for specific skills/qualities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-Ask about relevant situations and how they did or would respond.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-Ask them things they are unlikely to have rehearsed.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-Ask them to do something.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-Listen more than talk. 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-Trust your instincts.</a:t>
            </a:r>
          </a:p>
          <a:p>
            <a:pPr>
              <a:lnSpc>
                <a:spcPct val="140000"/>
              </a:lnSpc>
            </a:pPr>
            <a:r>
              <a:rPr lang="en-US" sz="2400" dirty="0"/>
              <a:t>-Trust your colleagues.</a:t>
            </a:r>
          </a:p>
        </p:txBody>
      </p:sp>
    </p:spTree>
    <p:extLst>
      <p:ext uri="{BB962C8B-B14F-4D97-AF65-F5344CB8AC3E}">
        <p14:creationId xmlns:p14="http://schemas.microsoft.com/office/powerpoint/2010/main" val="3239043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6"/>
          <p:cNvSpPr txBox="1">
            <a:spLocks/>
          </p:cNvSpPr>
          <p:nvPr/>
        </p:nvSpPr>
        <p:spPr>
          <a:xfrm>
            <a:off x="609600" y="3200400"/>
            <a:ext cx="7772400" cy="914400"/>
          </a:xfrm>
          <a:prstGeom prst="rect">
            <a:avLst/>
          </a:prstGeom>
        </p:spPr>
        <p:txBody>
          <a:bodyPr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 kern="1200">
                <a:solidFill>
                  <a:srgbClr val="4E4E76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4E4E76"/>
                </a:solidFill>
                <a:latin typeface="Calibri" pitchFamily="34" charset="0"/>
              </a:defRPr>
            </a:lvl9pPr>
          </a:lstStyle>
          <a:p>
            <a:r>
              <a:rPr lang="en-US" sz="5200" dirty="0" smtClean="0"/>
              <a:t>Questions?</a:t>
            </a:r>
            <a:endParaRPr lang="en-US" sz="5200" dirty="0"/>
          </a:p>
        </p:txBody>
      </p:sp>
    </p:spTree>
    <p:extLst>
      <p:ext uri="{BB962C8B-B14F-4D97-AF65-F5344CB8AC3E}">
        <p14:creationId xmlns:p14="http://schemas.microsoft.com/office/powerpoint/2010/main" val="180098056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1_Custom Design">
  <a:themeElements>
    <a:clrScheme name="UW Brand">
      <a:dk1>
        <a:srgbClr val="33006F"/>
      </a:dk1>
      <a:lt1>
        <a:srgbClr val="E8D3A2"/>
      </a:lt1>
      <a:dk2>
        <a:srgbClr val="33006F"/>
      </a:dk2>
      <a:lt2>
        <a:srgbClr val="FFFFFF"/>
      </a:lt2>
      <a:accent1>
        <a:srgbClr val="33006F"/>
      </a:accent1>
      <a:accent2>
        <a:srgbClr val="E8D3A2"/>
      </a:accent2>
      <a:accent3>
        <a:srgbClr val="FFFFFF"/>
      </a:accent3>
      <a:accent4>
        <a:srgbClr val="D8D9DA"/>
      </a:accent4>
      <a:accent5>
        <a:srgbClr val="999999"/>
      </a:accent5>
      <a:accent6>
        <a:srgbClr val="917B4C"/>
      </a:accent6>
      <a:hlink>
        <a:srgbClr val="D8D9DA"/>
      </a:hlink>
      <a:folHlink>
        <a:srgbClr val="999999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5.xml><?xml version="1.0" encoding="utf-8"?>
<a:theme xmlns:a="http://schemas.openxmlformats.org/drawingml/2006/main" name="1_ADVANCE-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_Custom Design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4" id="{A798DCE5-3527-704A-B5B8-83E86478D3E6}" vid="{F9A52514-3D0D-FD46-BC6A-C4D0F7BAD31E}"/>
    </a:ext>
  </a:extLst>
</a:theme>
</file>

<file path=ppt/theme/theme17.xml><?xml version="1.0" encoding="utf-8"?>
<a:theme xmlns:a="http://schemas.openxmlformats.org/drawingml/2006/main" name="Default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1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5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6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7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28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9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30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31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32_AAAS template 2">
  <a:themeElements>
    <a:clrScheme name="">
      <a:dk1>
        <a:srgbClr val="C0C0C0"/>
      </a:dk1>
      <a:lt1>
        <a:srgbClr val="FFFFFF"/>
      </a:lt1>
      <a:dk2>
        <a:srgbClr val="0000AE"/>
      </a:dk2>
      <a:lt2>
        <a:srgbClr val="FFFFFF"/>
      </a:lt2>
      <a:accent1>
        <a:srgbClr val="FFFFFF"/>
      </a:accent1>
      <a:accent2>
        <a:srgbClr val="FF280C"/>
      </a:accent2>
      <a:accent3>
        <a:srgbClr val="AAAAD3"/>
      </a:accent3>
      <a:accent4>
        <a:srgbClr val="DADADA"/>
      </a:accent4>
      <a:accent5>
        <a:srgbClr val="FFFFFF"/>
      </a:accent5>
      <a:accent6>
        <a:srgbClr val="E7230A"/>
      </a:accent6>
      <a:hlink>
        <a:srgbClr val="FF280C"/>
      </a:hlink>
      <a:folHlink>
        <a:srgbClr val="C0C0C0"/>
      </a:folHlink>
    </a:clrScheme>
    <a:fontScheme name="AAAS template 2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AAS template 2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AAS template 2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AAS template 2 13">
        <a:dk1>
          <a:srgbClr val="808080"/>
        </a:dk1>
        <a:lt1>
          <a:srgbClr val="FFFFFF"/>
        </a:lt1>
        <a:dk2>
          <a:srgbClr val="212170"/>
        </a:dk2>
        <a:lt2>
          <a:srgbClr val="000000"/>
        </a:lt2>
        <a:accent1>
          <a:srgbClr val="FFFFFF"/>
        </a:accent1>
        <a:accent2>
          <a:srgbClr val="EF1F1D"/>
        </a:accent2>
        <a:accent3>
          <a:srgbClr val="ABABBB"/>
        </a:accent3>
        <a:accent4>
          <a:srgbClr val="DADADA"/>
        </a:accent4>
        <a:accent5>
          <a:srgbClr val="FFFFFF"/>
        </a:accent5>
        <a:accent6>
          <a:srgbClr val="D91B19"/>
        </a:accent6>
        <a:hlink>
          <a:srgbClr val="FFCC18"/>
        </a:hlink>
        <a:folHlink>
          <a:srgbClr val="007A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5008</TotalTime>
  <Words>463</Words>
  <Application>Microsoft Office PowerPoint</Application>
  <PresentationFormat>On-screen Show (4:3)</PresentationFormat>
  <Paragraphs>69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17</vt:i4>
      </vt:variant>
      <vt:variant>
        <vt:lpstr>Slide Titles</vt:lpstr>
      </vt:variant>
      <vt:variant>
        <vt:i4>8</vt:i4>
      </vt:variant>
    </vt:vector>
  </HeadingPairs>
  <TitlesOfParts>
    <vt:vector size="33" baseType="lpstr">
      <vt:lpstr>Arial</vt:lpstr>
      <vt:lpstr>Calibri</vt:lpstr>
      <vt:lpstr>Encode Sans Normal Black</vt:lpstr>
      <vt:lpstr>Garamond</vt:lpstr>
      <vt:lpstr>Helvetica Neue Bold Condensed</vt:lpstr>
      <vt:lpstr>HelveticaNeue BlackCond</vt:lpstr>
      <vt:lpstr>Times</vt:lpstr>
      <vt:lpstr>Wingdings</vt:lpstr>
      <vt:lpstr>AAAS template 2</vt:lpstr>
      <vt:lpstr>25_AAAS template 2</vt:lpstr>
      <vt:lpstr>26_AAAS template 2</vt:lpstr>
      <vt:lpstr>27_AAAS template 2</vt:lpstr>
      <vt:lpstr>28_AAAS template 2</vt:lpstr>
      <vt:lpstr>29_AAAS template 2</vt:lpstr>
      <vt:lpstr>30_AAAS template 2</vt:lpstr>
      <vt:lpstr>31_AAAS template 2</vt:lpstr>
      <vt:lpstr>32_AAAS template 2</vt:lpstr>
      <vt:lpstr>4_AAAS template 2</vt:lpstr>
      <vt:lpstr>Custom Design</vt:lpstr>
      <vt:lpstr>ADVANCE-template</vt:lpstr>
      <vt:lpstr>6_AAAS template 2</vt:lpstr>
      <vt:lpstr>1_Custom Design</vt:lpstr>
      <vt:lpstr>1_ADVANCE-template</vt:lpstr>
      <vt:lpstr>2_Custom Design</vt:lpstr>
      <vt:lpstr>Default Theme</vt:lpstr>
      <vt:lpstr>Selecting Graduate Students for Your Lab</vt:lpstr>
      <vt:lpstr>PowerPoint Presentation</vt:lpstr>
      <vt:lpstr>Raising the next crop of scientists</vt:lpstr>
      <vt:lpstr>Know thyself: What’s your mentoring style?</vt:lpstr>
      <vt:lpstr>Know thyself: Why are you recruiting a grad?</vt:lpstr>
      <vt:lpstr>Prescreen for what you are looking for</vt:lpstr>
      <vt:lpstr>Match the interview to your style/goals</vt:lpstr>
      <vt:lpstr>PowerPoint Presentation</vt:lpstr>
    </vt:vector>
  </TitlesOfParts>
  <Company>Lenovo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Lenovo User</dc:creator>
  <cp:lastModifiedBy>UW ADVANCE Center for Institutional Change</cp:lastModifiedBy>
  <cp:revision>156</cp:revision>
  <cp:lastPrinted>2017-12-12T20:02:26Z</cp:lastPrinted>
  <dcterms:created xsi:type="dcterms:W3CDTF">2012-10-30T13:25:58Z</dcterms:created>
  <dcterms:modified xsi:type="dcterms:W3CDTF">2018-01-09T23:35:36Z</dcterms:modified>
</cp:coreProperties>
</file>