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theme/theme15.xml" ContentType="application/vnd.openxmlformats-officedocument.theme+xml"/>
  <Override PartName="/ppt/slideLayouts/slideLayout159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7.xml" ContentType="application/vnd.openxmlformats-officedocument.theme+xml"/>
  <Override PartName="/ppt/slideLayouts/slideLayout16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16" r:id="rId2"/>
    <p:sldMasterId id="2147484029" r:id="rId3"/>
    <p:sldMasterId id="2147484042" r:id="rId4"/>
    <p:sldMasterId id="2147484055" r:id="rId5"/>
    <p:sldMasterId id="2147484068" r:id="rId6"/>
    <p:sldMasterId id="2147484081" r:id="rId7"/>
    <p:sldMasterId id="2147484094" r:id="rId8"/>
    <p:sldMasterId id="2147484107" r:id="rId9"/>
    <p:sldMasterId id="2147484120" r:id="rId10"/>
    <p:sldMasterId id="2147484146" r:id="rId11"/>
    <p:sldMasterId id="2147484158" r:id="rId12"/>
    <p:sldMasterId id="2147484133" r:id="rId13"/>
    <p:sldMasterId id="2147484176" r:id="rId14"/>
    <p:sldMasterId id="2147484178" r:id="rId15"/>
    <p:sldMasterId id="2147484180" r:id="rId16"/>
    <p:sldMasterId id="2147484182" r:id="rId17"/>
    <p:sldMasterId id="2147484185" r:id="rId18"/>
  </p:sldMasterIdLst>
  <p:notesMasterIdLst>
    <p:notesMasterId r:id="rId43"/>
  </p:notesMasterIdLst>
  <p:handoutMasterIdLst>
    <p:handoutMasterId r:id="rId44"/>
  </p:handoutMasterIdLst>
  <p:sldIdLst>
    <p:sldId id="317" r:id="rId19"/>
    <p:sldId id="444" r:id="rId20"/>
    <p:sldId id="445" r:id="rId21"/>
    <p:sldId id="446" r:id="rId22"/>
    <p:sldId id="447" r:id="rId23"/>
    <p:sldId id="448" r:id="rId24"/>
    <p:sldId id="409" r:id="rId25"/>
    <p:sldId id="432" r:id="rId26"/>
    <p:sldId id="433" r:id="rId27"/>
    <p:sldId id="434" r:id="rId28"/>
    <p:sldId id="435" r:id="rId29"/>
    <p:sldId id="436" r:id="rId30"/>
    <p:sldId id="437" r:id="rId31"/>
    <p:sldId id="408" r:id="rId32"/>
    <p:sldId id="429" r:id="rId33"/>
    <p:sldId id="430" r:id="rId34"/>
    <p:sldId id="431" r:id="rId35"/>
    <p:sldId id="438" r:id="rId36"/>
    <p:sldId id="439" r:id="rId37"/>
    <p:sldId id="440" r:id="rId38"/>
    <p:sldId id="441" r:id="rId39"/>
    <p:sldId id="442" r:id="rId40"/>
    <p:sldId id="443" r:id="rId41"/>
    <p:sldId id="391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502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37" autoAdjust="0"/>
  </p:normalViewPr>
  <p:slideViewPr>
    <p:cSldViewPr>
      <p:cViewPr>
        <p:scale>
          <a:sx n="114" d="100"/>
          <a:sy n="114" d="100"/>
        </p:scale>
        <p:origin x="-14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93" tIns="46147" rIns="92293" bIns="461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293" tIns="46147" rIns="92293" bIns="46147" rtlCol="0"/>
          <a:lstStyle>
            <a:lvl1pPr algn="r">
              <a:defRPr sz="1200"/>
            </a:lvl1pPr>
          </a:lstStyle>
          <a:p>
            <a:fld id="{0CCEADCB-708E-F941-8075-075E5EBDA019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93" tIns="46147" rIns="92293" bIns="461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293" tIns="46147" rIns="92293" bIns="46147" rtlCol="0" anchor="b"/>
          <a:lstStyle>
            <a:lvl1pPr algn="r">
              <a:defRPr sz="1200"/>
            </a:lvl1pPr>
          </a:lstStyle>
          <a:p>
            <a:fld id="{1558197F-2033-974C-8E6B-35E21DD75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93" tIns="46147" rIns="92293" bIns="461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293" tIns="46147" rIns="92293" bIns="46147" rtlCol="0"/>
          <a:lstStyle>
            <a:lvl1pPr algn="r">
              <a:defRPr sz="1200"/>
            </a:lvl1pPr>
          </a:lstStyle>
          <a:p>
            <a:fld id="{569C7343-33EA-40DA-9F48-5F09440026E9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3" tIns="46147" rIns="92293" bIns="461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293" tIns="46147" rIns="92293" bIns="461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93" tIns="46147" rIns="92293" bIns="461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293" tIns="46147" rIns="92293" bIns="46147" rtlCol="0" anchor="b"/>
          <a:lstStyle>
            <a:lvl1pPr algn="r">
              <a:defRPr sz="1200"/>
            </a:lvl1pPr>
          </a:lstStyle>
          <a:p>
            <a:fld id="{72EF4AC0-9BA2-46D2-9372-A5C9261B2C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F4AC0-9BA2-46D2-9372-A5C9261B2C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8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53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523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9529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613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6239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68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58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139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89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637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318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652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38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17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8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50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05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65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23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78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51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629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1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37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23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747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789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32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8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072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60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55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58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531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23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47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37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62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599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6871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81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74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13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477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HELVETICA CONDENSED BOLD</a:t>
            </a:r>
          </a:p>
          <a:p>
            <a:pPr lvl="0"/>
            <a:r>
              <a:rPr lang="en-US" dirty="0" smtClean="0"/>
              <a:t>50 PT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9463" y="5917261"/>
            <a:ext cx="732442" cy="8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96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2" cstate="print"/>
          <a:srcRect b="23627"/>
          <a:stretch>
            <a:fillRect/>
          </a:stretch>
        </p:blipFill>
        <p:spPr bwMode="auto">
          <a:xfrm>
            <a:off x="457200" y="74613"/>
            <a:ext cx="1752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3" cstate="print"/>
          <a:srcRect t="71841"/>
          <a:stretch>
            <a:fillRect/>
          </a:stretch>
        </p:blipFill>
        <p:spPr bwMode="auto">
          <a:xfrm>
            <a:off x="4876800" y="6380163"/>
            <a:ext cx="379253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13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99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00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74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051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2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06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3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81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871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29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508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477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HELVETICA CONDENSED BOLD</a:t>
            </a:r>
          </a:p>
          <a:p>
            <a:pPr lvl="0"/>
            <a:r>
              <a:rPr lang="en-US" dirty="0" smtClean="0"/>
              <a:t>50 PT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9463" y="5917261"/>
            <a:ext cx="732442" cy="8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612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6166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006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26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070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04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792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03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25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228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03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00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217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730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804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597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407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45E-D8EC-462C-96D7-6806F6D654B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A56B-1B7B-42F3-B7F3-29F83607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812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81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46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4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9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62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9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82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72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6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9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7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32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5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23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1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48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75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23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870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6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21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1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3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1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6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57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14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9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27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5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5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12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4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72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79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62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5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59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2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59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30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527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1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55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1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46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3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21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59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29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05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88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0768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0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26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7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8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37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556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2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81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3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3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37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404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308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51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29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3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49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89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4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02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716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76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247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770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1001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365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7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7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5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1496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762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14E6-7A49-4014-8607-630331982671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70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74613"/>
            <a:ext cx="8686800" cy="6630987"/>
            <a:chOff x="228600" y="74805"/>
            <a:chExt cx="8686800" cy="663079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8600" y="228600"/>
              <a:ext cx="8686800" cy="6400800"/>
              <a:chOff x="152400" y="152400"/>
              <a:chExt cx="8839200" cy="6553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400" y="152592"/>
                <a:ext cx="8839200" cy="6553011"/>
              </a:xfrm>
              <a:prstGeom prst="rect">
                <a:avLst/>
              </a:prstGeom>
              <a:noFill/>
              <a:ln w="63500">
                <a:solidFill>
                  <a:srgbClr val="666699">
                    <a:alpha val="80000"/>
                  </a:srgb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8322" y="228980"/>
                <a:ext cx="8687357" cy="6400237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solidFill>
                  <a:srgbClr val="CC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33" name="Picture 2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4" cstate="print"/>
            <a:srcRect b="23627"/>
            <a:stretch>
              <a:fillRect/>
            </a:stretch>
          </p:blipFill>
          <p:spPr bwMode="auto">
            <a:xfrm>
              <a:off x="457200" y="74805"/>
              <a:ext cx="1752600" cy="4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3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5" cstate="print"/>
            <a:srcRect t="71841"/>
            <a:stretch>
              <a:fillRect/>
            </a:stretch>
          </p:blipFill>
          <p:spPr bwMode="auto">
            <a:xfrm>
              <a:off x="4876800" y="6380162"/>
              <a:ext cx="3792537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172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5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E4E7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695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55247"/>
      </p:ext>
    </p:extLst>
  </p:cSld>
  <p:clrMap bg1="dk1" tx1="lt1" bg2="dk2" tx2="lt2" accent1="accent1" accent2="accent2" accent3="accent3" accent4="accent4" accent5="accent5" accent6="accent6" hlink="hlink" folHlink="folHlink"/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08FA-73DA-402B-9802-5D8C50FD5033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5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76767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54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 useBgFill="1">
        <p:nvSpPr>
          <p:cNvPr id="1028" name="Rectangle 4"/>
          <p:cNvSpPr>
            <a:spLocks noChangeArrowheads="1"/>
          </p:cNvSpPr>
          <p:nvPr/>
        </p:nvSpPr>
        <p:spPr bwMode="auto">
          <a:xfrm>
            <a:off x="2209800" y="6632575"/>
            <a:ext cx="4267200" cy="2254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rgbClr val="000000"/>
                </a:solidFill>
              </a:rPr>
              <a:t>CAREER Proposal Writing Workshop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295400" y="1295400"/>
            <a:ext cx="6994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78" name="Picture 8" descr="218065919@06022009-0E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212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08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285750" indent="-285750" algn="l" rtl="0" eaLnBrk="1" fontAlgn="base" hangingPunct="1">
        <a:lnSpc>
          <a:spcPct val="87000"/>
        </a:lnSpc>
        <a:spcBef>
          <a:spcPct val="3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87000"/>
        </a:lnSpc>
        <a:spcBef>
          <a:spcPct val="3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7000"/>
        </a:lnSpc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87000"/>
        </a:lnSpc>
        <a:spcBef>
          <a:spcPct val="3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87000"/>
        </a:lnSpc>
        <a:spcBef>
          <a:spcPct val="3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87000"/>
        </a:lnSpc>
        <a:spcBef>
          <a:spcPct val="3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87000"/>
        </a:lnSpc>
        <a:spcBef>
          <a:spcPct val="3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87000"/>
        </a:lnSpc>
        <a:spcBef>
          <a:spcPct val="3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87000"/>
        </a:lnSpc>
        <a:spcBef>
          <a:spcPct val="3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4C45E-D8EC-462C-96D7-6806F6D654B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4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74613"/>
            <a:ext cx="8686800" cy="6630987"/>
            <a:chOff x="228600" y="74805"/>
            <a:chExt cx="8686800" cy="663079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8600" y="228600"/>
              <a:ext cx="8686800" cy="6400800"/>
              <a:chOff x="152400" y="152400"/>
              <a:chExt cx="8839200" cy="6553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400" y="152592"/>
                <a:ext cx="8839200" cy="6553011"/>
              </a:xfrm>
              <a:prstGeom prst="rect">
                <a:avLst/>
              </a:prstGeom>
              <a:noFill/>
              <a:ln w="63500">
                <a:solidFill>
                  <a:srgbClr val="666699">
                    <a:alpha val="80000"/>
                  </a:srgb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8322" y="228980"/>
                <a:ext cx="8687357" cy="6400237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solidFill>
                  <a:srgbClr val="CC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33" name="Picture 2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3" cstate="print"/>
            <a:srcRect b="23627"/>
            <a:stretch>
              <a:fillRect/>
            </a:stretch>
          </p:blipFill>
          <p:spPr bwMode="auto">
            <a:xfrm>
              <a:off x="457200" y="74805"/>
              <a:ext cx="1752600" cy="4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3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4" cstate="print"/>
            <a:srcRect t="71841"/>
            <a:stretch>
              <a:fillRect/>
            </a:stretch>
          </p:blipFill>
          <p:spPr bwMode="auto">
            <a:xfrm>
              <a:off x="4876800" y="6380162"/>
              <a:ext cx="3792537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27D3A5DC-F5B9-4499-BA6F-DD6AFB6E9C4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172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20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E4E7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1494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7494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300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3680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5004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4060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051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2496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washignton.edu/?q=mycoe/research/criterion2/index.html" TargetMode="External"/><Relationship Id="rId2" Type="http://schemas.openxmlformats.org/officeDocument/2006/relationships/hyperlink" Target="http://engr.washington.edu/mycoe/research/index.html" TargetMode="Externa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Marketing-Scientists-Shine-Tough-Times/dp/1597269948" TargetMode="External"/><Relationship Id="rId2" Type="http://schemas.openxmlformats.org/officeDocument/2006/relationships/hyperlink" Target="http://advance.washington.edu/apps/resources/results.phtml?srchType=simple&amp;srchTxt=NSF+career&amp;matchStr=yes" TargetMode="External"/><Relationship Id="rId1" Type="http://schemas.openxmlformats.org/officeDocument/2006/relationships/slideLayout" Target="../slideLayouts/slideLayout1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/>
          </a:bodyPr>
          <a:lstStyle/>
          <a:p>
            <a:r>
              <a:rPr lang="en-US" dirty="0" smtClean="0"/>
              <a:t>Applying for NSF CAREER </a:t>
            </a:r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>
            <a:normAutofit fontScale="92500"/>
          </a:bodyPr>
          <a:lstStyle/>
          <a:p>
            <a:pPr marL="342900" indent="-342900">
              <a:defRPr/>
            </a:pPr>
            <a:r>
              <a:rPr lang="en-US" dirty="0" smtClean="0">
                <a:solidFill>
                  <a:prstClr val="black"/>
                </a:solidFill>
              </a:rPr>
              <a:t>UW ADVANCE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Spring Quarter Pre-Tenure Faculty Workshop</a:t>
            </a:r>
          </a:p>
          <a:p>
            <a:pPr marL="342900" indent="-342900">
              <a:defRPr/>
            </a:pPr>
            <a:endParaRPr lang="en-US" sz="5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May 11, 2016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Your Proposal</a:t>
            </a:r>
          </a:p>
        </p:txBody>
      </p:sp>
      <p:sp>
        <p:nvSpPr>
          <p:cNvPr id="410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Should advance you toward your life goals</a:t>
            </a:r>
          </a:p>
          <a:p>
            <a:pPr lvl="1"/>
            <a:r>
              <a:rPr lang="en-US" altLang="en-US" smtClean="0"/>
              <a:t>Should be a stepping stone to the next thing</a:t>
            </a:r>
          </a:p>
          <a:p>
            <a:r>
              <a:rPr lang="en-US" altLang="en-US" smtClean="0"/>
              <a:t>Should be compatible with your institution’s goals</a:t>
            </a:r>
          </a:p>
          <a:p>
            <a:r>
              <a:rPr lang="en-US" altLang="en-US" smtClean="0"/>
              <a:t>Should represent a contribution to society at large</a:t>
            </a:r>
            <a:endParaRPr lang="en-US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52600" y="5029200"/>
            <a:ext cx="5227638" cy="1498600"/>
            <a:chOff x="1104" y="3168"/>
            <a:chExt cx="3293" cy="944"/>
          </a:xfrm>
        </p:grpSpPr>
        <p:sp>
          <p:nvSpPr>
            <p:cNvPr id="410631" name="Rectangle 7"/>
            <p:cNvSpPr>
              <a:spLocks noChangeArrowheads="1"/>
            </p:cNvSpPr>
            <p:nvPr/>
          </p:nvSpPr>
          <p:spPr bwMode="auto">
            <a:xfrm>
              <a:off x="1104" y="3168"/>
              <a:ext cx="3293" cy="944"/>
            </a:xfrm>
            <a:prstGeom prst="rect">
              <a:avLst/>
            </a:prstGeom>
            <a:solidFill>
              <a:srgbClr val="F7FC94"/>
            </a:solidFill>
            <a:ln w="12700">
              <a:solidFill>
                <a:srgbClr val="790015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94" name="Text Box 8"/>
            <p:cNvSpPr txBox="1">
              <a:spLocks noChangeArrowheads="1"/>
            </p:cNvSpPr>
            <p:nvPr/>
          </p:nvSpPr>
          <p:spPr bwMode="auto">
            <a:xfrm>
              <a:off x="1152" y="3216"/>
              <a:ext cx="3216" cy="8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Test:  If you accomplish your objectives, are you better off for the effort?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300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Dos &amp; Don’ts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4114800" cy="5181600"/>
          </a:xfrm>
        </p:spPr>
        <p:txBody>
          <a:bodyPr/>
          <a:lstStyle/>
          <a:p>
            <a:r>
              <a:rPr lang="en-US" sz="2000" dirty="0" smtClean="0"/>
              <a:t>Have a strategic plan</a:t>
            </a:r>
          </a:p>
          <a:p>
            <a:r>
              <a:rPr lang="en-US" sz="2000" dirty="0" smtClean="0"/>
              <a:t>Build on your strengths</a:t>
            </a:r>
          </a:p>
          <a:p>
            <a:r>
              <a:rPr lang="en-US" sz="2000" dirty="0" smtClean="0"/>
              <a:t>Differentiate this proposal from your Ph.D. thesis work and other sponsored work</a:t>
            </a:r>
          </a:p>
          <a:p>
            <a:r>
              <a:rPr lang="en-US" sz="2000" dirty="0" smtClean="0"/>
              <a:t>Perform a thorough literature search and exploratory research before writing the proposal</a:t>
            </a:r>
          </a:p>
          <a:p>
            <a:pPr lvl="1"/>
            <a:r>
              <a:rPr lang="en-US" sz="1800" dirty="0" smtClean="0"/>
              <a:t>Journal articles (update with personal contact)</a:t>
            </a:r>
          </a:p>
          <a:p>
            <a:pPr lvl="1"/>
            <a:r>
              <a:rPr lang="en-US" sz="1800" dirty="0" smtClean="0"/>
              <a:t>Read the NSF Grant Proposal Guide (GPG)</a:t>
            </a:r>
          </a:p>
          <a:p>
            <a:r>
              <a:rPr lang="en-US" sz="2000" dirty="0" smtClean="0"/>
              <a:t>Establish and keep your contacts</a:t>
            </a:r>
          </a:p>
          <a:p>
            <a:pPr lvl="1">
              <a:buFontTx/>
              <a:buNone/>
            </a:pPr>
            <a:endParaRPr lang="en-US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338934" y="1445567"/>
            <a:ext cx="71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Dos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7400" y="1445567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Don’ts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95800" y="1905000"/>
            <a:ext cx="449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Rush / Wait until last minute (1 month) to contact program directors</a:t>
            </a:r>
          </a:p>
          <a:p>
            <a:r>
              <a:rPr lang="en-US" sz="2000" kern="0" dirty="0" smtClean="0"/>
              <a:t>Make the proposed work (research and education) too broad</a:t>
            </a:r>
          </a:p>
          <a:p>
            <a:r>
              <a:rPr lang="en-US" sz="2000" kern="0" dirty="0" smtClean="0"/>
              <a:t>Make the proposed work too narrow</a:t>
            </a:r>
          </a:p>
          <a:p>
            <a:r>
              <a:rPr lang="en-US" sz="2000" kern="0" dirty="0" smtClean="0"/>
              <a:t>Ask for too much (or too little) money</a:t>
            </a:r>
          </a:p>
          <a:p>
            <a:r>
              <a:rPr lang="en-US" sz="2000" kern="0" dirty="0" smtClean="0"/>
              <a:t>Ignore rules (Grant Proposal Guide) and misc. items – violation of the GPG requirements </a:t>
            </a:r>
            <a:r>
              <a:rPr lang="en-US" sz="2000" i="1" kern="0" dirty="0" smtClean="0"/>
              <a:t>will</a:t>
            </a:r>
            <a:r>
              <a:rPr lang="en-US" sz="2000" kern="0" dirty="0" smtClean="0"/>
              <a:t> result in return without review</a:t>
            </a:r>
          </a:p>
          <a:p>
            <a:r>
              <a:rPr lang="en-US" sz="2000" kern="0" dirty="0" smtClean="0"/>
              <a:t>Submit your proposal late</a:t>
            </a:r>
          </a:p>
          <a:p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740971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Advice for resubmission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5181600"/>
          </a:xfrm>
        </p:spPr>
        <p:txBody>
          <a:bodyPr/>
          <a:lstStyle/>
          <a:p>
            <a:r>
              <a:rPr lang="en-US" sz="2000" dirty="0"/>
              <a:t>Dedicate space early in the proposal to a “CAREER development timeline” with lifelong career goals, starting from undergraduate </a:t>
            </a:r>
            <a:r>
              <a:rPr lang="en-US" sz="2000" dirty="0" smtClean="0"/>
              <a:t>studies; see next slide.</a:t>
            </a:r>
          </a:p>
          <a:p>
            <a:r>
              <a:rPr lang="en-US" sz="2000" dirty="0" smtClean="0"/>
              <a:t>Be paranoid about GPG formatting guidelines – had proposal returned without review for an “et al.” citation in a figure caption.  OSP will review the proposal, but they do not catch everything; ask graduate students to help make sure every reference is formatted properly, etc.</a:t>
            </a:r>
          </a:p>
          <a:p>
            <a:r>
              <a:rPr lang="en-US" sz="2000" dirty="0" smtClean="0"/>
              <a:t>Meet with program manager in DC if possible; do no be afraid to switch programs if their response is negative.</a:t>
            </a:r>
          </a:p>
          <a:p>
            <a:r>
              <a:rPr lang="en-US" sz="2000" dirty="0" smtClean="0"/>
              <a:t>If you have positive reviews from related submissions to a given program, then request to include “Reviewer #-X from NSF Proposal submission #-Y” to serve on the review panel. Consider recommending reviewers from outside the USA if research community is small.</a:t>
            </a:r>
          </a:p>
          <a:p>
            <a:r>
              <a:rPr lang="en-US" sz="2000" dirty="0" smtClean="0"/>
              <a:t>Chair’s letter is important for many panels; make sure it is as strong as possible.</a:t>
            </a:r>
          </a:p>
        </p:txBody>
      </p:sp>
    </p:spTree>
    <p:extLst>
      <p:ext uri="{BB962C8B-B14F-4D97-AF65-F5344CB8AC3E}">
        <p14:creationId xmlns:p14="http://schemas.microsoft.com/office/powerpoint/2010/main" val="19831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5859"/>
            <a:ext cx="7848600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CAREER development figure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8149921" cy="49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8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630480" y="4367959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/>
              <a:t>Lauren Buckley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630480" y="5342684"/>
            <a:ext cx="813252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Associate Professor, Biology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5950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201" y="3802156"/>
            <a:ext cx="3496428" cy="178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252" y="1042820"/>
            <a:ext cx="879437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CAREER: Computational and visualization tools for translating climate change into ecological impacts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Lauren Buckley, UW Biology</a:t>
            </a:r>
          </a:p>
          <a:p>
            <a:pPr algn="ctr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Funded by NSF Division of Biological Infrastructure</a:t>
            </a:r>
          </a:p>
          <a:p>
            <a:pPr algn="ctr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Rejected: 2012; Funded: 2013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252" y="3455907"/>
            <a:ext cx="5297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ctr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 PI proposal despite collaborative research program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Meaningful and feasible broader impacts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Identifying appropriate NSF panel</a:t>
            </a:r>
          </a:p>
          <a:p>
            <a:pPr marL="342900" indent="-342900" algn="ctr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52" y="1042820"/>
            <a:ext cx="8794377" cy="481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Initial submission</a:t>
            </a:r>
          </a:p>
          <a:p>
            <a:pPr>
              <a:lnSpc>
                <a:spcPct val="14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Picked the wrong panel- Mediocre review by primary panel. Strong support from co-reviewing panel.</a:t>
            </a:r>
          </a:p>
          <a:p>
            <a:pPr>
              <a:lnSpc>
                <a:spcPct val="140000"/>
              </a:lnSpc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</a:p>
          <a:p>
            <a:pPr>
              <a:lnSpc>
                <a:spcPct val="14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Extensive advice from program officers</a:t>
            </a:r>
          </a:p>
          <a:p>
            <a:pPr>
              <a:lnSpc>
                <a:spcPct val="14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Increased budget for training</a:t>
            </a:r>
          </a:p>
          <a:p>
            <a:pPr>
              <a:lnSpc>
                <a:spcPct val="14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Added letters of support demonstrating potential impact</a:t>
            </a:r>
          </a:p>
          <a:p>
            <a:pPr>
              <a:lnSpc>
                <a:spcPct val="14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Improved assessment plan (UW Office of Educational Assessment)</a:t>
            </a:r>
          </a:p>
          <a:p>
            <a:pPr>
              <a:lnSpc>
                <a:spcPct val="14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Elaborated on how proposal leveraged my training / past research </a:t>
            </a:r>
          </a:p>
        </p:txBody>
      </p:sp>
    </p:spTree>
    <p:extLst>
      <p:ext uri="{BB962C8B-B14F-4D97-AF65-F5344CB8AC3E}">
        <p14:creationId xmlns:p14="http://schemas.microsoft.com/office/powerpoint/2010/main" val="26637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52" y="1042820"/>
            <a:ext cx="879437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Lessons?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Identify a novel and compelling topic that builds on your research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Ideally integrate broader impacts with the science.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Build on existing education and outreach initiatives.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Maintain clear organization of traditional NSF proposal, but shift weight to broader impacts and broader context of your research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Communicate with program officers, but realize pre-submission input may be limited.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Ask for money necessary for research and broader impacts.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Build partnerships (letters of support).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Ask colleagues for examples and </a:t>
            </a: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feedback.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Benefits of CAREER beyond funding.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06" y="4862512"/>
            <a:ext cx="1850231" cy="13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30480" y="4343400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/>
              <a:t>Nathan Sniadecki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630480" y="5394325"/>
            <a:ext cx="813252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Associate Professor, Mechanical Engineering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7763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56" y="2065868"/>
            <a:ext cx="8805333" cy="2664176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Through the Looking Glass…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Advice from a Recent CAREER Panelist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845" y="4334933"/>
            <a:ext cx="6858000" cy="165576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Nathan Sniadecki</a:t>
            </a:r>
          </a:p>
          <a:p>
            <a:r>
              <a:rPr lang="en-US" dirty="0" smtClean="0"/>
              <a:t>Mechanical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630480" y="4367959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/>
              <a:t>KRISTIAN WILES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609600" y="5181600"/>
            <a:ext cx="813252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Executive director, retention &amp; academic support programs, office of minority affairs &amp; Diversity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7875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CAREER Panel is like a Regular NSF Panel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79883" cy="47557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Reviewers have 8-10 proposals to read… while doing their day-jobs</a:t>
            </a:r>
          </a:p>
          <a:p>
            <a:r>
              <a:rPr lang="en-US" dirty="0" smtClean="0"/>
              <a:t>How each proposal is reviewed: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</a:t>
            </a:r>
            <a:r>
              <a:rPr lang="en-US" dirty="0" smtClean="0"/>
              <a:t>ead reviewer who summarizes your proposal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reviewer who agrees or disagrees with the lead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Scribe who is frantically taking notes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Other panelists who are half-listening</a:t>
            </a:r>
          </a:p>
          <a:p>
            <a:r>
              <a:rPr lang="en-US" dirty="0" smtClean="0"/>
              <a:t>Reviewers are knowledgeable in your field, but not world-class experts</a:t>
            </a:r>
          </a:p>
          <a:p>
            <a:r>
              <a:rPr lang="en-US" dirty="0" smtClean="0"/>
              <a:t>Reviewers are typically awardees of program, so do your homework on what’s been funded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Merit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46993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 </a:t>
            </a:r>
            <a:r>
              <a:rPr lang="en-US" dirty="0" smtClean="0"/>
              <a:t>bold, be transformative, </a:t>
            </a:r>
            <a:r>
              <a:rPr lang="en-US" dirty="0"/>
              <a:t>but make sure </a:t>
            </a:r>
            <a:r>
              <a:rPr lang="en-US" dirty="0" smtClean="0"/>
              <a:t>it’s feasible… or something you’ve done before</a:t>
            </a:r>
            <a:endParaRPr lang="en-US" dirty="0"/>
          </a:p>
          <a:p>
            <a:r>
              <a:rPr lang="en-US" dirty="0"/>
              <a:t>Make important </a:t>
            </a:r>
            <a:r>
              <a:rPr lang="en-US" dirty="0" smtClean="0"/>
              <a:t>stuff </a:t>
            </a:r>
            <a:r>
              <a:rPr lang="en-US" dirty="0"/>
              <a:t>easy to find: bold it, box it, </a:t>
            </a:r>
            <a:r>
              <a:rPr lang="en-US" dirty="0" smtClean="0"/>
              <a:t>use headers, draw a picture</a:t>
            </a:r>
          </a:p>
          <a:p>
            <a:r>
              <a:rPr lang="en-US" dirty="0" smtClean="0"/>
              <a:t>Reviewers read your proposal in three phases:</a:t>
            </a:r>
          </a:p>
          <a:p>
            <a:pPr lvl="1">
              <a:lnSpc>
                <a:spcPct val="110000"/>
              </a:lnSpc>
            </a:pPr>
            <a:r>
              <a:rPr lang="en-US" i="1" dirty="0" smtClean="0"/>
              <a:t>Skim</a:t>
            </a:r>
            <a:r>
              <a:rPr lang="en-US" dirty="0" smtClean="0"/>
              <a:t> read to find the best ones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Careful read to write the review (with interruptions)</a:t>
            </a:r>
          </a:p>
          <a:p>
            <a:pPr lvl="1">
              <a:lnSpc>
                <a:spcPct val="110000"/>
              </a:lnSpc>
            </a:pPr>
            <a:r>
              <a:rPr lang="en-US" i="1" dirty="0" smtClean="0"/>
              <a:t>Skim</a:t>
            </a:r>
            <a:r>
              <a:rPr lang="en-US" dirty="0" smtClean="0"/>
              <a:t> read before the panel discussion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Other panelists will </a:t>
            </a:r>
            <a:r>
              <a:rPr lang="en-US" i="1" dirty="0" smtClean="0"/>
              <a:t>skim</a:t>
            </a:r>
            <a:r>
              <a:rPr lang="en-US" dirty="0" smtClean="0"/>
              <a:t> read during the discussion</a:t>
            </a:r>
          </a:p>
          <a:p>
            <a:r>
              <a:rPr lang="en-US" dirty="0" smtClean="0"/>
              <a:t>Don’t have sloppy science: double check spelling</a:t>
            </a:r>
            <a:r>
              <a:rPr lang="en-US" dirty="0"/>
              <a:t>, </a:t>
            </a:r>
            <a:r>
              <a:rPr lang="en-US" dirty="0" smtClean="0"/>
              <a:t>grammar</a:t>
            </a:r>
            <a:r>
              <a:rPr lang="en-US" dirty="0"/>
              <a:t>, r</a:t>
            </a:r>
            <a:r>
              <a:rPr lang="en-US" dirty="0" smtClean="0"/>
              <a:t>eference</a:t>
            </a:r>
            <a:r>
              <a:rPr lang="en-US" dirty="0"/>
              <a:t>, </a:t>
            </a:r>
            <a:r>
              <a:rPr lang="en-US" dirty="0" smtClean="0"/>
              <a:t>and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8950" cy="4351338"/>
          </a:xfrm>
        </p:spPr>
        <p:txBody>
          <a:bodyPr/>
          <a:lstStyle/>
          <a:p>
            <a:r>
              <a:rPr lang="en-US" dirty="0"/>
              <a:t>Show </a:t>
            </a:r>
            <a:r>
              <a:rPr lang="en-US" dirty="0" smtClean="0"/>
              <a:t>your creativity and innovation in education</a:t>
            </a:r>
          </a:p>
          <a:p>
            <a:r>
              <a:rPr lang="en-US" dirty="0" smtClean="0"/>
              <a:t>Cliché educational plans: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Involving undergraduate researchers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Training “next generation” graduate students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Creating new classes based on proposal research </a:t>
            </a:r>
          </a:p>
          <a:p>
            <a:r>
              <a:rPr lang="en-US" dirty="0" smtClean="0"/>
              <a:t>Don’t make hollow promises; get an evaluator or use assessment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99261" cy="4351338"/>
          </a:xfrm>
        </p:spPr>
        <p:txBody>
          <a:bodyPr/>
          <a:lstStyle/>
          <a:p>
            <a:r>
              <a:rPr lang="en-US" dirty="0" smtClean="0"/>
              <a:t>Each proposal is ranked as:</a:t>
            </a:r>
          </a:p>
          <a:p>
            <a:pPr lvl="1"/>
            <a:r>
              <a:rPr lang="en-US" dirty="0" smtClean="0"/>
              <a:t>Highly competitive – must get funded</a:t>
            </a:r>
          </a:p>
          <a:p>
            <a:pPr lvl="1"/>
            <a:r>
              <a:rPr lang="en-US" dirty="0" smtClean="0"/>
              <a:t>Competitive – fundable if money is available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competitive – not fundable</a:t>
            </a:r>
          </a:p>
          <a:p>
            <a:r>
              <a:rPr lang="en-US" dirty="0" smtClean="0"/>
              <a:t>Win one or more champions on the panel</a:t>
            </a:r>
          </a:p>
          <a:p>
            <a:r>
              <a:rPr lang="en-US" dirty="0" smtClean="0"/>
              <a:t>Avoid one or more adversaries</a:t>
            </a:r>
          </a:p>
          <a:p>
            <a:r>
              <a:rPr lang="en-US" dirty="0" smtClean="0"/>
              <a:t>Keep </a:t>
            </a:r>
            <a:r>
              <a:rPr lang="en-US" dirty="0"/>
              <a:t>your budget </a:t>
            </a:r>
            <a:r>
              <a:rPr lang="en-US" dirty="0" smtClean="0"/>
              <a:t>reasonable… or your program officer will be your adversary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73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609600" y="3200400"/>
            <a:ext cx="77724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5200" dirty="0" smtClean="0"/>
              <a:t>Questions?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80098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30480" y="4343400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/>
              <a:t>CASSIE VENNEAU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609600" y="5181600"/>
            <a:ext cx="813252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assistant DIRECTOR, Diversity &amp; Access, college of engineering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851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30480" y="4343400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/>
              <a:t>SONYA CUNNINGHAM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609600" y="5181600"/>
            <a:ext cx="813252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Director, stars, COLLEGE OF ENGINEERING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443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10540" y="685801"/>
            <a:ext cx="77724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COE Criterion 2 Boilerplate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381000" y="1447800"/>
            <a:ext cx="335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none" dirty="0"/>
              <a:t>R</a:t>
            </a:r>
            <a:r>
              <a:rPr lang="en-US" sz="2400" cap="none" dirty="0" smtClean="0"/>
              <a:t>esearch &amp; Funding</a:t>
            </a:r>
            <a:r>
              <a:rPr lang="en-US" sz="2400" dirty="0" smtClean="0"/>
              <a:t>: </a:t>
            </a:r>
            <a:r>
              <a:rPr lang="en-US" sz="2400" b="0" cap="none" dirty="0" smtClean="0">
                <a:hlinkClick r:id="rId2"/>
              </a:rPr>
              <a:t>http://engr.washington.edu/mycoe/research/index.html</a:t>
            </a:r>
            <a:endParaRPr lang="en-US" sz="2400" b="0" cap="non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cap="none" dirty="0" smtClean="0"/>
              <a:t>Criterion 2 Boilerplates</a:t>
            </a:r>
            <a:r>
              <a:rPr lang="en-US" sz="2400" b="0" cap="none" dirty="0" smtClean="0"/>
              <a:t>: </a:t>
            </a:r>
            <a:r>
              <a:rPr lang="en-US" sz="2400" b="0" cap="none" dirty="0" smtClean="0">
                <a:hlinkClick r:id="rId3"/>
              </a:rPr>
              <a:t>http://www.engr.washignton.edu/?q=mycoe/research/criterion2/index.html</a:t>
            </a:r>
            <a:endParaRPr lang="en-US" sz="2400" b="0" cap="none" dirty="0" smtClean="0"/>
          </a:p>
          <a:p>
            <a:endParaRPr lang="en-US" sz="2800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3" t="18834" r="34950" b="19736"/>
          <a:stretch/>
        </p:blipFill>
        <p:spPr bwMode="auto">
          <a:xfrm>
            <a:off x="3886200" y="1447800"/>
            <a:ext cx="4800600" cy="357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886200" y="3451934"/>
            <a:ext cx="1676400" cy="3048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5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457200" y="533400"/>
            <a:ext cx="77724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5200" dirty="0" smtClean="0"/>
              <a:t>Additional Resources</a:t>
            </a:r>
            <a:endParaRPr lang="en-US" sz="5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ADVANCE resource library – 20+ past presentations/speakers on this topic (</a:t>
            </a:r>
            <a:r>
              <a:rPr lang="en-US" sz="2800" dirty="0" smtClean="0">
                <a:hlinkClick r:id="rId2"/>
              </a:rPr>
              <a:t>http://advance.Washington.edu/apps/resources/results.phtml?srchType=simple&amp;srchTxt=NSF+career&amp;matchStr=yes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NSF Career Website – list of past awardees. Can search for ones here at 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3"/>
              </a:rPr>
              <a:t>Marketing for Scientists: How to Shine in Tough Times</a:t>
            </a:r>
            <a:r>
              <a:rPr lang="en-US" sz="2800" dirty="0" smtClean="0"/>
              <a:t> book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506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30480" y="4343400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/>
              <a:t>Peter Pauzauskie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630480" y="5394325"/>
            <a:ext cx="813252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Assistant Professor, </a:t>
            </a:r>
          </a:p>
          <a:p>
            <a:r>
              <a:rPr lang="en-US" sz="2800" dirty="0" smtClean="0"/>
              <a:t>materials Science and Engineering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859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5410200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CAREER Award Advice</a:t>
            </a:r>
            <a:br>
              <a:rPr lang="en-US" dirty="0" smtClean="0"/>
            </a:br>
            <a:r>
              <a:rPr lang="en-US" dirty="0" smtClean="0"/>
              <a:t>Peter Pauzauskie (MSE)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924800" cy="5181600"/>
          </a:xfrm>
        </p:spPr>
        <p:txBody>
          <a:bodyPr/>
          <a:lstStyle/>
          <a:p>
            <a:pPr marL="342900" indent="-342900">
              <a:lnSpc>
                <a:spcPct val="77000"/>
              </a:lnSpc>
            </a:pPr>
            <a:r>
              <a:rPr lang="en-US" dirty="0" smtClean="0"/>
              <a:t>Funds the academic career development of new faculty (</a:t>
            </a:r>
            <a:r>
              <a:rPr lang="en-US" dirty="0" smtClean="0">
                <a:solidFill>
                  <a:srgbClr val="FF0000"/>
                </a:solidFill>
              </a:rPr>
              <a:t>it is not a research award</a:t>
            </a:r>
            <a:r>
              <a:rPr lang="en-US" dirty="0" smtClean="0"/>
              <a:t>)</a:t>
            </a:r>
          </a:p>
          <a:p>
            <a:pPr marL="342900" indent="-342900">
              <a:lnSpc>
                <a:spcPct val="77000"/>
              </a:lnSpc>
            </a:pPr>
            <a:r>
              <a:rPr lang="en-US" dirty="0" smtClean="0"/>
              <a:t>Is based on a development plan, ”a well-argued and specific proposal for activities that will, over a 5-year period, build a firm foundation for a </a:t>
            </a:r>
            <a:r>
              <a:rPr lang="en-US" dirty="0" smtClean="0">
                <a:solidFill>
                  <a:schemeClr val="hlink"/>
                </a:solidFill>
              </a:rPr>
              <a:t>lifetime</a:t>
            </a:r>
            <a:r>
              <a:rPr lang="en-US" dirty="0" smtClean="0"/>
              <a:t> of contributions to research and education in the context of the PI’s organization”</a:t>
            </a:r>
          </a:p>
          <a:p>
            <a:pPr marL="342900" indent="-342900">
              <a:lnSpc>
                <a:spcPct val="77000"/>
              </a:lnSpc>
            </a:pPr>
            <a:r>
              <a:rPr lang="en-US" dirty="0" smtClean="0"/>
              <a:t>Duration: 5 years</a:t>
            </a:r>
          </a:p>
          <a:p>
            <a:pPr marL="342900" indent="-342900">
              <a:lnSpc>
                <a:spcPct val="77000"/>
              </a:lnSpc>
            </a:pPr>
            <a:r>
              <a:rPr lang="en-US" dirty="0" smtClean="0"/>
              <a:t>Min amount: $400,000, $500,000 in ENG</a:t>
            </a:r>
          </a:p>
          <a:p>
            <a:pPr marL="342900" indent="-342900">
              <a:lnSpc>
                <a:spcPct val="77000"/>
              </a:lnSpc>
            </a:pPr>
            <a:r>
              <a:rPr lang="en-US" dirty="0" smtClean="0"/>
              <a:t>Deadline for Engineering: July 21, 2016 (for other directorates, see solicitation)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324600" y="-152400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kern="0" dirty="0" smtClean="0"/>
          </a:p>
          <a:p>
            <a:r>
              <a:rPr lang="en-US" sz="1600" kern="0" dirty="0" smtClean="0"/>
              <a:t>Adapted from:</a:t>
            </a:r>
            <a:endParaRPr lang="en-US" sz="900" kern="0" dirty="0" smtClean="0"/>
          </a:p>
          <a:p>
            <a:r>
              <a:rPr lang="en-US" sz="1200" kern="0" dirty="0" smtClean="0"/>
              <a:t>2014 NSF CAREER Workshop</a:t>
            </a:r>
          </a:p>
          <a:p>
            <a:r>
              <a:rPr lang="en-US" sz="1200" kern="0" dirty="0" smtClean="0"/>
              <a:t>University of Maryland</a:t>
            </a:r>
          </a:p>
          <a:p>
            <a:r>
              <a:rPr lang="en-US" sz="1200" kern="0" dirty="0" smtClean="0"/>
              <a:t>April 7-8, 2014</a:t>
            </a:r>
          </a:p>
        </p:txBody>
      </p:sp>
    </p:spTree>
    <p:extLst>
      <p:ext uri="{BB962C8B-B14F-4D97-AF65-F5344CB8AC3E}">
        <p14:creationId xmlns:p14="http://schemas.microsoft.com/office/powerpoint/2010/main" val="1034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7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924800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Your Strategic Plan / Life Roadmap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Who are you?</a:t>
            </a:r>
          </a:p>
          <a:p>
            <a:pPr lvl="1"/>
            <a:r>
              <a:rPr lang="en-US" altLang="en-US" dirty="0"/>
              <a:t>Your expertise/interests</a:t>
            </a:r>
          </a:p>
          <a:p>
            <a:pPr lvl="1"/>
            <a:r>
              <a:rPr lang="en-US" altLang="en-US" dirty="0"/>
              <a:t>Your career/life goals</a:t>
            </a:r>
          </a:p>
          <a:p>
            <a:pPr lvl="1"/>
            <a:r>
              <a:rPr lang="en-US" altLang="en-US" dirty="0"/>
              <a:t>Your position/resources</a:t>
            </a:r>
          </a:p>
          <a:p>
            <a:r>
              <a:rPr lang="en-US" altLang="en-US" dirty="0"/>
              <a:t>Your proposal should fit into your life </a:t>
            </a:r>
            <a:r>
              <a:rPr lang="en-US" altLang="en-US" dirty="0" smtClean="0"/>
              <a:t>plan</a:t>
            </a:r>
          </a:p>
          <a:p>
            <a:r>
              <a:rPr lang="en-US" altLang="en-US" dirty="0" smtClean="0"/>
              <a:t>A strategic plan has three parts:</a:t>
            </a:r>
          </a:p>
          <a:p>
            <a:pPr lvl="1"/>
            <a:r>
              <a:rPr lang="en-US" altLang="en-US" dirty="0" smtClean="0"/>
              <a:t>Where are you today?</a:t>
            </a:r>
          </a:p>
          <a:p>
            <a:pPr lvl="1"/>
            <a:r>
              <a:rPr lang="en-US" altLang="en-US" dirty="0" smtClean="0"/>
              <a:t>Where do you want to be in the future (5, 10, 20 years from now)?</a:t>
            </a:r>
          </a:p>
          <a:p>
            <a:pPr lvl="1"/>
            <a:r>
              <a:rPr lang="en-US" altLang="en-US" dirty="0" smtClean="0"/>
              <a:t>How do you get from here to there?</a:t>
            </a:r>
            <a:endParaRPr lang="en-US" dirty="0" smtClean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17776" y="1524000"/>
            <a:ext cx="3276600" cy="1237129"/>
            <a:chOff x="1200" y="2544"/>
            <a:chExt cx="2816" cy="99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00" y="2544"/>
              <a:ext cx="2816" cy="992"/>
            </a:xfrm>
            <a:prstGeom prst="rect">
              <a:avLst/>
            </a:prstGeom>
            <a:solidFill>
              <a:srgbClr val="F7FC94"/>
            </a:solidFill>
            <a:ln w="12700">
              <a:solidFill>
                <a:srgbClr val="790015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48" y="2592"/>
              <a:ext cx="2736" cy="4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What is your life plan?  Do you need to develop a strategic plan?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601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DVANC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pptAD4E.t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ppt89A6.tmp">
  <a:themeElements>
    <a:clrScheme name="">
      <a:dk1>
        <a:srgbClr val="00279F"/>
      </a:dk1>
      <a:lt1>
        <a:srgbClr val="FFFFFF"/>
      </a:lt1>
      <a:dk2>
        <a:srgbClr val="CF0E30"/>
      </a:dk2>
      <a:lt2>
        <a:srgbClr val="CECECE"/>
      </a:lt2>
      <a:accent1>
        <a:srgbClr val="618FFD"/>
      </a:accent1>
      <a:accent2>
        <a:srgbClr val="00AE00"/>
      </a:accent2>
      <a:accent3>
        <a:srgbClr val="FFFFFF"/>
      </a:accent3>
      <a:accent4>
        <a:srgbClr val="002087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rgbClr val="790015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rgbClr val="790015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ptF146.tm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ADVANC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7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8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9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0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1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2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</TotalTime>
  <Words>1150</Words>
  <Application>Microsoft Office PowerPoint</Application>
  <PresentationFormat>On-screen Show (4:3)</PresentationFormat>
  <Paragraphs>145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AAAS template 2</vt:lpstr>
      <vt:lpstr>25_AAAS template 2</vt:lpstr>
      <vt:lpstr>26_AAAS template 2</vt:lpstr>
      <vt:lpstr>27_AAAS template 2</vt:lpstr>
      <vt:lpstr>28_AAAS template 2</vt:lpstr>
      <vt:lpstr>29_AAAS template 2</vt:lpstr>
      <vt:lpstr>30_AAAS template 2</vt:lpstr>
      <vt:lpstr>31_AAAS template 2</vt:lpstr>
      <vt:lpstr>32_AAAS template 2</vt:lpstr>
      <vt:lpstr>4_AAAS template 2</vt:lpstr>
      <vt:lpstr>Custom Design</vt:lpstr>
      <vt:lpstr>ADVANCE-template</vt:lpstr>
      <vt:lpstr>6_AAAS template 2</vt:lpstr>
      <vt:lpstr>1_Custom Design</vt:lpstr>
      <vt:lpstr>pptAD4E.tmp</vt:lpstr>
      <vt:lpstr>ppt89A6.tmp</vt:lpstr>
      <vt:lpstr>pptF146.tmp</vt:lpstr>
      <vt:lpstr>1_ADVANCE-template</vt:lpstr>
      <vt:lpstr>Applying for NSF CAREER Grants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CAREER Award Advice Peter Pauzauskie (MSE)</vt:lpstr>
      <vt:lpstr>Your Strategic Plan / Life Roadmap</vt:lpstr>
      <vt:lpstr>Your Proposal</vt:lpstr>
      <vt:lpstr>Dos &amp; Don’ts</vt:lpstr>
      <vt:lpstr>Advice for resubmission</vt:lpstr>
      <vt:lpstr>Example CAREER development figure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Through the Looking Glass…  Advice from a Recent CAREER Panelist</vt:lpstr>
      <vt:lpstr>CAREER Panel is like a Regular NSF Panel</vt:lpstr>
      <vt:lpstr>Intellectual Merit</vt:lpstr>
      <vt:lpstr>Broader Impacts</vt:lpstr>
      <vt:lpstr>Picking the Winners</vt:lpstr>
      <vt:lpstr>PowerPoint Presentation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User</dc:creator>
  <cp:lastModifiedBy>anelson4</cp:lastModifiedBy>
  <cp:revision>140</cp:revision>
  <cp:lastPrinted>2016-05-09T23:31:24Z</cp:lastPrinted>
  <dcterms:created xsi:type="dcterms:W3CDTF">2012-10-30T13:25:58Z</dcterms:created>
  <dcterms:modified xsi:type="dcterms:W3CDTF">2016-05-11T16:59:43Z</dcterms:modified>
</cp:coreProperties>
</file>