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7" r:id="rId8"/>
    <p:sldId id="263" r:id="rId9"/>
    <p:sldId id="266" r:id="rId10"/>
    <p:sldId id="268" r:id="rId11"/>
    <p:sldId id="269" r:id="rId12"/>
    <p:sldId id="270" r:id="rId13"/>
    <p:sldId id="262" r:id="rId14"/>
    <p:sldId id="264" r:id="rId15"/>
    <p:sldId id="265" r:id="rId16"/>
    <p:sldId id="271" r:id="rId1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p:cViewPr varScale="1">
        <p:scale>
          <a:sx n="70" d="100"/>
          <a:sy n="70" d="100"/>
        </p:scale>
        <p:origin x="-61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C838307-09EF-4238-9FB2-C35C698514A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7013F4-33F3-4AD6-BA25-523B47E12C5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70DDE38-EB01-49E6-BACB-4F2153BFB1B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2E25F34-913D-4414-BB7F-92B7F5445C2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90188C-20FF-4949-851F-F89745296D2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2BD7A1C-004C-40B2-9432-26999409DEE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13B7F07-AD2E-4A97-8B89-CC0500A7736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51D34AB-D4F4-42D1-91FC-94F06F47B39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A9BC0D5-98E8-4BD0-B932-D7AB672CEE8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F66F976-DFF1-4F5C-9FC4-8DD7C59C5A9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49F05B9-C035-43AC-8E5A-F9CC8329A28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600200"/>
            <a:ext cx="77724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0E69386-FA4E-4180-A1BF-7E1B04F3E28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3600">
          <a:solidFill>
            <a:schemeClr val="tx2"/>
          </a:solidFill>
          <a:latin typeface="+mj-lt"/>
          <a:ea typeface="+mj-ea"/>
          <a:cs typeface="+mj-cs"/>
        </a:defRPr>
      </a:lvl1pPr>
      <a:lvl2pPr algn="ctr" rtl="0" fontAlgn="base">
        <a:spcBef>
          <a:spcPct val="0"/>
        </a:spcBef>
        <a:spcAft>
          <a:spcPct val="0"/>
        </a:spcAft>
        <a:defRPr sz="3600">
          <a:solidFill>
            <a:schemeClr val="tx2"/>
          </a:solidFill>
          <a:latin typeface="Times New Roman" charset="0"/>
        </a:defRPr>
      </a:lvl2pPr>
      <a:lvl3pPr algn="ctr" rtl="0" fontAlgn="base">
        <a:spcBef>
          <a:spcPct val="0"/>
        </a:spcBef>
        <a:spcAft>
          <a:spcPct val="0"/>
        </a:spcAft>
        <a:defRPr sz="3600">
          <a:solidFill>
            <a:schemeClr val="tx2"/>
          </a:solidFill>
          <a:latin typeface="Times New Roman" charset="0"/>
        </a:defRPr>
      </a:lvl3pPr>
      <a:lvl4pPr algn="ctr" rtl="0" fontAlgn="base">
        <a:spcBef>
          <a:spcPct val="0"/>
        </a:spcBef>
        <a:spcAft>
          <a:spcPct val="0"/>
        </a:spcAft>
        <a:defRPr sz="3600">
          <a:solidFill>
            <a:schemeClr val="tx2"/>
          </a:solidFill>
          <a:latin typeface="Times New Roman" charset="0"/>
        </a:defRPr>
      </a:lvl4pPr>
      <a:lvl5pPr algn="ctr" rtl="0" fontAlgn="base">
        <a:spcBef>
          <a:spcPct val="0"/>
        </a:spcBef>
        <a:spcAft>
          <a:spcPct val="0"/>
        </a:spcAft>
        <a:defRPr sz="3600">
          <a:solidFill>
            <a:schemeClr val="tx2"/>
          </a:solidFill>
          <a:latin typeface="Times New Roman" charset="0"/>
        </a:defRPr>
      </a:lvl5pPr>
      <a:lvl6pPr marL="457200" algn="ctr" rtl="0" fontAlgn="base">
        <a:spcBef>
          <a:spcPct val="0"/>
        </a:spcBef>
        <a:spcAft>
          <a:spcPct val="0"/>
        </a:spcAft>
        <a:defRPr sz="3600">
          <a:solidFill>
            <a:schemeClr val="tx2"/>
          </a:solidFill>
          <a:latin typeface="Times New Roman" charset="0"/>
        </a:defRPr>
      </a:lvl6pPr>
      <a:lvl7pPr marL="914400" algn="ctr" rtl="0" fontAlgn="base">
        <a:spcBef>
          <a:spcPct val="0"/>
        </a:spcBef>
        <a:spcAft>
          <a:spcPct val="0"/>
        </a:spcAft>
        <a:defRPr sz="3600">
          <a:solidFill>
            <a:schemeClr val="tx2"/>
          </a:solidFill>
          <a:latin typeface="Times New Roman" charset="0"/>
        </a:defRPr>
      </a:lvl7pPr>
      <a:lvl8pPr marL="1371600" algn="ctr" rtl="0" fontAlgn="base">
        <a:spcBef>
          <a:spcPct val="0"/>
        </a:spcBef>
        <a:spcAft>
          <a:spcPct val="0"/>
        </a:spcAft>
        <a:defRPr sz="3600">
          <a:solidFill>
            <a:schemeClr val="tx2"/>
          </a:solidFill>
          <a:latin typeface="Times New Roman" charset="0"/>
        </a:defRPr>
      </a:lvl8pPr>
      <a:lvl9pPr marL="1828800" algn="ctr" rtl="0" fontAlgn="base">
        <a:spcBef>
          <a:spcPct val="0"/>
        </a:spcBef>
        <a:spcAft>
          <a:spcPct val="0"/>
        </a:spcAft>
        <a:defRPr sz="3600">
          <a:solidFill>
            <a:schemeClr val="tx2"/>
          </a:solidFill>
          <a:latin typeface="Times New Roman" charset="0"/>
        </a:defRPr>
      </a:lvl9pPr>
    </p:titleStyle>
    <p:body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engr.washington.edu/personnel/pt_web/pt_d.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524000"/>
            <a:ext cx="7772400" cy="1143000"/>
          </a:xfrm>
        </p:spPr>
        <p:txBody>
          <a:bodyPr/>
          <a:lstStyle/>
          <a:p>
            <a:r>
              <a:rPr lang="en-US" sz="3200"/>
              <a:t>A Glimpse into the College of Engineering</a:t>
            </a:r>
            <a:br>
              <a:rPr lang="en-US" sz="3200"/>
            </a:br>
            <a:r>
              <a:rPr lang="en-US" sz="3200"/>
              <a:t>Promotion and Tenure Advisory Committee</a:t>
            </a:r>
          </a:p>
        </p:txBody>
      </p:sp>
      <p:sp>
        <p:nvSpPr>
          <p:cNvPr id="2051" name="Rectangle 3"/>
          <p:cNvSpPr>
            <a:spLocks noGrp="1" noChangeArrowheads="1"/>
          </p:cNvSpPr>
          <p:nvPr>
            <p:ph type="subTitle" idx="1"/>
          </p:nvPr>
        </p:nvSpPr>
        <p:spPr>
          <a:xfrm>
            <a:off x="914400" y="3886200"/>
            <a:ext cx="7315200" cy="1752600"/>
          </a:xfrm>
        </p:spPr>
        <p:txBody>
          <a:bodyPr/>
          <a:lstStyle/>
          <a:p>
            <a:r>
              <a:rPr lang="en-US" sz="2400"/>
              <a:t>Prof. R. Bruce Darling, Dept. of Electrical Engineering</a:t>
            </a:r>
          </a:p>
          <a:p>
            <a:r>
              <a:rPr lang="en-US" sz="2400"/>
              <a:t>Former PTAC Chair over 2001-2002</a:t>
            </a:r>
          </a:p>
          <a:p>
            <a:endParaRPr lang="en-US" sz="2400"/>
          </a:p>
          <a:p>
            <a:r>
              <a:rPr lang="en-US" sz="2400"/>
              <a:t>Presented to CoE ADVANCE Program, Sept. 10, 2003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The Candidate’s Dossier - Research</a:t>
            </a:r>
          </a:p>
        </p:txBody>
      </p:sp>
      <p:sp>
        <p:nvSpPr>
          <p:cNvPr id="15363" name="Rectangle 3"/>
          <p:cNvSpPr>
            <a:spLocks noGrp="1" noChangeArrowheads="1"/>
          </p:cNvSpPr>
          <p:nvPr>
            <p:ph type="body" idx="1"/>
          </p:nvPr>
        </p:nvSpPr>
        <p:spPr/>
        <p:txBody>
          <a:bodyPr/>
          <a:lstStyle/>
          <a:p>
            <a:pPr>
              <a:lnSpc>
                <a:spcPct val="90000"/>
              </a:lnSpc>
            </a:pPr>
            <a:r>
              <a:rPr lang="en-US" sz="2400" u="sng"/>
              <a:t>Bottom line:</a:t>
            </a:r>
            <a:r>
              <a:rPr lang="en-US" sz="2400"/>
              <a:t>  The PTAC is looking for documentation of the </a:t>
            </a:r>
            <a:r>
              <a:rPr lang="en-US" sz="2400" b="1"/>
              <a:t>IMPACT</a:t>
            </a:r>
            <a:r>
              <a:rPr lang="en-US" sz="2400"/>
              <a:t> of the research.</a:t>
            </a:r>
          </a:p>
          <a:p>
            <a:pPr>
              <a:lnSpc>
                <a:spcPct val="90000"/>
              </a:lnSpc>
            </a:pPr>
            <a:r>
              <a:rPr lang="en-US" sz="2400"/>
              <a:t>Contrary to urban folklore, there is </a:t>
            </a:r>
            <a:r>
              <a:rPr lang="en-US" sz="2400" u="sng"/>
              <a:t>NO</a:t>
            </a:r>
            <a:r>
              <a:rPr lang="en-US" sz="2400"/>
              <a:t> specific threshold number on published papers or research grant dollars.  </a:t>
            </a:r>
          </a:p>
          <a:p>
            <a:pPr>
              <a:lnSpc>
                <a:spcPct val="90000"/>
              </a:lnSpc>
            </a:pPr>
            <a:r>
              <a:rPr lang="en-US" sz="2400"/>
              <a:t>Indicators of research impact:  </a:t>
            </a:r>
          </a:p>
          <a:p>
            <a:pPr lvl="1">
              <a:lnSpc>
                <a:spcPct val="90000"/>
              </a:lnSpc>
            </a:pPr>
            <a:r>
              <a:rPr lang="en-US" sz="2000"/>
              <a:t>Fully reviewed papers published in the top journals of the field.</a:t>
            </a:r>
          </a:p>
          <a:p>
            <a:pPr lvl="1">
              <a:lnSpc>
                <a:spcPct val="90000"/>
              </a:lnSpc>
            </a:pPr>
            <a:r>
              <a:rPr lang="en-US" sz="2000"/>
              <a:t>Fully reviewed conference papers presented at the top meetings of the field. </a:t>
            </a:r>
          </a:p>
          <a:p>
            <a:pPr lvl="1">
              <a:lnSpc>
                <a:spcPct val="90000"/>
              </a:lnSpc>
            </a:pPr>
            <a:r>
              <a:rPr lang="en-US" sz="2000"/>
              <a:t>MS and PhD students successfully trained in the field.</a:t>
            </a:r>
          </a:p>
          <a:p>
            <a:pPr lvl="1">
              <a:lnSpc>
                <a:spcPct val="90000"/>
              </a:lnSpc>
            </a:pPr>
            <a:r>
              <a:rPr lang="en-US" sz="2000"/>
              <a:t>Endorsement of the research by competitive funding agencies.</a:t>
            </a:r>
          </a:p>
          <a:p>
            <a:pPr lvl="1">
              <a:lnSpc>
                <a:spcPct val="90000"/>
              </a:lnSpc>
            </a:pPr>
            <a:r>
              <a:rPr lang="en-US" sz="2000"/>
              <a:t>Demonstrated technology transfer to industry or commercial world.</a:t>
            </a:r>
          </a:p>
          <a:p>
            <a:pPr>
              <a:lnSpc>
                <a:spcPct val="90000"/>
              </a:lnSpc>
            </a:pPr>
            <a:r>
              <a:rPr lang="en-US" sz="2400"/>
              <a:t>The dossier should explain the scope and manner of the candidate’s research field, the candidate’s position within the field, and the position of the leading researchers.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The Candidate’s Dossier - Teaching</a:t>
            </a:r>
          </a:p>
        </p:txBody>
      </p:sp>
      <p:sp>
        <p:nvSpPr>
          <p:cNvPr id="16387" name="Rectangle 3"/>
          <p:cNvSpPr>
            <a:spLocks noGrp="1" noChangeArrowheads="1"/>
          </p:cNvSpPr>
          <p:nvPr>
            <p:ph type="body" idx="1"/>
          </p:nvPr>
        </p:nvSpPr>
        <p:spPr/>
        <p:txBody>
          <a:bodyPr/>
          <a:lstStyle/>
          <a:p>
            <a:pPr>
              <a:lnSpc>
                <a:spcPct val="90000"/>
              </a:lnSpc>
            </a:pPr>
            <a:r>
              <a:rPr lang="en-US"/>
              <a:t>Three measures of teaching effectiveness:</a:t>
            </a:r>
          </a:p>
          <a:p>
            <a:pPr lvl="1">
              <a:lnSpc>
                <a:spcPct val="90000"/>
              </a:lnSpc>
            </a:pPr>
            <a:r>
              <a:rPr lang="en-US"/>
              <a:t>Student evaluations.</a:t>
            </a:r>
          </a:p>
          <a:p>
            <a:pPr lvl="1">
              <a:lnSpc>
                <a:spcPct val="90000"/>
              </a:lnSpc>
            </a:pPr>
            <a:r>
              <a:rPr lang="en-US"/>
              <a:t>Peer evaluations.</a:t>
            </a:r>
          </a:p>
          <a:p>
            <a:pPr lvl="1">
              <a:lnSpc>
                <a:spcPct val="90000"/>
              </a:lnSpc>
            </a:pPr>
            <a:r>
              <a:rPr lang="en-US"/>
              <a:t>Self evaluations.</a:t>
            </a:r>
          </a:p>
          <a:p>
            <a:pPr>
              <a:lnSpc>
                <a:spcPct val="90000"/>
              </a:lnSpc>
            </a:pPr>
            <a:r>
              <a:rPr lang="en-US"/>
              <a:t>Scope of the teaching enterprise:</a:t>
            </a:r>
          </a:p>
          <a:p>
            <a:pPr lvl="1">
              <a:lnSpc>
                <a:spcPct val="90000"/>
              </a:lnSpc>
            </a:pPr>
            <a:r>
              <a:rPr lang="en-US"/>
              <a:t>Large classroom, required course, typically undergrads.</a:t>
            </a:r>
          </a:p>
          <a:p>
            <a:pPr lvl="1">
              <a:lnSpc>
                <a:spcPct val="90000"/>
              </a:lnSpc>
            </a:pPr>
            <a:r>
              <a:rPr lang="en-US"/>
              <a:t>Small classroom, elective course, typically grads.</a:t>
            </a:r>
          </a:p>
          <a:p>
            <a:pPr lvl="1">
              <a:lnSpc>
                <a:spcPct val="90000"/>
              </a:lnSpc>
            </a:pPr>
            <a:r>
              <a:rPr lang="en-US"/>
              <a:t>Laboratory, skill-building, survey, or theoretical.</a:t>
            </a:r>
          </a:p>
          <a:p>
            <a:pPr lvl="1">
              <a:lnSpc>
                <a:spcPct val="90000"/>
              </a:lnSpc>
            </a:pPr>
            <a:r>
              <a:rPr lang="en-US"/>
              <a:t>Individual instruction:  MS and PhD students, undergraduate research students, career guidance.</a:t>
            </a:r>
          </a:p>
          <a:p>
            <a:pPr lvl="1">
              <a:lnSpc>
                <a:spcPct val="90000"/>
              </a:lnSpc>
            </a:pPr>
            <a:r>
              <a:rPr lang="en-US"/>
              <a:t>Collaborative teaching with colleagues.</a:t>
            </a:r>
          </a:p>
          <a:p>
            <a:pPr lvl="1">
              <a:lnSpc>
                <a:spcPct val="90000"/>
              </a:lnSpc>
            </a:pP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The Candidate’s Dossier - Service</a:t>
            </a:r>
          </a:p>
        </p:txBody>
      </p:sp>
      <p:sp>
        <p:nvSpPr>
          <p:cNvPr id="17411" name="Rectangle 3"/>
          <p:cNvSpPr>
            <a:spLocks noGrp="1" noChangeArrowheads="1"/>
          </p:cNvSpPr>
          <p:nvPr>
            <p:ph type="body" idx="1"/>
          </p:nvPr>
        </p:nvSpPr>
        <p:spPr/>
        <p:txBody>
          <a:bodyPr/>
          <a:lstStyle/>
          <a:p>
            <a:pPr>
              <a:lnSpc>
                <a:spcPct val="90000"/>
              </a:lnSpc>
            </a:pPr>
            <a:r>
              <a:rPr lang="en-US" sz="2400"/>
              <a:t>Service to the department, college, and profession is expected; however, excellence in service alone is </a:t>
            </a:r>
            <a:r>
              <a:rPr lang="en-US" sz="2400" u="sng"/>
              <a:t>NOT</a:t>
            </a:r>
            <a:r>
              <a:rPr lang="en-US" sz="2400"/>
              <a:t> sufficient for promotion and/or tenure.  </a:t>
            </a:r>
          </a:p>
          <a:p>
            <a:pPr lvl="1">
              <a:lnSpc>
                <a:spcPct val="90000"/>
              </a:lnSpc>
            </a:pPr>
            <a:r>
              <a:rPr lang="en-US" sz="2000"/>
              <a:t>(Excellence in teaching and research are the criteria.)  </a:t>
            </a:r>
          </a:p>
          <a:p>
            <a:pPr>
              <a:lnSpc>
                <a:spcPct val="90000"/>
              </a:lnSpc>
            </a:pPr>
            <a:r>
              <a:rPr lang="en-US" sz="2400"/>
              <a:t>A university is self-organizing and self-governing; ergo, participation in these processes are indicators of a faculty’s suitability for a long-term career within the university.  </a:t>
            </a:r>
          </a:p>
          <a:p>
            <a:pPr>
              <a:lnSpc>
                <a:spcPct val="90000"/>
              </a:lnSpc>
            </a:pPr>
            <a:r>
              <a:rPr lang="en-US" sz="2400"/>
              <a:t>It is necessary that all faculty be able </a:t>
            </a:r>
            <a:r>
              <a:rPr lang="en-US" sz="2400" b="1"/>
              <a:t>to lead</a:t>
            </a:r>
            <a:r>
              <a:rPr lang="en-US" sz="2400"/>
              <a:t> and </a:t>
            </a:r>
            <a:r>
              <a:rPr lang="en-US" sz="2400" b="1"/>
              <a:t>to last</a:t>
            </a:r>
            <a:r>
              <a:rPr lang="en-US" sz="2400"/>
              <a:t> within the university environment; service provides an early indicator of this.  </a:t>
            </a:r>
          </a:p>
          <a:p>
            <a:pPr>
              <a:lnSpc>
                <a:spcPct val="90000"/>
              </a:lnSpc>
            </a:pPr>
            <a:r>
              <a:rPr lang="en-US" sz="2400"/>
              <a:t>The PTAC is looking for a demonstration of engagement and participation in the enterprise of the university and the professional field of the candidate.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The Chair’s Letter</a:t>
            </a:r>
          </a:p>
        </p:txBody>
      </p:sp>
      <p:sp>
        <p:nvSpPr>
          <p:cNvPr id="9219" name="Rectangle 3"/>
          <p:cNvSpPr>
            <a:spLocks noGrp="1" noChangeArrowheads="1"/>
          </p:cNvSpPr>
          <p:nvPr>
            <p:ph type="body" idx="1"/>
          </p:nvPr>
        </p:nvSpPr>
        <p:spPr/>
        <p:txBody>
          <a:bodyPr/>
          <a:lstStyle/>
          <a:p>
            <a:pPr>
              <a:lnSpc>
                <a:spcPct val="90000"/>
              </a:lnSpc>
            </a:pPr>
            <a:r>
              <a:rPr lang="en-US" sz="2400"/>
              <a:t>See the website for specific contents:  </a:t>
            </a:r>
          </a:p>
          <a:p>
            <a:pPr lvl="2">
              <a:lnSpc>
                <a:spcPct val="90000"/>
              </a:lnSpc>
            </a:pPr>
            <a:r>
              <a:rPr lang="en-US" sz="1800">
                <a:hlinkClick r:id="rId2"/>
              </a:rPr>
              <a:t>http://www.engr.washington.edu/personnel/pt_web/pt_d.htm</a:t>
            </a:r>
            <a:endParaRPr lang="en-US" sz="1800"/>
          </a:p>
          <a:p>
            <a:pPr>
              <a:lnSpc>
                <a:spcPct val="90000"/>
              </a:lnSpc>
            </a:pPr>
            <a:r>
              <a:rPr lang="en-US" sz="2400"/>
              <a:t>More generally, the letter should contain:</a:t>
            </a:r>
          </a:p>
          <a:p>
            <a:pPr lvl="2">
              <a:lnSpc>
                <a:spcPct val="90000"/>
              </a:lnSpc>
            </a:pPr>
            <a:r>
              <a:rPr lang="en-US" sz="1800"/>
              <a:t>Key points of the candidate’s record</a:t>
            </a:r>
          </a:p>
          <a:p>
            <a:pPr lvl="2">
              <a:lnSpc>
                <a:spcPct val="90000"/>
              </a:lnSpc>
            </a:pPr>
            <a:r>
              <a:rPr lang="en-US" sz="1800"/>
              <a:t>Explanation of successes and failures</a:t>
            </a:r>
          </a:p>
          <a:p>
            <a:pPr lvl="2">
              <a:lnSpc>
                <a:spcPct val="90000"/>
              </a:lnSpc>
            </a:pPr>
            <a:r>
              <a:rPr lang="en-US" sz="1800"/>
              <a:t>Interpretation of circumstances, trends, and future promise</a:t>
            </a:r>
          </a:p>
          <a:p>
            <a:pPr lvl="2">
              <a:lnSpc>
                <a:spcPct val="90000"/>
              </a:lnSpc>
            </a:pPr>
            <a:r>
              <a:rPr lang="en-US" sz="1800"/>
              <a:t>Justification for P and/or T in relation to College standards and criteria</a:t>
            </a:r>
          </a:p>
          <a:p>
            <a:pPr>
              <a:lnSpc>
                <a:spcPct val="90000"/>
              </a:lnSpc>
            </a:pPr>
            <a:r>
              <a:rPr lang="en-US" sz="2400"/>
              <a:t>Don’t contradict the remainder of the dossier!</a:t>
            </a:r>
          </a:p>
          <a:p>
            <a:pPr>
              <a:lnSpc>
                <a:spcPct val="90000"/>
              </a:lnSpc>
            </a:pPr>
            <a:r>
              <a:rPr lang="en-US" sz="2400"/>
              <a:t>Don’t fail to address begging questions!</a:t>
            </a:r>
          </a:p>
          <a:p>
            <a:pPr>
              <a:lnSpc>
                <a:spcPct val="90000"/>
              </a:lnSpc>
            </a:pPr>
            <a:r>
              <a:rPr lang="en-US" sz="2400"/>
              <a:t>Document the tangibles as much as possible!</a:t>
            </a:r>
          </a:p>
          <a:p>
            <a:pPr>
              <a:lnSpc>
                <a:spcPct val="90000"/>
              </a:lnSpc>
            </a:pPr>
            <a:r>
              <a:rPr lang="en-US" sz="2400"/>
              <a:t>Don’t hesitate to use superlatives, but be level in their use!</a:t>
            </a:r>
          </a:p>
          <a:p>
            <a:pPr>
              <a:lnSpc>
                <a:spcPct val="90000"/>
              </a:lnSpc>
            </a:pPr>
            <a:r>
              <a:rPr lang="en-US" sz="2400"/>
              <a:t>Work with the candidate to learn all of the facts!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The Chair’s Interview</a:t>
            </a:r>
          </a:p>
        </p:txBody>
      </p:sp>
      <p:sp>
        <p:nvSpPr>
          <p:cNvPr id="11267" name="Rectangle 3"/>
          <p:cNvSpPr>
            <a:spLocks noGrp="1" noChangeArrowheads="1"/>
          </p:cNvSpPr>
          <p:nvPr>
            <p:ph type="body" idx="1"/>
          </p:nvPr>
        </p:nvSpPr>
        <p:spPr/>
        <p:txBody>
          <a:bodyPr/>
          <a:lstStyle/>
          <a:p>
            <a:pPr>
              <a:lnSpc>
                <a:spcPct val="90000"/>
              </a:lnSpc>
            </a:pPr>
            <a:r>
              <a:rPr lang="en-US" sz="2400"/>
              <a:t>This should be minimal IF the dossier and chair’s letter are well-prepared and obvious questions have been addressed.  </a:t>
            </a:r>
          </a:p>
          <a:p>
            <a:pPr>
              <a:lnSpc>
                <a:spcPct val="90000"/>
              </a:lnSpc>
            </a:pPr>
            <a:r>
              <a:rPr lang="en-US" sz="2400"/>
              <a:t>Common P&amp;TAC questions:</a:t>
            </a:r>
          </a:p>
          <a:p>
            <a:pPr lvl="1">
              <a:lnSpc>
                <a:spcPct val="90000"/>
              </a:lnSpc>
            </a:pPr>
            <a:r>
              <a:rPr lang="en-US" sz="2000"/>
              <a:t>Why promote now?  (As opposed to last year or next?)</a:t>
            </a:r>
          </a:p>
          <a:p>
            <a:pPr lvl="1">
              <a:lnSpc>
                <a:spcPct val="90000"/>
              </a:lnSpc>
            </a:pPr>
            <a:r>
              <a:rPr lang="en-US" sz="2000"/>
              <a:t>What is the candidate’s most important contribution and why?</a:t>
            </a:r>
          </a:p>
          <a:p>
            <a:pPr lvl="1">
              <a:lnSpc>
                <a:spcPct val="90000"/>
              </a:lnSpc>
            </a:pPr>
            <a:r>
              <a:rPr lang="en-US" sz="2000"/>
              <a:t>On multi-investigator awards or multi-author papers, what fraction was contributed by the candidate?</a:t>
            </a:r>
          </a:p>
          <a:p>
            <a:pPr lvl="1">
              <a:lnSpc>
                <a:spcPct val="90000"/>
              </a:lnSpc>
            </a:pPr>
            <a:r>
              <a:rPr lang="en-US" sz="2000"/>
              <a:t>Where is the candidate likely to be in 5 years?</a:t>
            </a:r>
          </a:p>
          <a:p>
            <a:pPr lvl="1">
              <a:lnSpc>
                <a:spcPct val="90000"/>
              </a:lnSpc>
            </a:pPr>
            <a:r>
              <a:rPr lang="en-US" sz="2000"/>
              <a:t>How come your numbers or dates do not match the dossier?</a:t>
            </a:r>
          </a:p>
          <a:p>
            <a:pPr lvl="1">
              <a:lnSpc>
                <a:spcPct val="90000"/>
              </a:lnSpc>
            </a:pPr>
            <a:r>
              <a:rPr lang="en-US" sz="2000"/>
              <a:t>Why did some of your faculty vote no or abstain?</a:t>
            </a:r>
          </a:p>
          <a:p>
            <a:pPr lvl="1">
              <a:lnSpc>
                <a:spcPct val="90000"/>
              </a:lnSpc>
            </a:pPr>
            <a:r>
              <a:rPr lang="en-US" sz="2000"/>
              <a:t>How does the candidate fit into the departmental strategic plan?</a:t>
            </a:r>
          </a:p>
          <a:p>
            <a:pPr lvl="1">
              <a:lnSpc>
                <a:spcPct val="90000"/>
              </a:lnSpc>
            </a:pPr>
            <a:r>
              <a:rPr lang="en-US" sz="2000"/>
              <a:t>Why is the candidate being promoted to this rank or is working along this track?  (Mainly for lecturer or research appointments.)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Some Final Points</a:t>
            </a:r>
          </a:p>
        </p:txBody>
      </p:sp>
      <p:sp>
        <p:nvSpPr>
          <p:cNvPr id="12291" name="Rectangle 3"/>
          <p:cNvSpPr>
            <a:spLocks noGrp="1" noChangeArrowheads="1"/>
          </p:cNvSpPr>
          <p:nvPr>
            <p:ph type="body" idx="1"/>
          </p:nvPr>
        </p:nvSpPr>
        <p:spPr/>
        <p:txBody>
          <a:bodyPr/>
          <a:lstStyle/>
          <a:p>
            <a:pPr>
              <a:lnSpc>
                <a:spcPct val="90000"/>
              </a:lnSpc>
            </a:pPr>
            <a:r>
              <a:rPr lang="en-US"/>
              <a:t>“The College promotes dossiers, not people.”</a:t>
            </a:r>
          </a:p>
          <a:p>
            <a:pPr lvl="1">
              <a:lnSpc>
                <a:spcPct val="90000"/>
              </a:lnSpc>
            </a:pPr>
            <a:r>
              <a:rPr lang="en-US"/>
              <a:t>ONLY documented facts contribute to a case.  </a:t>
            </a:r>
          </a:p>
          <a:p>
            <a:pPr lvl="1">
              <a:lnSpc>
                <a:spcPct val="90000"/>
              </a:lnSpc>
            </a:pPr>
            <a:r>
              <a:rPr lang="en-US"/>
              <a:t>Here-say anecdotes </a:t>
            </a:r>
            <a:r>
              <a:rPr lang="en-US" u="sng"/>
              <a:t>do not</a:t>
            </a:r>
            <a:r>
              <a:rPr lang="en-US"/>
              <a:t> contribute to a case.</a:t>
            </a:r>
          </a:p>
          <a:p>
            <a:pPr lvl="1">
              <a:lnSpc>
                <a:spcPct val="90000"/>
              </a:lnSpc>
            </a:pPr>
            <a:r>
              <a:rPr lang="en-US"/>
              <a:t>Passionate and animated advocacy performances by the chair </a:t>
            </a:r>
            <a:r>
              <a:rPr lang="en-US" u="sng"/>
              <a:t>do not</a:t>
            </a:r>
            <a:r>
              <a:rPr lang="en-US"/>
              <a:t> contribute to a case.  </a:t>
            </a:r>
          </a:p>
          <a:p>
            <a:pPr>
              <a:lnSpc>
                <a:spcPct val="90000"/>
              </a:lnSpc>
            </a:pPr>
            <a:r>
              <a:rPr lang="en-US"/>
              <a:t>The College PTAC procedures are an open architecture, but each specific case is fully confidential.</a:t>
            </a:r>
          </a:p>
          <a:p>
            <a:pPr lvl="1">
              <a:lnSpc>
                <a:spcPct val="90000"/>
              </a:lnSpc>
            </a:pPr>
            <a:r>
              <a:rPr lang="en-US"/>
              <a:t>Email should not be used to discuss case specifics.</a:t>
            </a:r>
          </a:p>
          <a:p>
            <a:pPr lvl="1">
              <a:lnSpc>
                <a:spcPct val="90000"/>
              </a:lnSpc>
            </a:pPr>
            <a:r>
              <a:rPr lang="en-US"/>
              <a:t>Discussions on general policies, procedures, and timelines are encouraged.  </a:t>
            </a:r>
          </a:p>
          <a:p>
            <a:pPr>
              <a:lnSpc>
                <a:spcPct val="90000"/>
              </a:lnSpc>
            </a:pPr>
            <a:endParaRPr lang="en-US"/>
          </a:p>
          <a:p>
            <a:pPr>
              <a:lnSpc>
                <a:spcPct val="90000"/>
              </a:lnSpc>
            </a:pP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A Key to Success</a:t>
            </a:r>
          </a:p>
        </p:txBody>
      </p:sp>
      <p:sp>
        <p:nvSpPr>
          <p:cNvPr id="18435" name="Rectangle 3"/>
          <p:cNvSpPr>
            <a:spLocks noGrp="1" noChangeArrowheads="1"/>
          </p:cNvSpPr>
          <p:nvPr>
            <p:ph type="body" idx="1"/>
          </p:nvPr>
        </p:nvSpPr>
        <p:spPr/>
        <p:txBody>
          <a:bodyPr/>
          <a:lstStyle/>
          <a:p>
            <a:r>
              <a:rPr lang="en-US"/>
              <a:t>The preparation of a successful dossier should be treated as a research project unto itself:  </a:t>
            </a:r>
          </a:p>
          <a:p>
            <a:pPr lvl="1"/>
            <a:r>
              <a:rPr lang="en-US"/>
              <a:t>The candidate, and particularly the departmental committee and chair, must all flesh out the supporting facts, design a proper slate of referees, interpret (not just recite) their comments, and place the overall case into the context of the candidate’s home department and field of research.  </a:t>
            </a:r>
          </a:p>
          <a:p>
            <a:pPr lvl="1"/>
            <a:r>
              <a:rPr lang="en-US"/>
              <a:t>Conclusions should be drawn and supported by the data contained in the dossier.  </a:t>
            </a:r>
          </a:p>
          <a:p>
            <a:pPr lvl="1"/>
            <a:r>
              <a:rPr lang="en-US"/>
              <a:t>The presented case should be logically compelling.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t>P&amp;T Advisory Council Membership</a:t>
            </a:r>
          </a:p>
        </p:txBody>
      </p:sp>
      <p:sp>
        <p:nvSpPr>
          <p:cNvPr id="4099" name="Rectangle 3"/>
          <p:cNvSpPr>
            <a:spLocks noGrp="1" noChangeArrowheads="1"/>
          </p:cNvSpPr>
          <p:nvPr>
            <p:ph type="body" idx="1"/>
          </p:nvPr>
        </p:nvSpPr>
        <p:spPr/>
        <p:txBody>
          <a:bodyPr/>
          <a:lstStyle/>
          <a:p>
            <a:pPr>
              <a:lnSpc>
                <a:spcPct val="90000"/>
              </a:lnSpc>
            </a:pPr>
            <a:r>
              <a:rPr lang="en-US" sz="2400"/>
              <a:t>One member from each of the 10 College of Engineering Departments.</a:t>
            </a:r>
          </a:p>
          <a:p>
            <a:pPr>
              <a:lnSpc>
                <a:spcPct val="90000"/>
              </a:lnSpc>
            </a:pPr>
            <a:r>
              <a:rPr lang="en-US" sz="2400"/>
              <a:t>3-year term for each member, 1/3 of council rotates on/off each year.</a:t>
            </a:r>
          </a:p>
          <a:p>
            <a:pPr>
              <a:lnSpc>
                <a:spcPct val="90000"/>
              </a:lnSpc>
            </a:pPr>
            <a:r>
              <a:rPr lang="en-US" sz="2400"/>
              <a:t>Chair is a member in their 3</a:t>
            </a:r>
            <a:r>
              <a:rPr lang="en-US" sz="2400" baseline="30000"/>
              <a:t>rd</a:t>
            </a:r>
            <a:r>
              <a:rPr lang="en-US" sz="2400"/>
              <a:t> year.</a:t>
            </a:r>
          </a:p>
          <a:p>
            <a:pPr>
              <a:lnSpc>
                <a:spcPct val="90000"/>
              </a:lnSpc>
            </a:pPr>
            <a:r>
              <a:rPr lang="en-US" sz="2400"/>
              <a:t>Meetings each Wednesday afternoon from 3:00 to 5:00pm.</a:t>
            </a:r>
          </a:p>
          <a:p>
            <a:pPr>
              <a:lnSpc>
                <a:spcPct val="90000"/>
              </a:lnSpc>
            </a:pPr>
            <a:r>
              <a:rPr lang="en-US" sz="2400"/>
              <a:t>Eligible faculty are full professors who will honor a commitment to meet each week and participate fully.  </a:t>
            </a:r>
          </a:p>
          <a:p>
            <a:pPr>
              <a:lnSpc>
                <a:spcPct val="90000"/>
              </a:lnSpc>
            </a:pPr>
            <a:r>
              <a:rPr lang="en-US" sz="2400"/>
              <a:t>Email alias for whole committee:	pt@engr</a:t>
            </a:r>
          </a:p>
          <a:p>
            <a:pPr>
              <a:lnSpc>
                <a:spcPct val="90000"/>
              </a:lnSpc>
            </a:pPr>
            <a:r>
              <a:rPr lang="en-US" sz="2400"/>
              <a:t>A faculty member in the same department as the candidate participates in discussions as a resource, but abstains from voting and any stance of advocacy for the candidate.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Charter</a:t>
            </a:r>
          </a:p>
        </p:txBody>
      </p:sp>
      <p:sp>
        <p:nvSpPr>
          <p:cNvPr id="5123" name="Rectangle 3"/>
          <p:cNvSpPr>
            <a:spLocks noGrp="1" noChangeArrowheads="1"/>
          </p:cNvSpPr>
          <p:nvPr>
            <p:ph type="body" idx="1"/>
          </p:nvPr>
        </p:nvSpPr>
        <p:spPr/>
        <p:txBody>
          <a:bodyPr/>
          <a:lstStyle/>
          <a:p>
            <a:r>
              <a:rPr lang="en-US" sz="2400"/>
              <a:t>Established through Section 24-54 of the faculty code:  </a:t>
            </a:r>
          </a:p>
          <a:p>
            <a:r>
              <a:rPr lang="en-US" sz="2400"/>
              <a:t>“The dean shall be advised by a committee or council of the college or school.  This advisory group, elected by the faculty of the college or school, shall consider each case presented to it and submit its recommendations with reasons therefore to the dean.  In a departmentalized school or college, when a candidate for promotion is under consideration, any member of the committee or council who is a member of the candidate’s department may be excused.”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Procedure</a:t>
            </a:r>
          </a:p>
        </p:txBody>
      </p:sp>
      <p:sp>
        <p:nvSpPr>
          <p:cNvPr id="6147" name="Rectangle 3"/>
          <p:cNvSpPr>
            <a:spLocks noGrp="1" noChangeArrowheads="1"/>
          </p:cNvSpPr>
          <p:nvPr>
            <p:ph type="body" idx="1"/>
          </p:nvPr>
        </p:nvSpPr>
        <p:spPr>
          <a:xfrm>
            <a:off x="457200" y="1600200"/>
            <a:ext cx="8229600" cy="4495800"/>
          </a:xfrm>
        </p:spPr>
        <p:txBody>
          <a:bodyPr/>
          <a:lstStyle/>
          <a:p>
            <a:pPr>
              <a:lnSpc>
                <a:spcPct val="90000"/>
              </a:lnSpc>
            </a:pPr>
            <a:r>
              <a:rPr lang="en-US" sz="1800"/>
              <a:t>Dossier is submitted by the department to the dean, who forwards it to the PTAC.  </a:t>
            </a:r>
          </a:p>
          <a:p>
            <a:pPr>
              <a:lnSpc>
                <a:spcPct val="90000"/>
              </a:lnSpc>
            </a:pPr>
            <a:r>
              <a:rPr lang="en-US" sz="1800"/>
              <a:t>Dossier is copied and distributed to the PTAC members for thorough review prior to the meeting.  (Cases that have not been properly prepared can be returned to the submitting department, if necessary.)  </a:t>
            </a:r>
          </a:p>
          <a:p>
            <a:pPr>
              <a:lnSpc>
                <a:spcPct val="90000"/>
              </a:lnSpc>
            </a:pPr>
            <a:r>
              <a:rPr lang="en-US" sz="1800"/>
              <a:t>The case is scheduled for a specific PTAC meeting.</a:t>
            </a:r>
          </a:p>
          <a:p>
            <a:pPr>
              <a:lnSpc>
                <a:spcPct val="90000"/>
              </a:lnSpc>
            </a:pPr>
            <a:r>
              <a:rPr lang="en-US" sz="1800"/>
              <a:t>The dossier is discussed in detail, point-by-point:</a:t>
            </a:r>
          </a:p>
          <a:p>
            <a:pPr lvl="1">
              <a:lnSpc>
                <a:spcPct val="90000"/>
              </a:lnSpc>
            </a:pPr>
            <a:r>
              <a:rPr lang="en-US" sz="1600"/>
              <a:t>Research</a:t>
            </a:r>
          </a:p>
          <a:p>
            <a:pPr lvl="1">
              <a:lnSpc>
                <a:spcPct val="90000"/>
              </a:lnSpc>
            </a:pPr>
            <a:r>
              <a:rPr lang="en-US" sz="1600"/>
              <a:t>Teaching</a:t>
            </a:r>
          </a:p>
          <a:p>
            <a:pPr lvl="1">
              <a:lnSpc>
                <a:spcPct val="90000"/>
              </a:lnSpc>
            </a:pPr>
            <a:r>
              <a:rPr lang="en-US" sz="1600"/>
              <a:t>Service</a:t>
            </a:r>
          </a:p>
          <a:p>
            <a:pPr lvl="1">
              <a:lnSpc>
                <a:spcPct val="90000"/>
              </a:lnSpc>
            </a:pPr>
            <a:r>
              <a:rPr lang="en-US" sz="1600"/>
              <a:t>Outside referee’s letters</a:t>
            </a:r>
          </a:p>
          <a:p>
            <a:pPr lvl="1">
              <a:lnSpc>
                <a:spcPct val="90000"/>
              </a:lnSpc>
            </a:pPr>
            <a:r>
              <a:rPr lang="en-US" sz="1600"/>
              <a:t>Candidate’s personal statement</a:t>
            </a:r>
          </a:p>
          <a:p>
            <a:pPr lvl="1">
              <a:lnSpc>
                <a:spcPct val="90000"/>
              </a:lnSpc>
            </a:pPr>
            <a:r>
              <a:rPr lang="en-US" sz="1600"/>
              <a:t>Chairman’s letter</a:t>
            </a:r>
          </a:p>
          <a:p>
            <a:pPr lvl="1">
              <a:lnSpc>
                <a:spcPct val="90000"/>
              </a:lnSpc>
            </a:pPr>
            <a:r>
              <a:rPr lang="en-US" sz="1600"/>
              <a:t>Department’s internal review, if performed</a:t>
            </a:r>
          </a:p>
          <a:p>
            <a:pPr>
              <a:lnSpc>
                <a:spcPct val="90000"/>
              </a:lnSpc>
            </a:pPr>
            <a:r>
              <a:rPr lang="en-US" sz="1800"/>
              <a:t>Chairman is interviewed to answer any outstanding questions.</a:t>
            </a:r>
          </a:p>
          <a:p>
            <a:pPr>
              <a:lnSpc>
                <a:spcPct val="90000"/>
              </a:lnSpc>
            </a:pPr>
            <a:r>
              <a:rPr lang="en-US" sz="1800"/>
              <a:t>PTAC members vote on the case; home department is a mandatory abstention.</a:t>
            </a:r>
          </a:p>
          <a:p>
            <a:pPr>
              <a:lnSpc>
                <a:spcPct val="90000"/>
              </a:lnSpc>
            </a:pPr>
            <a:r>
              <a:rPr lang="en-US" sz="1800"/>
              <a:t>Recommendation is submitted to the dean; all case materials are destroyed.  </a:t>
            </a:r>
          </a:p>
          <a:p>
            <a:pPr>
              <a:lnSpc>
                <a:spcPct val="90000"/>
              </a:lnSpc>
              <a:buFontTx/>
              <a:buNone/>
            </a:pPr>
            <a:endParaRPr lang="en-US"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Interaction with Candidate</a:t>
            </a:r>
          </a:p>
        </p:txBody>
      </p:sp>
      <p:sp>
        <p:nvSpPr>
          <p:cNvPr id="7171" name="Rectangle 3"/>
          <p:cNvSpPr>
            <a:spLocks noGrp="1" noChangeArrowheads="1"/>
          </p:cNvSpPr>
          <p:nvPr>
            <p:ph type="body" idx="1"/>
          </p:nvPr>
        </p:nvSpPr>
        <p:spPr>
          <a:xfrm>
            <a:off x="685800" y="1371600"/>
            <a:ext cx="7772400" cy="4495800"/>
          </a:xfrm>
        </p:spPr>
        <p:txBody>
          <a:bodyPr/>
          <a:lstStyle/>
          <a:p>
            <a:pPr>
              <a:lnSpc>
                <a:spcPct val="90000"/>
              </a:lnSpc>
            </a:pPr>
            <a:r>
              <a:rPr lang="en-US" sz="2000"/>
              <a:t>New procedures as of 10/11/2000:</a:t>
            </a:r>
          </a:p>
          <a:p>
            <a:pPr>
              <a:lnSpc>
                <a:spcPct val="90000"/>
              </a:lnSpc>
            </a:pPr>
            <a:r>
              <a:rPr lang="en-US" sz="2000"/>
              <a:t>Candidates are responsible for preparing their own dossiers.</a:t>
            </a:r>
          </a:p>
          <a:p>
            <a:pPr>
              <a:lnSpc>
                <a:spcPct val="90000"/>
              </a:lnSpc>
            </a:pPr>
            <a:r>
              <a:rPr lang="en-US" sz="2000"/>
              <a:t>Candidates can include any material they feel should be considered into the dossier.</a:t>
            </a:r>
          </a:p>
          <a:p>
            <a:pPr>
              <a:lnSpc>
                <a:spcPct val="90000"/>
              </a:lnSpc>
            </a:pPr>
            <a:r>
              <a:rPr lang="en-US" sz="2000"/>
              <a:t>Candidates shall include a “self-assessment” or “self-advocacy” statement.</a:t>
            </a:r>
          </a:p>
          <a:p>
            <a:pPr>
              <a:lnSpc>
                <a:spcPct val="90000"/>
              </a:lnSpc>
            </a:pPr>
            <a:r>
              <a:rPr lang="en-US" sz="2000"/>
              <a:t>If a departmental P&amp;T advisory committee is used, their initial report must be in writing and shared with the candidate.  The candidate can provide a written response to it within 7 days.  A response must be provided to the faculty prior to their vote.  </a:t>
            </a:r>
          </a:p>
          <a:p>
            <a:pPr>
              <a:lnSpc>
                <a:spcPct val="90000"/>
              </a:lnSpc>
            </a:pPr>
            <a:r>
              <a:rPr lang="en-US" sz="2000"/>
              <a:t>The chairman’s letter must be summarized to the candidate, who within 7 days can respond in writing to it.  This response must be provided to the College PTAC prior to their meeting.  </a:t>
            </a:r>
          </a:p>
          <a:p>
            <a:pPr>
              <a:lnSpc>
                <a:spcPct val="90000"/>
              </a:lnSpc>
            </a:pPr>
            <a:r>
              <a:rPr lang="en-US" sz="2000"/>
              <a:t>Referee names and vote counts are NOT to be revealed to the candidate!  A </a:t>
            </a:r>
            <a:r>
              <a:rPr lang="en-US" sz="2000" u="sng"/>
              <a:t>redacted</a:t>
            </a:r>
            <a:r>
              <a:rPr lang="en-US" sz="2000"/>
              <a:t> report and chairman’s letter are provided to the candidate.  </a:t>
            </a:r>
          </a:p>
          <a:p>
            <a:pPr>
              <a:lnSpc>
                <a:spcPct val="90000"/>
              </a:lnSpc>
            </a:pPr>
            <a:r>
              <a:rPr lang="en-US" sz="2000"/>
              <a:t>Candidates can suggest outside referees, BUT the P&amp;T standards require referees which have not been suggested in this manner.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Selection and Contact with Referees</a:t>
            </a:r>
          </a:p>
        </p:txBody>
      </p:sp>
      <p:sp>
        <p:nvSpPr>
          <p:cNvPr id="8195" name="Rectangle 3"/>
          <p:cNvSpPr>
            <a:spLocks noGrp="1" noChangeArrowheads="1"/>
          </p:cNvSpPr>
          <p:nvPr>
            <p:ph type="body" idx="1"/>
          </p:nvPr>
        </p:nvSpPr>
        <p:spPr/>
        <p:txBody>
          <a:bodyPr/>
          <a:lstStyle/>
          <a:p>
            <a:pPr>
              <a:lnSpc>
                <a:spcPct val="90000"/>
              </a:lnSpc>
            </a:pPr>
            <a:r>
              <a:rPr lang="en-US" sz="2000"/>
              <a:t>Procedure for selection must be documented.</a:t>
            </a:r>
          </a:p>
          <a:p>
            <a:pPr lvl="1">
              <a:lnSpc>
                <a:spcPct val="90000"/>
              </a:lnSpc>
            </a:pPr>
            <a:r>
              <a:rPr lang="en-US" sz="1800"/>
              <a:t>Why this institution?  (What is its ranking/relationship?)</a:t>
            </a:r>
          </a:p>
          <a:p>
            <a:pPr lvl="1">
              <a:lnSpc>
                <a:spcPct val="90000"/>
              </a:lnSpc>
            </a:pPr>
            <a:r>
              <a:rPr lang="en-US" sz="1800"/>
              <a:t>Why this person?  (What are their qualifications?)</a:t>
            </a:r>
          </a:p>
          <a:p>
            <a:pPr lvl="1">
              <a:lnSpc>
                <a:spcPct val="90000"/>
              </a:lnSpc>
            </a:pPr>
            <a:r>
              <a:rPr lang="en-US" sz="1800"/>
              <a:t>What relation does this referee have with the candidate?</a:t>
            </a:r>
          </a:p>
          <a:p>
            <a:pPr>
              <a:lnSpc>
                <a:spcPct val="90000"/>
              </a:lnSpc>
            </a:pPr>
            <a:r>
              <a:rPr lang="en-US" sz="2000"/>
              <a:t>All contact with each referee must be documented.</a:t>
            </a:r>
          </a:p>
          <a:p>
            <a:pPr>
              <a:lnSpc>
                <a:spcPct val="90000"/>
              </a:lnSpc>
            </a:pPr>
            <a:r>
              <a:rPr lang="en-US" sz="2000"/>
              <a:t>Candidate’s role in the selection process must be documented.</a:t>
            </a:r>
          </a:p>
          <a:p>
            <a:pPr>
              <a:lnSpc>
                <a:spcPct val="90000"/>
              </a:lnSpc>
            </a:pPr>
            <a:r>
              <a:rPr lang="en-US" sz="2000"/>
              <a:t>Email is acceptable; hardcopy is best.</a:t>
            </a:r>
          </a:p>
          <a:p>
            <a:pPr>
              <a:lnSpc>
                <a:spcPct val="90000"/>
              </a:lnSpc>
            </a:pPr>
            <a:r>
              <a:rPr lang="en-US" sz="2000"/>
              <a:t>Phone conversations cannot be used other than to inquire or prompt a referee to send a letter.  </a:t>
            </a:r>
          </a:p>
          <a:p>
            <a:pPr>
              <a:lnSpc>
                <a:spcPct val="90000"/>
              </a:lnSpc>
            </a:pPr>
            <a:r>
              <a:rPr lang="en-US" sz="2000"/>
              <a:t>See the website for an acceptable draft referee letter.</a:t>
            </a:r>
          </a:p>
          <a:p>
            <a:pPr>
              <a:lnSpc>
                <a:spcPct val="90000"/>
              </a:lnSpc>
            </a:pPr>
            <a:r>
              <a:rPr lang="en-US" sz="2000"/>
              <a:t>Try to get the referees to make direct comparisons and state whether the candidate would be promoted at their institution.  </a:t>
            </a:r>
          </a:p>
          <a:p>
            <a:pPr>
              <a:lnSpc>
                <a:spcPct val="90000"/>
              </a:lnSpc>
            </a:pPr>
            <a:r>
              <a:rPr lang="en-US" sz="2000"/>
              <a:t>Assemble your own list of referees BEFORE asking the candidate!</a:t>
            </a:r>
          </a:p>
          <a:p>
            <a:pPr>
              <a:lnSpc>
                <a:spcPct val="90000"/>
              </a:lnSpc>
            </a:pPr>
            <a:r>
              <a:rPr lang="en-US" sz="2000"/>
              <a:t>Use the standard template for soliciting referees; do not bias the referee with a leading question or other communications.  Simply transmit the dossier to the referee and let them do the rest.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Class A and Class B Outside Referees</a:t>
            </a:r>
          </a:p>
        </p:txBody>
      </p:sp>
      <p:sp>
        <p:nvSpPr>
          <p:cNvPr id="14339" name="Rectangle 3"/>
          <p:cNvSpPr>
            <a:spLocks noGrp="1" noChangeArrowheads="1"/>
          </p:cNvSpPr>
          <p:nvPr>
            <p:ph type="body" idx="1"/>
          </p:nvPr>
        </p:nvSpPr>
        <p:spPr/>
        <p:txBody>
          <a:bodyPr/>
          <a:lstStyle/>
          <a:p>
            <a:pPr>
              <a:lnSpc>
                <a:spcPct val="90000"/>
              </a:lnSpc>
            </a:pPr>
            <a:r>
              <a:rPr lang="en-US" sz="2400"/>
              <a:t>Class A (Gold Standard) Outside Referees</a:t>
            </a:r>
          </a:p>
          <a:p>
            <a:pPr lvl="1">
              <a:lnSpc>
                <a:spcPct val="90000"/>
              </a:lnSpc>
            </a:pPr>
            <a:r>
              <a:rPr lang="en-US" sz="2000"/>
              <a:t>A minimum of three are required.</a:t>
            </a:r>
          </a:p>
          <a:p>
            <a:pPr lvl="1">
              <a:lnSpc>
                <a:spcPct val="90000"/>
              </a:lnSpc>
            </a:pPr>
            <a:r>
              <a:rPr lang="en-US" sz="2000"/>
              <a:t>They cannot be suggested by the candidate (no cronies).</a:t>
            </a:r>
          </a:p>
          <a:p>
            <a:pPr lvl="1">
              <a:lnSpc>
                <a:spcPct val="90000"/>
              </a:lnSpc>
            </a:pPr>
            <a:r>
              <a:rPr lang="en-US" sz="2000"/>
              <a:t>They cannot be connected to the candidate (no former advisors, no former students, no co-PI’s, no funding agency heads, no co-authors).  </a:t>
            </a:r>
          </a:p>
          <a:p>
            <a:pPr lvl="1">
              <a:lnSpc>
                <a:spcPct val="90000"/>
              </a:lnSpc>
            </a:pPr>
            <a:r>
              <a:rPr lang="en-US" sz="2000"/>
              <a:t>They must be active in the candidate’s field (no retirees).  </a:t>
            </a:r>
          </a:p>
          <a:p>
            <a:pPr lvl="1">
              <a:lnSpc>
                <a:spcPct val="90000"/>
              </a:lnSpc>
            </a:pPr>
            <a:r>
              <a:rPr lang="en-US" sz="2000"/>
              <a:t>In general, a Class A Outside Referee must be respected in the field, irrefutable, and have no possible conflict of interest with seeing the candidate promoted.  </a:t>
            </a:r>
          </a:p>
          <a:p>
            <a:pPr>
              <a:lnSpc>
                <a:spcPct val="90000"/>
              </a:lnSpc>
            </a:pPr>
            <a:r>
              <a:rPr lang="en-US" sz="2400"/>
              <a:t>Class B Outside Referees</a:t>
            </a:r>
          </a:p>
          <a:p>
            <a:pPr lvl="1">
              <a:lnSpc>
                <a:spcPct val="90000"/>
              </a:lnSpc>
            </a:pPr>
            <a:r>
              <a:rPr lang="en-US" sz="2000"/>
              <a:t>Encompasses all others (can include co-authors, co-PI’s, former students, and any others who can provide valuable insight into the case.  </a:t>
            </a:r>
          </a:p>
          <a:p>
            <a:pPr lvl="1">
              <a:lnSpc>
                <a:spcPct val="90000"/>
              </a:lnSpc>
            </a:pPr>
            <a:r>
              <a:rPr lang="en-US" sz="2000"/>
              <a:t>A maximum of five may be used.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The Candidate’s Statement</a:t>
            </a:r>
          </a:p>
        </p:txBody>
      </p:sp>
      <p:sp>
        <p:nvSpPr>
          <p:cNvPr id="10243" name="Rectangle 3"/>
          <p:cNvSpPr>
            <a:spLocks noGrp="1" noChangeArrowheads="1"/>
          </p:cNvSpPr>
          <p:nvPr>
            <p:ph type="body" idx="1"/>
          </p:nvPr>
        </p:nvSpPr>
        <p:spPr/>
        <p:txBody>
          <a:bodyPr/>
          <a:lstStyle/>
          <a:p>
            <a:r>
              <a:rPr lang="en-US" sz="2400"/>
              <a:t>This is one of the most informative parts of the dossier!  </a:t>
            </a:r>
          </a:p>
          <a:p>
            <a:r>
              <a:rPr lang="en-US" sz="2400"/>
              <a:t>Candidates should work with their chairs and mentors to construct an accurate, complete, and lucid, narrative portrayal of their record.</a:t>
            </a:r>
          </a:p>
          <a:p>
            <a:r>
              <a:rPr lang="en-US" sz="2400"/>
              <a:t>It should state where they are going as well as where they have been…</a:t>
            </a:r>
          </a:p>
          <a:p>
            <a:r>
              <a:rPr lang="en-US" sz="2400"/>
              <a:t>It is the best place to clearly indicate what the scientific or technical impact of their work has been.  </a:t>
            </a:r>
          </a:p>
          <a:p>
            <a:r>
              <a:rPr lang="en-US" sz="2400"/>
              <a:t>It is also the best place for a candidate to indicate what part of  joint papers, projects, or awards were contributed by them, as opposed to their co-investigators or co-authors.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The Candidate’s Dossier</a:t>
            </a:r>
          </a:p>
        </p:txBody>
      </p:sp>
      <p:sp>
        <p:nvSpPr>
          <p:cNvPr id="13315" name="Rectangle 3"/>
          <p:cNvSpPr>
            <a:spLocks noGrp="1" noChangeArrowheads="1"/>
          </p:cNvSpPr>
          <p:nvPr>
            <p:ph type="body" idx="1"/>
          </p:nvPr>
        </p:nvSpPr>
        <p:spPr/>
        <p:txBody>
          <a:bodyPr/>
          <a:lstStyle/>
          <a:p>
            <a:pPr>
              <a:lnSpc>
                <a:spcPct val="90000"/>
              </a:lnSpc>
            </a:pPr>
            <a:r>
              <a:rPr lang="en-US"/>
              <a:t>Usually prepared by the candidate, but they should be assisted by their department.</a:t>
            </a:r>
          </a:p>
          <a:p>
            <a:pPr>
              <a:lnSpc>
                <a:spcPct val="90000"/>
              </a:lnSpc>
            </a:pPr>
            <a:r>
              <a:rPr lang="en-US"/>
              <a:t>Follow the format on the website!</a:t>
            </a:r>
          </a:p>
          <a:p>
            <a:pPr>
              <a:lnSpc>
                <a:spcPct val="90000"/>
              </a:lnSpc>
            </a:pPr>
            <a:r>
              <a:rPr lang="en-US"/>
              <a:t>Don’t hesitate to use graphics to explain trends or patterns, but be sure to include the raw data, too.</a:t>
            </a:r>
          </a:p>
          <a:p>
            <a:pPr>
              <a:lnSpc>
                <a:spcPct val="90000"/>
              </a:lnSpc>
            </a:pPr>
            <a:r>
              <a:rPr lang="en-US"/>
              <a:t>Always explain the basis for the data, e.g. were the teaching ratings the raw or the adjusted scores?  </a:t>
            </a:r>
          </a:p>
          <a:p>
            <a:pPr>
              <a:lnSpc>
                <a:spcPct val="90000"/>
              </a:lnSpc>
            </a:pPr>
            <a:r>
              <a:rPr lang="en-US"/>
              <a:t>When in doubt as to which section to include a contribution, be safe and put it both places so that it does not get overlooked.  </a:t>
            </a:r>
          </a:p>
          <a:p>
            <a:pPr>
              <a:lnSpc>
                <a:spcPct val="90000"/>
              </a:lnSpc>
            </a:pPr>
            <a:endParaRPr lang="en-US"/>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343</TotalTime>
  <Words>1738</Words>
  <Application>Microsoft Office PowerPoint</Application>
  <PresentationFormat>On-screen Show (4:3)</PresentationFormat>
  <Paragraphs>139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A Glimpse into the College of Engineering Promotion and Tenure Advisory Committee</vt:lpstr>
      <vt:lpstr>P&amp;T Advisory Council Membership</vt:lpstr>
      <vt:lpstr>Charter</vt:lpstr>
      <vt:lpstr>Procedure</vt:lpstr>
      <vt:lpstr>Interaction with Candidate</vt:lpstr>
      <vt:lpstr>Selection and Contact with Referees</vt:lpstr>
      <vt:lpstr>Class A and Class B Outside Referees</vt:lpstr>
      <vt:lpstr>The Candidate’s Statement</vt:lpstr>
      <vt:lpstr>The Candidate’s Dossier</vt:lpstr>
      <vt:lpstr>The Candidate’s Dossier - Research</vt:lpstr>
      <vt:lpstr>The Candidate’s Dossier - Teaching</vt:lpstr>
      <vt:lpstr>The Candidate’s Dossier - Service</vt:lpstr>
      <vt:lpstr>The Chair’s Letter</vt:lpstr>
      <vt:lpstr>The Chair’s Interview</vt:lpstr>
      <vt:lpstr>Some Final Points</vt:lpstr>
      <vt:lpstr>A Key to Success</vt:lpstr>
    </vt:vector>
  </TitlesOfParts>
  <Company>Northwest Electrophysics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2001-2002 College of Engineering Promotion and Tenure Advisory Committee</dc:title>
  <dc:creator>Robert Bruce Darling</dc:creator>
  <cp:lastModifiedBy>dsa</cp:lastModifiedBy>
  <cp:revision>11</cp:revision>
  <dcterms:created xsi:type="dcterms:W3CDTF">2001-09-17T18:34:51Z</dcterms:created>
  <dcterms:modified xsi:type="dcterms:W3CDTF">2011-02-24T20:44:55Z</dcterms:modified>
</cp:coreProperties>
</file>