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73" r:id="rId3"/>
  </p:sldMasterIdLst>
  <p:notesMasterIdLst>
    <p:notesMasterId r:id="rId21"/>
  </p:notesMasterIdLst>
  <p:handoutMasterIdLst>
    <p:handoutMasterId r:id="rId22"/>
  </p:handoutMasterIdLst>
  <p:sldIdLst>
    <p:sldId id="259" r:id="rId4"/>
    <p:sldId id="278" r:id="rId5"/>
    <p:sldId id="263" r:id="rId6"/>
    <p:sldId id="370" r:id="rId7"/>
    <p:sldId id="371" r:id="rId8"/>
    <p:sldId id="372" r:id="rId9"/>
    <p:sldId id="373" r:id="rId10"/>
    <p:sldId id="374" r:id="rId11"/>
    <p:sldId id="268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264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  <a:srgbClr val="5E4199"/>
    <a:srgbClr val="E8E3D3"/>
    <a:srgbClr val="E8D3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00" autoAdjust="0"/>
    <p:restoredTop sz="96196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1956" y="102"/>
      </p:cViewPr>
      <p:guideLst>
        <p:guide orient="horz" pos="2488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2"/>
            <a:ext cx="3169920" cy="4820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35E48221-FE8F-4D0D-8063-CEF15C0B3587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4"/>
            <a:ext cx="3169920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174"/>
            <a:ext cx="3169920" cy="482027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3BDFACB6-D807-4C3B-9FE0-304259089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11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ECE66986-1710-43E3-8730-96442B155256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10E86B4-851E-4D45-BA1A-611E89FEF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8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65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latin typeface="Times" charset="0"/>
                <a:ea typeface="ＭＳ Ｐゴシック" charset="0"/>
              </a:rPr>
              <a:t> Northwest Power and Conservation </a:t>
            </a:r>
            <a:r>
              <a:rPr lang="en-US" dirty="0" err="1">
                <a:latin typeface="Times" charset="0"/>
                <a:ea typeface="ＭＳ Ｐゴシック" charset="0"/>
              </a:rPr>
              <a:t>Counci</a:t>
            </a:r>
            <a:endParaRPr lang="en-US" dirty="0">
              <a:latin typeface="Times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B8F87-4F4C-B74E-BD65-81BE3BFF15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766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3065" eaLnBrk="0" fontAlgn="base" hangingPunct="0">
              <a:spcBef>
                <a:spcPct val="30000"/>
              </a:spcBef>
              <a:spcAft>
                <a:spcPct val="0"/>
              </a:spcAft>
              <a:defRPr/>
            </a:pPr>
            <a:r>
              <a:rPr lang="en-US" dirty="0">
                <a:latin typeface="Times" charset="0"/>
                <a:ea typeface="ＭＳ Ｐゴシック" charset="0"/>
              </a:rPr>
              <a:t> Northwest Power and Conservation </a:t>
            </a:r>
            <a:r>
              <a:rPr lang="en-US" dirty="0" err="1">
                <a:latin typeface="Times" charset="0"/>
                <a:ea typeface="ＭＳ Ｐゴシック" charset="0"/>
              </a:rPr>
              <a:t>Counci</a:t>
            </a:r>
            <a:endParaRPr lang="en-US" dirty="0">
              <a:latin typeface="Times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FB8F87-4F4C-B74E-BD65-81BE3BFF15A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766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 from</a:t>
            </a:r>
            <a:r>
              <a:rPr lang="en-US" baseline="0" dirty="0"/>
              <a:t> print 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0E86B4-851E-4D45-BA1A-611E89FEF97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74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6" name="Google Shape;24;g1050950d281_0_1295">
            <a:extLst>
              <a:ext uri="{FF2B5EF4-FFF2-40B4-BE49-F238E27FC236}">
                <a16:creationId xmlns:a16="http://schemas.microsoft.com/office/drawing/2014/main" id="{6735AD7A-823A-4022-AAC5-A098FE93C2CF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326585" y="6194265"/>
            <a:ext cx="5013968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90"/>
          <a:stretch/>
        </p:blipFill>
        <p:spPr>
          <a:xfrm>
            <a:off x="6838752" y="6272522"/>
            <a:ext cx="2017667" cy="430124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671756" y="6272522"/>
            <a:ext cx="19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kern="1200" baseline="0" dirty="0">
                <a:solidFill>
                  <a:srgbClr val="4B2E83"/>
                </a:solidFill>
                <a:latin typeface="Open Sans"/>
                <a:ea typeface="+mn-ea"/>
                <a:cs typeface="Open Sans"/>
              </a:rPr>
              <a:t>D. Grossman</a:t>
            </a:r>
          </a:p>
        </p:txBody>
      </p:sp>
    </p:spTree>
    <p:extLst>
      <p:ext uri="{BB962C8B-B14F-4D97-AF65-F5344CB8AC3E}">
        <p14:creationId xmlns:p14="http://schemas.microsoft.com/office/powerpoint/2010/main" val="231886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90"/>
          <a:stretch/>
        </p:blipFill>
        <p:spPr>
          <a:xfrm>
            <a:off x="6838752" y="6272522"/>
            <a:ext cx="2017667" cy="43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8" name="Google Shape;24;g1050950d281_0_1295">
            <a:extLst>
              <a:ext uri="{FF2B5EF4-FFF2-40B4-BE49-F238E27FC236}">
                <a16:creationId xmlns:a16="http://schemas.microsoft.com/office/drawing/2014/main" id="{86CCE2ED-B8C7-4940-8131-CF3F3618B91E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326585" y="6194265"/>
            <a:ext cx="5013968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7102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7" y="1332224"/>
            <a:ext cx="6972300" cy="15263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813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TITLE SLIDE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9463" y="3973980"/>
            <a:ext cx="1600200" cy="1397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A814FC-B1F0-2B45-ADF8-4BD799BA01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1681" y="4132901"/>
            <a:ext cx="1600200" cy="1397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63A52E-6DC9-9947-87BF-F5297BD40B2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921732" y="6098417"/>
            <a:ext cx="4106210" cy="7113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C19B6C-E169-2E4D-B795-9CA3BEF95B61}"/>
              </a:ext>
            </a:extLst>
          </p:cNvPr>
          <p:cNvSpPr txBox="1"/>
          <p:nvPr userDrawn="1"/>
        </p:nvSpPr>
        <p:spPr>
          <a:xfrm>
            <a:off x="665825" y="3000652"/>
            <a:ext cx="70177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Daniel Kirschen</a:t>
            </a:r>
          </a:p>
          <a:p>
            <a:r>
              <a:rPr lang="en-US" sz="2100" dirty="0">
                <a:solidFill>
                  <a:schemeClr val="tx1">
                    <a:lumMod val="50000"/>
                  </a:schemeClr>
                </a:solidFill>
              </a:rPr>
              <a:t>University of Washington</a:t>
            </a:r>
          </a:p>
        </p:txBody>
      </p:sp>
    </p:spTree>
    <p:extLst>
      <p:ext uri="{BB962C8B-B14F-4D97-AF65-F5344CB8AC3E}">
        <p14:creationId xmlns:p14="http://schemas.microsoft.com/office/powerpoint/2010/main" val="23444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030579" cy="65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THIS BOX IS FOR A HEADER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671759" y="1580323"/>
            <a:ext cx="8030578" cy="4749457"/>
          </a:xfrm>
          <a:prstGeom prst="rect">
            <a:avLst/>
          </a:prstGeom>
        </p:spPr>
        <p:txBody>
          <a:bodyPr/>
          <a:lstStyle>
            <a:lvl1pPr>
              <a:defRPr sz="21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2pPr>
            <a:lvl3pPr>
              <a:defRPr sz="15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3pPr>
            <a:lvl4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4pPr>
            <a:lvl5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A list (Font: sans serif, regular</a:t>
            </a:r>
            <a:r>
              <a:rPr lang="en-US"/>
              <a:t>, 28pt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763" y="1364413"/>
            <a:ext cx="1103781" cy="963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D3CB6-79CD-664D-AF96-092C7A9751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1759" y="1234788"/>
            <a:ext cx="1600200" cy="13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BBD54-4628-0F45-83E2-540D5275FA7F}"/>
              </a:ext>
            </a:extLst>
          </p:cNvPr>
          <p:cNvSpPr txBox="1"/>
          <p:nvPr userDrawn="1"/>
        </p:nvSpPr>
        <p:spPr>
          <a:xfrm>
            <a:off x="53266" y="6640500"/>
            <a:ext cx="227712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Daniel Kirschen &amp; University of Washington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CF32-B8EE-FC41-B891-6E6065B87B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768364" y="6611780"/>
            <a:ext cx="375636" cy="246221"/>
          </a:xfrm>
        </p:spPr>
        <p:txBody>
          <a:bodyPr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/>
              <a:t>Dr. Daniel Kirschen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5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030579" cy="65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THIS BOX IS FOR A HEADER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671759" y="1580323"/>
            <a:ext cx="8030578" cy="4749457"/>
          </a:xfrm>
          <a:prstGeom prst="rect">
            <a:avLst/>
          </a:prstGeom>
        </p:spPr>
        <p:txBody>
          <a:bodyPr/>
          <a:lstStyle>
            <a:lvl1pPr>
              <a:defRPr sz="21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2pPr>
            <a:lvl3pPr>
              <a:defRPr sz="15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3pPr>
            <a:lvl4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4pPr>
            <a:lvl5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A list (Font: sans serif, regular</a:t>
            </a:r>
            <a:r>
              <a:rPr lang="en-US"/>
              <a:t>, 28pt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763" y="1364413"/>
            <a:ext cx="1103781" cy="963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D3CB6-79CD-664D-AF96-092C7A9751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1759" y="1234788"/>
            <a:ext cx="1600200" cy="13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BBD54-4628-0F45-83E2-540D5275FA7F}"/>
              </a:ext>
            </a:extLst>
          </p:cNvPr>
          <p:cNvSpPr txBox="1"/>
          <p:nvPr userDrawn="1"/>
        </p:nvSpPr>
        <p:spPr>
          <a:xfrm>
            <a:off x="53266" y="6640500"/>
            <a:ext cx="227712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Daniel Kirschen &amp; University of Washington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CF32-B8EE-FC41-B891-6E6065B87B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768364" y="6611780"/>
            <a:ext cx="375636" cy="246221"/>
          </a:xfrm>
        </p:spPr>
        <p:txBody>
          <a:bodyPr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/>
              <a:t>Dr. Daniel Kirschen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030579" cy="65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THIS BOX IS FOR A HEADER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671759" y="1580323"/>
            <a:ext cx="8030578" cy="4749457"/>
          </a:xfrm>
          <a:prstGeom prst="rect">
            <a:avLst/>
          </a:prstGeom>
        </p:spPr>
        <p:txBody>
          <a:bodyPr/>
          <a:lstStyle>
            <a:lvl1pPr>
              <a:defRPr sz="21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2pPr>
            <a:lvl3pPr>
              <a:defRPr sz="15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3pPr>
            <a:lvl4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4pPr>
            <a:lvl5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A list (Font: sans serif, regular</a:t>
            </a:r>
            <a:r>
              <a:rPr lang="en-US"/>
              <a:t>, 28pt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763" y="1364413"/>
            <a:ext cx="1103781" cy="963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D3CB6-79CD-664D-AF96-092C7A9751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1759" y="1234788"/>
            <a:ext cx="1600200" cy="13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BBD54-4628-0F45-83E2-540D5275FA7F}"/>
              </a:ext>
            </a:extLst>
          </p:cNvPr>
          <p:cNvSpPr txBox="1"/>
          <p:nvPr userDrawn="1"/>
        </p:nvSpPr>
        <p:spPr>
          <a:xfrm>
            <a:off x="53266" y="6640500"/>
            <a:ext cx="227712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Daniel Kirschen &amp; University of Washington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CF32-B8EE-FC41-B891-6E6065B87B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768364" y="6611780"/>
            <a:ext cx="375636" cy="246221"/>
          </a:xfrm>
        </p:spPr>
        <p:txBody>
          <a:bodyPr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/>
              <a:t>Dr. Daniel Kirschen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89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030579" cy="65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THIS BOX IS FOR A HEADER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671759" y="1580323"/>
            <a:ext cx="8030578" cy="4749457"/>
          </a:xfrm>
          <a:prstGeom prst="rect">
            <a:avLst/>
          </a:prstGeom>
        </p:spPr>
        <p:txBody>
          <a:bodyPr/>
          <a:lstStyle>
            <a:lvl1pPr>
              <a:defRPr sz="21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2pPr>
            <a:lvl3pPr>
              <a:defRPr sz="15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3pPr>
            <a:lvl4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4pPr>
            <a:lvl5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A list (Font: sans serif, regular</a:t>
            </a:r>
            <a:r>
              <a:rPr lang="en-US"/>
              <a:t>, 28pt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763" y="1364413"/>
            <a:ext cx="1103781" cy="963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D3CB6-79CD-664D-AF96-092C7A9751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1759" y="1234788"/>
            <a:ext cx="1600200" cy="13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BBD54-4628-0F45-83E2-540D5275FA7F}"/>
              </a:ext>
            </a:extLst>
          </p:cNvPr>
          <p:cNvSpPr txBox="1"/>
          <p:nvPr userDrawn="1"/>
        </p:nvSpPr>
        <p:spPr>
          <a:xfrm>
            <a:off x="53266" y="6640500"/>
            <a:ext cx="227712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Daniel Kirschen &amp; University of Washington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CF32-B8EE-FC41-B891-6E6065B87B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768364" y="6611780"/>
            <a:ext cx="375636" cy="246221"/>
          </a:xfrm>
        </p:spPr>
        <p:txBody>
          <a:bodyPr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/>
              <a:t>Dr. Daniel Kirschen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8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71758" y="371510"/>
            <a:ext cx="8030579" cy="658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51435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77152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0287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THIS BOX IS FOR A HEADER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671759" y="1580323"/>
            <a:ext cx="8030578" cy="4749457"/>
          </a:xfrm>
          <a:prstGeom prst="rect">
            <a:avLst/>
          </a:prstGeom>
        </p:spPr>
        <p:txBody>
          <a:bodyPr/>
          <a:lstStyle>
            <a:lvl1pPr>
              <a:defRPr sz="2100" b="0" i="0" baseline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2pPr>
            <a:lvl3pPr>
              <a:defRPr sz="1500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3pPr>
            <a:lvl4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4pPr>
            <a:lvl5pPr>
              <a:defRPr sz="1125" b="0" i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Open Sans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A list (Font: sans serif, regular</a:t>
            </a:r>
            <a:r>
              <a:rPr lang="en-US"/>
              <a:t>, 28pt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763" y="1364413"/>
            <a:ext cx="1103781" cy="963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57D3CB6-79CD-664D-AF96-092C7A97510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1759" y="1234788"/>
            <a:ext cx="1600200" cy="1397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6BBD54-4628-0F45-83E2-540D5275FA7F}"/>
              </a:ext>
            </a:extLst>
          </p:cNvPr>
          <p:cNvSpPr txBox="1"/>
          <p:nvPr userDrawn="1"/>
        </p:nvSpPr>
        <p:spPr>
          <a:xfrm>
            <a:off x="53266" y="6640500"/>
            <a:ext cx="227712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Daniel Kirschen &amp; University of Washington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CF32-B8EE-FC41-B891-6E6065B87BE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768364" y="6611780"/>
            <a:ext cx="375636" cy="246221"/>
          </a:xfrm>
        </p:spPr>
        <p:txBody>
          <a:bodyPr/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r>
              <a:rPr lang="en-US"/>
              <a:t>Dr. Daniel Kirschen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0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623D3-31F6-4820-A9DE-BAF4C07C18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A633B6-5C5A-4BD8-84BD-CCE71D0CDE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12011-D0A5-4872-BFF2-2A61E2CBA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94E9-197D-4C1B-8974-F07D3A00E1F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0E865-5000-4F28-82EC-AA36F243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A6F45-BE84-468F-ADB3-3C2DE1A2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5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069"/>
            <a:ext cx="8184662" cy="998440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7" name="Google Shape;24;g1050950d281_0_1295">
            <a:extLst>
              <a:ext uri="{FF2B5EF4-FFF2-40B4-BE49-F238E27FC236}">
                <a16:creationId xmlns:a16="http://schemas.microsoft.com/office/drawing/2014/main" id="{41DAC99C-4825-4B36-8DB1-143C7472BAC9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3842451" y="6279570"/>
            <a:ext cx="5013968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EE042-374A-4C13-A03A-7D734495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BA06A-8182-4DFF-B5A4-D4DC5C0CC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1122-7680-4689-93AB-4647B7924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71345-F99E-4230-8CD0-706BAD4024B6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6E8B3-DDB8-443B-B63C-FAFD7896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34572" y="6356350"/>
            <a:ext cx="3086100" cy="365125"/>
          </a:xfrm>
        </p:spPr>
        <p:txBody>
          <a:bodyPr/>
          <a:lstStyle/>
          <a:p>
            <a:r>
              <a:rPr lang="en-US"/>
              <a:t>Dr. Rebecca Neumann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A6E07-2974-4B04-982B-217D8F1C3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181611" y="6356349"/>
            <a:ext cx="2057400" cy="365125"/>
          </a:xfrm>
        </p:spPr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732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1EE66-A405-4A8F-BBA2-274F1AEB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8B9A4-13A9-4E04-977A-3969EC1B6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CC01A-4268-4ECB-A0B8-DC437A27C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8DEB-A7D8-41E7-9CC3-4CF3063F4BE1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F030A-7E1F-438C-8CC5-60045A099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5991" y="6356349"/>
            <a:ext cx="3086100" cy="365125"/>
          </a:xfrm>
        </p:spPr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C7A87-2C15-4834-B366-70437286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22320" y="6356348"/>
            <a:ext cx="2057400" cy="365125"/>
          </a:xfrm>
        </p:spPr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638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8F765-40E2-4104-A8CE-BEAEB2D55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3ABC7-D038-405B-89B6-CDF865AF9E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2B0BF-AEEF-471F-833D-621213025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18F4F-BD2F-4052-B12D-487B09AC6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128D-458E-441A-96A9-751EB510402E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366F0-A0BD-4787-8882-99A29BD2D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6DDB35-3E79-4A03-956D-73F05B00E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14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55527-FF08-4276-97E9-45A008FDC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7E1A22-C520-4A1E-B7C8-343664E21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15B5F7-EBD6-49BF-8201-16C86DD1F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BF0A2E-816D-482F-9422-A5B432255D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F912E-7A73-4510-A5B7-6427F916C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FE025C-F2AE-443E-848C-F9543D3DD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307D2-D558-441C-9CB5-787166268345}" type="datetime1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CF5EC4-BBB2-49C5-B507-2944EA2E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CFF997-B8F8-406C-A6D6-C58D924C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080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7282F-4198-49BD-8726-6AE3A4313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AF0F5-8182-4BC4-B3B8-BA4505C0D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DAC1F-53A7-49D0-8007-8EE0729798A1}" type="datetime1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A70FDB-DD4A-4D55-8D3C-F1DAB608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EB2B97-6E11-493A-9316-F60148076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0965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1A4811-C4F5-40E1-90BD-E1464A90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5A49-407E-402D-A973-2F42F21E2B04}" type="datetime1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165777-C17F-4398-A481-8D787053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8E8EA1-5BBA-44A7-8351-A876A033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73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A71C-164C-4D84-92DA-CBDA1F47E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90837-D9FF-401F-AF6A-761142E47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2012CD-E510-4848-8D8D-C6E2B6687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C5285-0DC4-4EE3-8671-A41434C5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AB6B-1141-42D8-9B40-7F02541A1EE1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1B96D-BBE3-4BDF-94DD-BCAADF1F5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C3732-EE28-49C2-B293-DB24037F3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93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9DFE9-98DC-4019-A4BB-BD13E4AFF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38AC1-E476-4756-9078-0BCB5B7AE4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18025-48D0-498A-8D5B-D7911961C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41776D-DDC4-45EE-93B4-C5E9EA17D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BCB6-C852-4409-AB30-033765E0FD1E}" type="datetime1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C661A-A47D-41FD-9F9C-82B5A2E1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45CC65-7483-4D3D-8564-AA364E3A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912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5F903-8B0B-4F9E-9996-8D88410EC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6C5F9C-B39A-4027-8059-4AD148F1D9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4D860-894D-4B84-A150-9BCA22081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31E-6E40-4293-9F73-FDE8E75B8A13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3B44D-4DE2-44B4-A1A5-6C29C775B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5BA11-4593-433B-94DA-BD49F122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6618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AAA626-6C61-447D-91B3-53178C6D5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D6038-736F-4208-AB03-193CE38FBB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A62F5-8F5D-45E0-8133-4C2807D8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281B-D217-4DAC-AA34-6FC2C7DE58E2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49777-FE12-4A40-960F-AE65E2C8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Rebecca Neumann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D877E-3FA3-42E9-BABC-EC5C9C8D1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4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064505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9" name="Google Shape;24;g1050950d281_0_1295">
            <a:extLst>
              <a:ext uri="{FF2B5EF4-FFF2-40B4-BE49-F238E27FC236}">
                <a16:creationId xmlns:a16="http://schemas.microsoft.com/office/drawing/2014/main" id="{D4DDDDD4-A48E-470E-B787-3801C3580F00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3722293" y="6273128"/>
            <a:ext cx="5013968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6" name="Google Shape;24;g1050950d281_0_1295">
            <a:extLst>
              <a:ext uri="{FF2B5EF4-FFF2-40B4-BE49-F238E27FC236}">
                <a16:creationId xmlns:a16="http://schemas.microsoft.com/office/drawing/2014/main" id="{5149C2C2-BF82-466A-B5A0-8F7AF01C3820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3774432" y="6328880"/>
            <a:ext cx="5013968" cy="4267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EA52C2-3E12-4035-9A95-76322E5AE61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24261" y="6197822"/>
            <a:ext cx="5013960" cy="42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7A600D-EE9E-4FAA-A69D-65D83374BA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2459" y="6308726"/>
            <a:ext cx="5013960" cy="42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1DCAA9-96B4-4B0B-995C-D60E54AA8F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41555" y="6125438"/>
            <a:ext cx="5013960" cy="426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90"/>
          <a:stretch/>
        </p:blipFill>
        <p:spPr>
          <a:xfrm>
            <a:off x="6838752" y="6272522"/>
            <a:ext cx="2017667" cy="430124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671756" y="6272522"/>
            <a:ext cx="19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kern="1200" baseline="0" dirty="0">
                <a:solidFill>
                  <a:srgbClr val="4B2E83"/>
                </a:solidFill>
                <a:latin typeface="Open Sans"/>
                <a:ea typeface="+mn-ea"/>
                <a:cs typeface="Open Sans"/>
              </a:rPr>
              <a:t>G. Lovell</a:t>
            </a:r>
          </a:p>
        </p:txBody>
      </p:sp>
    </p:spTree>
    <p:extLst>
      <p:ext uri="{BB962C8B-B14F-4D97-AF65-F5344CB8AC3E}">
        <p14:creationId xmlns:p14="http://schemas.microsoft.com/office/powerpoint/2010/main" val="1052194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90"/>
          <a:stretch/>
        </p:blipFill>
        <p:spPr>
          <a:xfrm>
            <a:off x="6838752" y="6272522"/>
            <a:ext cx="2017667" cy="430124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671756" y="6272522"/>
            <a:ext cx="19378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0" kern="1200" baseline="0" dirty="0">
                <a:solidFill>
                  <a:srgbClr val="4B2E83"/>
                </a:solidFill>
                <a:latin typeface="Open Sans"/>
                <a:ea typeface="+mn-ea"/>
                <a:cs typeface="Open Sans"/>
              </a:rPr>
              <a:t>D. </a:t>
            </a:r>
            <a:r>
              <a:rPr lang="en-US" sz="2000" b="0" i="0" kern="1200" baseline="0" dirty="0" err="1">
                <a:solidFill>
                  <a:srgbClr val="4B2E83"/>
                </a:solidFill>
                <a:latin typeface="Open Sans"/>
                <a:ea typeface="+mn-ea"/>
                <a:cs typeface="Open Sans"/>
              </a:rPr>
              <a:t>Perkel</a:t>
            </a:r>
            <a:endParaRPr lang="en-US" sz="2000" b="0" i="0" kern="1200" baseline="0" dirty="0">
              <a:solidFill>
                <a:srgbClr val="4B2E83"/>
              </a:solidFill>
              <a:latin typeface="Open Sans"/>
              <a:ea typeface="+mn-ea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74994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8" r:id="rId4"/>
    <p:sldLayoutId id="2147483669" r:id="rId5"/>
    <p:sldLayoutId id="2147483670" r:id="rId6"/>
    <p:sldLayoutId id="2147483665" r:id="rId7"/>
    <p:sldLayoutId id="2147483671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375EE3-6C52-487B-BC3F-A8491855F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C2F1C-B760-40B1-AF59-B0C331535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CF236-3262-4E44-A3A7-2DAB2994B4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895FC-CF48-4031-86DB-17D7C52A014F}" type="datetime1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08D14-D46B-458C-9E00-FA5B42EB1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Rebecca Neumann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CB283-A64B-4DDB-BB01-D967705F5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BFE2C-2B1B-43E8-8201-996241281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Setting Your Research Group Culture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71756" y="4176345"/>
            <a:ext cx="8401905" cy="124850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UW ADVANCE </a:t>
            </a:r>
          </a:p>
          <a:p>
            <a:pPr marL="0" indent="0">
              <a:buNone/>
            </a:pPr>
            <a:r>
              <a:rPr lang="en-US" dirty="0"/>
              <a:t>Winter Quarter Pre-Tenure Faculty Workshop</a:t>
            </a:r>
          </a:p>
          <a:p>
            <a:pPr marL="0" indent="0">
              <a:buNone/>
            </a:pPr>
            <a:r>
              <a:rPr lang="en-US" dirty="0"/>
              <a:t>March 11, 2022</a:t>
            </a: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Mentoring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1D54D95-2198-4DFE-965D-AAC90B7FBACB}"/>
              </a:ext>
            </a:extLst>
          </p:cNvPr>
          <p:cNvSpPr txBox="1">
            <a:spLocks/>
          </p:cNvSpPr>
          <p:nvPr/>
        </p:nvSpPr>
        <p:spPr>
          <a:xfrm>
            <a:off x="294831" y="1690689"/>
            <a:ext cx="8554337" cy="5217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me: mentoring research group proving to be most difficult aspect of job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Was not happy with my mentorship as PhD student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Only knew what I didn’t want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Did not know what worked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 experience with a good mentoring model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constructive feedback on many aspects of job… but no (direct) feedback given on mentoring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Teaching gets evaluated, students give feedback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Papers/proposals get evaluated, reviewers give feedback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group just quietly gets disgruntled or unmotivated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505AEF-F7F5-4E8F-8415-1C410CDCF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/>
              <a:t>Dr. Rebecca Neumann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233859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Skip Level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6" y="1533525"/>
            <a:ext cx="8448674" cy="4629150"/>
          </a:xfrm>
        </p:spPr>
        <p:txBody>
          <a:bodyPr>
            <a:normAutofit fontScale="92500" lnSpcReduction="10000"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Discussed lack of mentoring feedback with my husband (he works in industry)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“You need a skip level meeting.”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Employee meets with his/her boss’s boss.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Academic version of ‘skip level’ meeting: Jim </a:t>
            </a:r>
            <a:r>
              <a:rPr lang="en-US" sz="3200" dirty="0" err="1">
                <a:solidFill>
                  <a:prstClr val="black"/>
                </a:solidFill>
              </a:rPr>
              <a:t>Borgford</a:t>
            </a:r>
            <a:r>
              <a:rPr lang="en-US" sz="3200" dirty="0">
                <a:solidFill>
                  <a:prstClr val="black"/>
                </a:solidFill>
              </a:rPr>
              <a:t>-Parnell (CELT)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Jim conducts mid-course and final student assessments of every class I have taught at UW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Couldn’t he do something similar with my research group? Yes!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9D78A-55AF-4AC2-A89F-DD0AEB99D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/>
              <a:t>Dr. Rebecca Neumann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15941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Process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6" y="1533525"/>
            <a:ext cx="8448674" cy="4629150"/>
          </a:xfrm>
        </p:spPr>
        <p:txBody>
          <a:bodyPr>
            <a:normAutofit fontScale="92500" lnSpcReduction="10000"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Sent Jim questions I wanted answered with regards to: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Expectations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Setting &amp; meeting goals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Interactions with advisor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Group collaboration &amp; research support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Jim met with research group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Everyone answered questions on their own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Came together as group to discuss answers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I met with Jim to review both types of responses.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61E23-ACD8-46D6-AFEC-6403254E6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/>
              <a:t>Dr. Rebecca Neumann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669046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Outcomes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6" y="1533525"/>
            <a:ext cx="8448674" cy="4629150"/>
          </a:xfrm>
        </p:spPr>
        <p:txBody>
          <a:bodyPr>
            <a:normAutofit lnSpcReduction="10000"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Positive feeling in research group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She really does care!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Good suggestions by group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Formalized orientation for new group members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More interaction with and feedback from research group</a:t>
            </a:r>
          </a:p>
          <a:p>
            <a:pPr marL="1143000" lvl="2" indent="-2286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We have started weekly group meetings in addition to one-on-one meeting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Start writing/reading from beginning</a:t>
            </a:r>
          </a:p>
          <a:p>
            <a:pPr marL="1143000" lvl="2" indent="-2286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prstClr val="black"/>
                </a:solidFill>
              </a:rPr>
              <a:t>Students have set up a writing group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C12E3-6E15-40BA-B4BA-E968482C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/>
              <a:t>Dr. Rebecca Neumann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890784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Things I do Now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6" y="1533525"/>
            <a:ext cx="8448674" cy="4629150"/>
          </a:xfrm>
        </p:spPr>
        <p:txBody>
          <a:bodyPr>
            <a:normAutofit lnSpcReduction="10000"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Weekly group meeting with high point / low point in professional and personal life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 + anything wanting to discuss with group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Share with entire group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Students make slides of their goals for the coming week and how they did with regards to their goals from the last week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Include in slide deck so I can look them over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We hare quarter goals and progress as a group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D82D97-08EF-43F0-AC8A-71816A3B3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/>
              <a:t>Dr. Rebecca Neumann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714003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prstClr val="black"/>
                </a:solidFill>
                <a:latin typeface="Calibri"/>
              </a:rPr>
              <a:t>Things I do Now</a:t>
            </a: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6" y="1533525"/>
            <a:ext cx="8448674" cy="4629150"/>
          </a:xfrm>
        </p:spPr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Share my calendar with the group so they can see when I am busy/free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If I am free, they can schedule a meeting with me if they want at any point as often as they need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They send calendar invite, auto-populates my calendar!</a:t>
            </a:r>
          </a:p>
          <a:p>
            <a:pPr marL="342900" lvl="0" indent="-342900" defTabSz="457200">
              <a:lnSpc>
                <a:spcPct val="10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Set up group calendar where everyone posts relevant events for the group</a:t>
            </a:r>
          </a:p>
          <a:p>
            <a:pPr marL="742950" lvl="1" indent="-285750" defTabSz="457200">
              <a:lnSpc>
                <a:spcPct val="100000"/>
              </a:lnSpc>
              <a:spcBef>
                <a:spcPct val="20000"/>
              </a:spcBef>
              <a:buFont typeface="Arial"/>
              <a:buChar char="–"/>
            </a:pPr>
            <a:r>
              <a:rPr lang="en-US" sz="2800" dirty="0">
                <a:solidFill>
                  <a:prstClr val="black"/>
                </a:solidFill>
              </a:rPr>
              <a:t>Vacations, fieldwork, group meetings, etc.</a:t>
            </a:r>
          </a:p>
          <a:p>
            <a:pPr lvl="1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6852F-7132-4A3D-961B-E50732D7A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en-US" sz="1050" dirty="0"/>
              <a:t>Dr. Rebecca Neumann</a:t>
            </a:r>
          </a:p>
        </p:txBody>
      </p:sp>
    </p:spTree>
    <p:extLst>
      <p:ext uri="{BB962C8B-B14F-4D97-AF65-F5344CB8AC3E}">
        <p14:creationId xmlns:p14="http://schemas.microsoft.com/office/powerpoint/2010/main" val="2412538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22BAC-0BF9-4381-806B-006B3FD2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Q&amp;A Session</a:t>
            </a:r>
          </a:p>
        </p:txBody>
      </p:sp>
    </p:spTree>
    <p:extLst>
      <p:ext uri="{BB962C8B-B14F-4D97-AF65-F5344CB8AC3E}">
        <p14:creationId xmlns:p14="http://schemas.microsoft.com/office/powerpoint/2010/main" val="2635821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33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/>
              <a:t>Daniel Kirschen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1757" y="4112037"/>
            <a:ext cx="7353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  <a:latin typeface="Encode Sans Normal Black" charset="0"/>
              </a:rPr>
              <a:t>Donald W. and Ruth Mary Close Professor of Electrical &amp; Computer Engineering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957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 couple things I have learned about </a:t>
            </a:r>
            <a:r>
              <a:rPr lang="en-US"/>
              <a:t>graduate student supervision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24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B62B7E-5C8D-0D43-823D-927578D818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Every graduate student is different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You will not have the same rapport with your students as you had with your PhD supervisor</a:t>
            </a:r>
          </a:p>
          <a:p>
            <a:r>
              <a:rPr lang="en-US" dirty="0"/>
              <a:t>Optimal productivity requires adaptability</a:t>
            </a:r>
          </a:p>
          <a:p>
            <a:r>
              <a:rPr lang="en-US" dirty="0"/>
              <a:t>Being the more experienced half of the team, you are the one who must adapt</a:t>
            </a:r>
          </a:p>
          <a:p>
            <a:r>
              <a:rPr lang="en-US" dirty="0"/>
              <a:t>Be attuned to differences:</a:t>
            </a:r>
          </a:p>
          <a:p>
            <a:pPr lvl="1"/>
            <a:r>
              <a:rPr lang="en-US" dirty="0"/>
              <a:t>Cultural, gender, age, experience…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F87F53-EF97-4235-B5B6-9508A13EB4AF}"/>
              </a:ext>
            </a:extLst>
          </p:cNvPr>
          <p:cNvSpPr txBox="1"/>
          <p:nvPr/>
        </p:nvSpPr>
        <p:spPr>
          <a:xfrm>
            <a:off x="7334937" y="586013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722331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F3A3D-98F3-6645-90DC-0C9F40D7A8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Know yourself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60772" indent="-385763"/>
            <a:r>
              <a:rPr lang="en-US" dirty="0"/>
              <a:t>What is your personality type?</a:t>
            </a:r>
          </a:p>
          <a:p>
            <a:pPr marL="460772" indent="-385763"/>
            <a:r>
              <a:rPr lang="en-US" dirty="0"/>
              <a:t>Consider taking the Myers-Briggs Personality Indicator or a similar test</a:t>
            </a:r>
          </a:p>
          <a:p>
            <a:pPr marL="460772" indent="-385763"/>
            <a:r>
              <a:rPr lang="en-US" dirty="0"/>
              <a:t>Think about how your personality affects the way you interact with your students and your group culture</a:t>
            </a:r>
          </a:p>
        </p:txBody>
      </p:sp>
    </p:spTree>
    <p:extLst>
      <p:ext uri="{BB962C8B-B14F-4D97-AF65-F5344CB8AC3E}">
        <p14:creationId xmlns:p14="http://schemas.microsoft.com/office/powerpoint/2010/main" val="2608865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AB147-6D7E-0942-BF81-B78606A6DC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 am an INTJ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I = Introvert (vs. extrovert)</a:t>
            </a:r>
          </a:p>
          <a:p>
            <a:pPr lvl="1"/>
            <a:endParaRPr lang="en-US" dirty="0"/>
          </a:p>
          <a:p>
            <a:r>
              <a:rPr lang="en-US" dirty="0"/>
              <a:t>N = Intuitive (vs. detail-oriented)</a:t>
            </a:r>
          </a:p>
          <a:p>
            <a:endParaRPr lang="en-US" dirty="0"/>
          </a:p>
          <a:p>
            <a:r>
              <a:rPr lang="en-US" dirty="0"/>
              <a:t>T = Thinking (vs. feeling)</a:t>
            </a:r>
          </a:p>
          <a:p>
            <a:endParaRPr lang="en-US" dirty="0"/>
          </a:p>
          <a:p>
            <a:r>
              <a:rPr lang="en-US" dirty="0"/>
              <a:t>J = Get things done in advance </a:t>
            </a:r>
          </a:p>
          <a:p>
            <a:pPr lvl="1"/>
            <a:r>
              <a:rPr lang="en-US" dirty="0"/>
              <a:t>vs. improving them until the last minute</a:t>
            </a:r>
          </a:p>
        </p:txBody>
      </p:sp>
    </p:spTree>
    <p:extLst>
      <p:ext uri="{BB962C8B-B14F-4D97-AF65-F5344CB8AC3E}">
        <p14:creationId xmlns:p14="http://schemas.microsoft.com/office/powerpoint/2010/main" val="369048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54F5F-BD6C-704A-BCA7-4BC0E0548E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 have a hands-off supervision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Advantage</a:t>
            </a:r>
          </a:p>
          <a:p>
            <a:pPr lvl="1"/>
            <a:r>
              <a:rPr lang="en-US" dirty="0"/>
              <a:t>Good learning experience for the students</a:t>
            </a:r>
          </a:p>
          <a:p>
            <a:pPr lvl="1"/>
            <a:endParaRPr lang="en-US" dirty="0"/>
          </a:p>
          <a:p>
            <a:r>
              <a:rPr lang="en-US" dirty="0"/>
              <a:t>Disadvantages</a:t>
            </a:r>
          </a:p>
          <a:p>
            <a:pPr lvl="1"/>
            <a:r>
              <a:rPr lang="en-US" dirty="0"/>
              <a:t>Some students are not ready or comfortable </a:t>
            </a:r>
          </a:p>
          <a:p>
            <a:pPr lvl="1"/>
            <a:r>
              <a:rPr lang="en-US" dirty="0"/>
              <a:t>Can lead to some bad surprises</a:t>
            </a:r>
          </a:p>
          <a:p>
            <a:pPr lvl="1"/>
            <a:r>
              <a:rPr lang="en-US" dirty="0"/>
              <a:t>I am not good at giving bad news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4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F96A2-5B90-F44A-8C1D-10767BD694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When things go wrong…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Pay attention to the group dynamics</a:t>
            </a:r>
          </a:p>
          <a:p>
            <a:r>
              <a:rPr lang="en-US" dirty="0"/>
              <a:t>Be approachable </a:t>
            </a:r>
          </a:p>
          <a:p>
            <a:r>
              <a:rPr lang="en-US" dirty="0"/>
              <a:t>Don’t ignore the problem</a:t>
            </a:r>
          </a:p>
          <a:p>
            <a:r>
              <a:rPr lang="en-US" dirty="0"/>
              <a:t>React quickly but sensitively</a:t>
            </a:r>
          </a:p>
          <a:p>
            <a:r>
              <a:rPr lang="en-US" dirty="0"/>
              <a:t>Ask for advice</a:t>
            </a:r>
          </a:p>
          <a:p>
            <a:r>
              <a:rPr lang="en-US" dirty="0"/>
              <a:t>Courage is a virtue</a:t>
            </a:r>
          </a:p>
        </p:txBody>
      </p:sp>
    </p:spTree>
    <p:extLst>
      <p:ext uri="{BB962C8B-B14F-4D97-AF65-F5344CB8AC3E}">
        <p14:creationId xmlns:p14="http://schemas.microsoft.com/office/powerpoint/2010/main" val="43018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0" dirty="0"/>
              <a:t>Becca Neumann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1757" y="4112037"/>
            <a:ext cx="7353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FF"/>
                </a:solidFill>
                <a:latin typeface="Encode Sans Normal Black" charset="0"/>
              </a:rPr>
              <a:t>Associate Professor, Civil &amp; Environmental Engineering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243802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LW presentation master template</Template>
  <TotalTime>79</TotalTime>
  <Words>709</Words>
  <Application>Microsoft Office PowerPoint</Application>
  <PresentationFormat>On-screen Show (4:3)</PresentationFormat>
  <Paragraphs>106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ＭＳ Ｐゴシック</vt:lpstr>
      <vt:lpstr>Arial</vt:lpstr>
      <vt:lpstr>Calibri</vt:lpstr>
      <vt:lpstr>Calibri Light</vt:lpstr>
      <vt:lpstr>Encode Sans Normal Black</vt:lpstr>
      <vt:lpstr>Lucida Grande</vt:lpstr>
      <vt:lpstr>Open Sans</vt:lpstr>
      <vt:lpstr>Open Sans Light</vt:lpstr>
      <vt:lpstr>Times</vt:lpstr>
      <vt:lpstr>Uni Sans Regular</vt:lpstr>
      <vt:lpstr>Custom Design</vt:lpstr>
      <vt:lpstr>1_Custom Design</vt:lpstr>
      <vt:lpstr>Office Theme</vt:lpstr>
      <vt:lpstr>   Setting Your Research Group Culture</vt:lpstr>
      <vt:lpstr>Daniel Kirschen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Becca Neumann</vt:lpstr>
      <vt:lpstr>Mentoring</vt:lpstr>
      <vt:lpstr>Skip Level Meeting</vt:lpstr>
      <vt:lpstr>Process</vt:lpstr>
      <vt:lpstr>Outcomes</vt:lpstr>
      <vt:lpstr>Things I do Now</vt:lpstr>
      <vt:lpstr>Things I do Now</vt:lpstr>
      <vt:lpstr>Q&amp;A Session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“Setting Your Research Group Culture”</dc:title>
  <dc:creator>Sharay Rapozo</dc:creator>
  <cp:lastModifiedBy>Sharay Rapozo</cp:lastModifiedBy>
  <cp:revision>12</cp:revision>
  <cp:lastPrinted>2018-12-07T17:24:47Z</cp:lastPrinted>
  <dcterms:created xsi:type="dcterms:W3CDTF">2022-03-03T17:02:36Z</dcterms:created>
  <dcterms:modified xsi:type="dcterms:W3CDTF">2022-03-08T19:46:44Z</dcterms:modified>
</cp:coreProperties>
</file>