
<file path=[Content_Types].xml><?xml version="1.0" encoding="utf-8"?>
<Types xmlns="http://schemas.openxmlformats.org/package/2006/content-types">
  <Default Extension="png" ContentType="image/png"/>
  <Default Extension="emf" ContentType="image/x-emf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ags/tag1.xml" ContentType="application/vnd.openxmlformats-officedocument.presentationml.tags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50" r:id="rId1"/>
    <p:sldMasterId id="2147483652" r:id="rId2"/>
    <p:sldMasterId id="2147483673" r:id="rId3"/>
  </p:sldMasterIdLst>
  <p:notesMasterIdLst>
    <p:notesMasterId r:id="rId21"/>
  </p:notesMasterIdLst>
  <p:handoutMasterIdLst>
    <p:handoutMasterId r:id="rId22"/>
  </p:handoutMasterIdLst>
  <p:sldIdLst>
    <p:sldId id="259" r:id="rId4"/>
    <p:sldId id="278" r:id="rId5"/>
    <p:sldId id="263" r:id="rId6"/>
    <p:sldId id="370" r:id="rId7"/>
    <p:sldId id="371" r:id="rId8"/>
    <p:sldId id="372" r:id="rId9"/>
    <p:sldId id="373" r:id="rId10"/>
    <p:sldId id="374" r:id="rId11"/>
    <p:sldId id="268" r:id="rId12"/>
    <p:sldId id="394" r:id="rId13"/>
    <p:sldId id="395" r:id="rId14"/>
    <p:sldId id="396" r:id="rId15"/>
    <p:sldId id="397" r:id="rId16"/>
    <p:sldId id="398" r:id="rId17"/>
    <p:sldId id="399" r:id="rId18"/>
    <p:sldId id="400" r:id="rId19"/>
    <p:sldId id="264" r:id="rId20"/>
  </p:sldIdLst>
  <p:sldSz cx="9144000" cy="6858000" type="screen4x3"/>
  <p:notesSz cx="7315200" cy="96012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488">
          <p15:clr>
            <a:srgbClr val="A4A3A4"/>
          </p15:clr>
        </p15:guide>
        <p15:guide id="2" pos="4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B2E83"/>
    <a:srgbClr val="5E4199"/>
    <a:srgbClr val="E8E3D3"/>
    <a:srgbClr val="E8D3A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800" autoAdjust="0"/>
    <p:restoredTop sz="96196" autoAdjust="0"/>
  </p:normalViewPr>
  <p:slideViewPr>
    <p:cSldViewPr snapToGrid="0" snapToObjects="1" showGuides="1">
      <p:cViewPr varScale="1">
        <p:scale>
          <a:sx n="105" d="100"/>
          <a:sy n="105" d="100"/>
        </p:scale>
        <p:origin x="1956" y="102"/>
      </p:cViewPr>
      <p:guideLst>
        <p:guide orient="horz" pos="2488"/>
        <p:guide pos="4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viewProps" Target="view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presProps" Target="pres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2"/>
            <a:ext cx="3169920" cy="482027"/>
          </a:xfrm>
          <a:prstGeom prst="rect">
            <a:avLst/>
          </a:prstGeom>
        </p:spPr>
        <p:txBody>
          <a:bodyPr vert="horz" lIns="94851" tIns="47425" rIns="94851" bIns="47425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143587" y="2"/>
            <a:ext cx="3169920" cy="482027"/>
          </a:xfrm>
          <a:prstGeom prst="rect">
            <a:avLst/>
          </a:prstGeom>
        </p:spPr>
        <p:txBody>
          <a:bodyPr vert="horz" lIns="94851" tIns="47425" rIns="94851" bIns="47425" rtlCol="0"/>
          <a:lstStyle>
            <a:lvl1pPr algn="r">
              <a:defRPr sz="1200"/>
            </a:lvl1pPr>
          </a:lstStyle>
          <a:p>
            <a:fld id="{35E48221-FE8F-4D0D-8063-CEF15C0B3587}" type="datetimeFigureOut">
              <a:rPr lang="en-US" smtClean="0"/>
              <a:t>3/8/2022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119174"/>
            <a:ext cx="3169920" cy="482027"/>
          </a:xfrm>
          <a:prstGeom prst="rect">
            <a:avLst/>
          </a:prstGeom>
        </p:spPr>
        <p:txBody>
          <a:bodyPr vert="horz" lIns="94851" tIns="47425" rIns="94851" bIns="47425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143587" y="9119174"/>
            <a:ext cx="3169920" cy="482027"/>
          </a:xfrm>
          <a:prstGeom prst="rect">
            <a:avLst/>
          </a:prstGeom>
        </p:spPr>
        <p:txBody>
          <a:bodyPr vert="horz" lIns="94851" tIns="47425" rIns="94851" bIns="47425" rtlCol="0" anchor="b"/>
          <a:lstStyle>
            <a:lvl1pPr algn="r">
              <a:defRPr sz="1200"/>
            </a:lvl1pPr>
          </a:lstStyle>
          <a:p>
            <a:fld id="{3BDFACB6-D807-4C3B-9FE0-3042590897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221140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9920" cy="481727"/>
          </a:xfrm>
          <a:prstGeom prst="rect">
            <a:avLst/>
          </a:prstGeom>
        </p:spPr>
        <p:txBody>
          <a:bodyPr vert="horz" lIns="94851" tIns="47425" rIns="94851" bIns="47425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587" y="0"/>
            <a:ext cx="3169920" cy="481727"/>
          </a:xfrm>
          <a:prstGeom prst="rect">
            <a:avLst/>
          </a:prstGeom>
        </p:spPr>
        <p:txBody>
          <a:bodyPr vert="horz" lIns="94851" tIns="47425" rIns="94851" bIns="47425" rtlCol="0"/>
          <a:lstStyle>
            <a:lvl1pPr algn="r">
              <a:defRPr sz="1200"/>
            </a:lvl1pPr>
          </a:lstStyle>
          <a:p>
            <a:fld id="{ECE66986-1710-43E3-8730-96442B155256}" type="datetimeFigureOut">
              <a:rPr lang="en-US" smtClean="0"/>
              <a:t>3/8/2022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497013" y="1200150"/>
            <a:ext cx="4321175" cy="32400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851" tIns="47425" rIns="94851" bIns="47425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520" y="4620577"/>
            <a:ext cx="5852160" cy="3780473"/>
          </a:xfrm>
          <a:prstGeom prst="rect">
            <a:avLst/>
          </a:prstGeom>
        </p:spPr>
        <p:txBody>
          <a:bodyPr vert="horz" lIns="94851" tIns="47425" rIns="94851" bIns="47425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119476"/>
            <a:ext cx="3169920" cy="481726"/>
          </a:xfrm>
          <a:prstGeom prst="rect">
            <a:avLst/>
          </a:prstGeom>
        </p:spPr>
        <p:txBody>
          <a:bodyPr vert="horz" lIns="94851" tIns="47425" rIns="94851" bIns="47425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587" y="9119476"/>
            <a:ext cx="3169920" cy="481726"/>
          </a:xfrm>
          <a:prstGeom prst="rect">
            <a:avLst/>
          </a:prstGeom>
        </p:spPr>
        <p:txBody>
          <a:bodyPr vert="horz" lIns="94851" tIns="47425" rIns="94851" bIns="47425" rtlCol="0" anchor="b"/>
          <a:lstStyle>
            <a:lvl1pPr algn="r">
              <a:defRPr sz="1200"/>
            </a:lvl1pPr>
          </a:lstStyle>
          <a:p>
            <a:fld id="{210E86B4-851E-4D45-BA1A-611E89FEF9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11864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23065" eaLnBrk="0" fontAlgn="base" hangingPunct="0">
              <a:spcBef>
                <a:spcPct val="30000"/>
              </a:spcBef>
              <a:spcAft>
                <a:spcPct val="0"/>
              </a:spcAft>
              <a:defRPr/>
            </a:pPr>
            <a:r>
              <a:rPr lang="en-US" dirty="0">
                <a:latin typeface="Times" charset="0"/>
                <a:ea typeface="ＭＳ Ｐゴシック" charset="0"/>
              </a:rPr>
              <a:t> Northwest Power and Conservation </a:t>
            </a:r>
            <a:r>
              <a:rPr lang="en-US" dirty="0" err="1">
                <a:latin typeface="Times" charset="0"/>
                <a:ea typeface="ＭＳ Ｐゴシック" charset="0"/>
              </a:rPr>
              <a:t>Counci</a:t>
            </a:r>
            <a:endParaRPr lang="en-US" dirty="0">
              <a:latin typeface="Times" charset="0"/>
              <a:ea typeface="ＭＳ Ｐゴシック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8FB8F87-4F4C-B74E-BD65-81BE3BFF15A1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9176688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23065" eaLnBrk="0" fontAlgn="base" hangingPunct="0">
              <a:spcBef>
                <a:spcPct val="30000"/>
              </a:spcBef>
              <a:spcAft>
                <a:spcPct val="0"/>
              </a:spcAft>
              <a:defRPr/>
            </a:pPr>
            <a:r>
              <a:rPr lang="en-US" dirty="0">
                <a:latin typeface="Times" charset="0"/>
                <a:ea typeface="ＭＳ Ｐゴシック" charset="0"/>
              </a:rPr>
              <a:t> Northwest Power and Conservation </a:t>
            </a:r>
            <a:r>
              <a:rPr lang="en-US" dirty="0" err="1">
                <a:latin typeface="Times" charset="0"/>
                <a:ea typeface="ＭＳ Ｐゴシック" charset="0"/>
              </a:rPr>
              <a:t>Counci</a:t>
            </a:r>
            <a:endParaRPr lang="en-US" dirty="0">
              <a:latin typeface="Times" charset="0"/>
              <a:ea typeface="ＭＳ Ｐゴシック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8FB8F87-4F4C-B74E-BD65-81BE3BFF15A1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9176688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Remove from</a:t>
            </a:r>
            <a:r>
              <a:rPr lang="en-US" baseline="0" dirty="0"/>
              <a:t> print version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0E86B4-851E-4D45-BA1A-611E89FEF97C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97475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3.pn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9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10.emf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10.emf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10.emf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10.emf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10.emf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5.jp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solidFill>
          <a:srgbClr val="4B2E8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UW_W Logo_White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5815" y="5945854"/>
            <a:ext cx="1371600" cy="923544"/>
          </a:xfrm>
          <a:prstGeom prst="rect">
            <a:avLst/>
          </a:prstGeom>
        </p:spPr>
      </p:pic>
      <p:pic>
        <p:nvPicPr>
          <p:cNvPr id="2" name="Picture 1" descr="Bar_RtAngle_7502_RGB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587" y="4006085"/>
            <a:ext cx="2284303" cy="112770"/>
          </a:xfrm>
          <a:prstGeom prst="rect">
            <a:avLst/>
          </a:prstGeom>
        </p:spPr>
      </p:pic>
      <p:sp>
        <p:nvSpPr>
          <p:cNvPr id="3" name="Title 2"/>
          <p:cNvSpPr>
            <a:spLocks noGrp="1"/>
          </p:cNvSpPr>
          <p:nvPr>
            <p:ph type="title" hasCustomPrompt="1"/>
          </p:nvPr>
        </p:nvSpPr>
        <p:spPr>
          <a:xfrm>
            <a:off x="671757" y="1179824"/>
            <a:ext cx="6972300" cy="2641756"/>
          </a:xfrm>
          <a:prstGeom prst="rect">
            <a:avLst/>
          </a:prstGeom>
        </p:spPr>
        <p:txBody>
          <a:bodyPr anchor="b"/>
          <a:lstStyle>
            <a:lvl1pPr algn="l">
              <a:defRPr sz="5000" b="1" i="0">
                <a:solidFill>
                  <a:schemeClr val="tx2"/>
                </a:solidFill>
                <a:latin typeface="Encode Sans Normal Black" charset="0"/>
                <a:ea typeface="Encode Sans Normal Black" charset="0"/>
                <a:cs typeface="Encode Sans Normal Black" charset="0"/>
              </a:defRPr>
            </a:lvl1pPr>
          </a:lstStyle>
          <a:p>
            <a:pPr lvl="0"/>
            <a:r>
              <a:rPr lang="en-US" dirty="0"/>
              <a:t>TITLE HERE</a:t>
            </a:r>
            <a:br>
              <a:rPr lang="en-US" dirty="0"/>
            </a:br>
            <a:r>
              <a:rPr lang="en-US" dirty="0"/>
              <a:t>ENCODE NORMAL</a:t>
            </a:r>
            <a:br>
              <a:rPr lang="en-US" dirty="0"/>
            </a:br>
            <a:r>
              <a:rPr lang="en-US" dirty="0"/>
              <a:t>BLACK, 50 PT. </a:t>
            </a:r>
          </a:p>
        </p:txBody>
      </p:sp>
      <p:pic>
        <p:nvPicPr>
          <p:cNvPr id="6" name="Google Shape;24;g1050950d281_0_1295">
            <a:extLst>
              <a:ext uri="{FF2B5EF4-FFF2-40B4-BE49-F238E27FC236}">
                <a16:creationId xmlns:a16="http://schemas.microsoft.com/office/drawing/2014/main" id="{6735AD7A-823A-4022-AAC5-A098FE93C2CF}"/>
              </a:ext>
            </a:extLst>
          </p:cNvPr>
          <p:cNvPicPr preferRelativeResize="0"/>
          <p:nvPr userDrawn="1"/>
        </p:nvPicPr>
        <p:blipFill rotWithShape="1">
          <a:blip r:embed="rId4">
            <a:alphaModFix/>
          </a:blip>
          <a:srcRect/>
          <a:stretch/>
        </p:blipFill>
        <p:spPr>
          <a:xfrm>
            <a:off x="326585" y="6194265"/>
            <a:ext cx="5013968" cy="42672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7349125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Header +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659305" y="1736725"/>
            <a:ext cx="8196210" cy="4015497"/>
          </a:xfrm>
          <a:prstGeom prst="rect">
            <a:avLst/>
          </a:prstGeom>
        </p:spPr>
        <p:txBody>
          <a:bodyPr/>
          <a:lstStyle>
            <a:lvl1pPr marL="342900" indent="-342900">
              <a:buFont typeface="Lucida Grande"/>
              <a:buChar char="&gt;"/>
              <a:defRPr sz="2400" b="1" i="0" baseline="0">
                <a:solidFill>
                  <a:srgbClr val="4B2E83"/>
                </a:solidFill>
                <a:latin typeface="Open Sans"/>
                <a:cs typeface="Open Sans"/>
              </a:defRPr>
            </a:lvl1pPr>
            <a:lvl2pPr>
              <a:defRPr sz="2000" b="1" i="0" baseline="0">
                <a:solidFill>
                  <a:srgbClr val="4B2E83"/>
                </a:solidFill>
                <a:latin typeface="Open Sans"/>
                <a:cs typeface="Open Sans"/>
              </a:defRPr>
            </a:lvl2pPr>
            <a:lvl3pPr marL="1143000" indent="-228600">
              <a:buSzPct val="100000"/>
              <a:buFont typeface="Lucida Grande"/>
              <a:buChar char="&gt;"/>
              <a:defRPr sz="1800" b="1" i="0" baseline="0">
                <a:solidFill>
                  <a:srgbClr val="4B2E83"/>
                </a:solidFill>
                <a:latin typeface="Open Sans"/>
                <a:cs typeface="Open Sans"/>
              </a:defRPr>
            </a:lvl3pPr>
            <a:lvl4pPr>
              <a:defRPr sz="1600" b="1" i="0" baseline="0">
                <a:solidFill>
                  <a:srgbClr val="4B2E83"/>
                </a:solidFill>
                <a:latin typeface="Open Sans"/>
                <a:cs typeface="Open Sans"/>
              </a:defRPr>
            </a:lvl4pPr>
            <a:lvl5pPr marL="2057400" indent="-228600">
              <a:buFont typeface="Lucida Grande"/>
              <a:buChar char="&gt;"/>
              <a:defRPr sz="1400" b="1" i="0" baseline="0">
                <a:solidFill>
                  <a:srgbClr val="4B2E83"/>
                </a:solidFill>
                <a:latin typeface="Open Sans"/>
                <a:cs typeface="Open Sans"/>
              </a:defRPr>
            </a:lvl5pPr>
          </a:lstStyle>
          <a:p>
            <a:pPr lvl="0"/>
            <a:r>
              <a:rPr lang="en-US" dirty="0"/>
              <a:t>Content here (Open Sans Bold, 24 pt.)</a:t>
            </a:r>
          </a:p>
          <a:p>
            <a:pPr lvl="1"/>
            <a:r>
              <a:rPr lang="en-US" dirty="0"/>
              <a:t>Second level (Open Sans Bold, 20)</a:t>
            </a:r>
          </a:p>
          <a:p>
            <a:pPr lvl="2"/>
            <a:r>
              <a:rPr lang="en-US" dirty="0"/>
              <a:t>Third level (Open Sans Bold, 18)</a:t>
            </a:r>
          </a:p>
          <a:p>
            <a:pPr lvl="3"/>
            <a:r>
              <a:rPr lang="en-US" dirty="0"/>
              <a:t>Fourth level (Open Sans Bold, 16)</a:t>
            </a:r>
          </a:p>
          <a:p>
            <a:pPr lvl="4"/>
            <a:r>
              <a:rPr lang="en-US" dirty="0"/>
              <a:t>Fifth level (Open Sans Bold, 14)</a:t>
            </a:r>
          </a:p>
        </p:txBody>
      </p:sp>
      <p:pic>
        <p:nvPicPr>
          <p:cNvPr id="7" name="Picture 6" descr="Bar_RtAngle_7502_RGB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225" y="1437805"/>
            <a:ext cx="1358184" cy="670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71756" y="371511"/>
            <a:ext cx="8183759" cy="991998"/>
          </a:xfrm>
          <a:prstGeom prst="rect">
            <a:avLst/>
          </a:prstGeom>
        </p:spPr>
        <p:txBody>
          <a:bodyPr anchor="b"/>
          <a:lstStyle>
            <a:lvl1pPr algn="l">
              <a:defRPr sz="3000" b="1" i="0">
                <a:latin typeface="Encode Sans Normal Black" charset="0"/>
                <a:ea typeface="Encode Sans Normal Black" charset="0"/>
                <a:cs typeface="Encode Sans Normal Black" charset="0"/>
              </a:defRPr>
            </a:lvl1pPr>
          </a:lstStyle>
          <a:p>
            <a:pPr lvl="0"/>
            <a:r>
              <a:rPr lang="en-US" dirty="0"/>
              <a:t>HEADER HERE </a:t>
            </a:r>
            <a:br>
              <a:rPr lang="en-US" dirty="0"/>
            </a:br>
            <a:r>
              <a:rPr lang="en-US" dirty="0"/>
              <a:t>(ENCODE NORMAL BLACK, 30 PT.)</a:t>
            </a: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290"/>
          <a:stretch/>
        </p:blipFill>
        <p:spPr>
          <a:xfrm>
            <a:off x="6838752" y="6272522"/>
            <a:ext cx="2017667" cy="430124"/>
          </a:xfrm>
          <a:prstGeom prst="rect">
            <a:avLst/>
          </a:prstGeom>
        </p:spPr>
      </p:pic>
      <p:sp>
        <p:nvSpPr>
          <p:cNvPr id="3" name="TextBox 2"/>
          <p:cNvSpPr txBox="1"/>
          <p:nvPr userDrawn="1"/>
        </p:nvSpPr>
        <p:spPr>
          <a:xfrm>
            <a:off x="671756" y="6272522"/>
            <a:ext cx="19378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0" i="0" kern="1200" baseline="0" dirty="0">
                <a:solidFill>
                  <a:srgbClr val="4B2E83"/>
                </a:solidFill>
                <a:latin typeface="Open Sans"/>
                <a:ea typeface="+mn-ea"/>
                <a:cs typeface="Open Sans"/>
              </a:rPr>
              <a:t>D. Grossman</a:t>
            </a:r>
          </a:p>
        </p:txBody>
      </p:sp>
    </p:spTree>
    <p:extLst>
      <p:ext uri="{BB962C8B-B14F-4D97-AF65-F5344CB8AC3E}">
        <p14:creationId xmlns:p14="http://schemas.microsoft.com/office/powerpoint/2010/main" val="23188692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er + Graphi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hart Placeholder 11"/>
          <p:cNvSpPr>
            <a:spLocks noGrp="1"/>
          </p:cNvSpPr>
          <p:nvPr>
            <p:ph type="chart" sz="quarter" idx="12" hasCustomPrompt="1"/>
          </p:nvPr>
        </p:nvSpPr>
        <p:spPr>
          <a:xfrm>
            <a:off x="766763" y="1736725"/>
            <a:ext cx="8021637" cy="44323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0" i="1" baseline="0">
                <a:solidFill>
                  <a:srgbClr val="999999"/>
                </a:solidFill>
                <a:latin typeface="Open Sans Light"/>
                <a:cs typeface="Open Sans Light"/>
              </a:defRPr>
            </a:lvl1pPr>
          </a:lstStyle>
          <a:p>
            <a:r>
              <a:rPr lang="en-US" dirty="0"/>
              <a:t>Graphics can go here – </a:t>
            </a:r>
            <a:br>
              <a:rPr lang="en-US" dirty="0"/>
            </a:br>
            <a:r>
              <a:rPr lang="en-US" dirty="0"/>
              <a:t>replace this box with your image or chart</a:t>
            </a:r>
          </a:p>
        </p:txBody>
      </p:sp>
      <p:pic>
        <p:nvPicPr>
          <p:cNvPr id="6" name="Picture 5" descr="Bar_RtAngle_7502_RGB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225" y="1437805"/>
            <a:ext cx="1358184" cy="670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71756" y="371511"/>
            <a:ext cx="8116644" cy="991998"/>
          </a:xfrm>
          <a:prstGeom prst="rect">
            <a:avLst/>
          </a:prstGeom>
        </p:spPr>
        <p:txBody>
          <a:bodyPr anchor="b"/>
          <a:lstStyle>
            <a:lvl1pPr algn="l">
              <a:defRPr sz="3000" b="1" i="0">
                <a:latin typeface="Encode Sans Normal Black" charset="0"/>
                <a:ea typeface="Encode Sans Normal Black" charset="0"/>
                <a:cs typeface="Encode Sans Normal Black" charset="0"/>
              </a:defRPr>
            </a:lvl1pPr>
          </a:lstStyle>
          <a:p>
            <a:pPr lvl="0"/>
            <a:r>
              <a:rPr lang="en-US" dirty="0"/>
              <a:t>HEADER HERE </a:t>
            </a:r>
            <a:br>
              <a:rPr lang="en-US" dirty="0"/>
            </a:br>
            <a:r>
              <a:rPr lang="en-US" dirty="0"/>
              <a:t>(ENCODE NORMAL BLACK, 30 PT.)</a:t>
            </a: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290"/>
          <a:stretch/>
        </p:blipFill>
        <p:spPr>
          <a:xfrm>
            <a:off x="6838752" y="6272522"/>
            <a:ext cx="2017667" cy="4301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95524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bg>
      <p:bgPr>
        <a:solidFill>
          <a:srgbClr val="4B2E8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UW_W Logo_White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5815" y="5945854"/>
            <a:ext cx="1371600" cy="923544"/>
          </a:xfrm>
          <a:prstGeom prst="rect">
            <a:avLst/>
          </a:prstGeom>
        </p:spPr>
      </p:pic>
      <p:pic>
        <p:nvPicPr>
          <p:cNvPr id="2" name="Picture 1" descr="Bar_RtAngle_7502_RGB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587" y="4006085"/>
            <a:ext cx="2284303" cy="112770"/>
          </a:xfrm>
          <a:prstGeom prst="rect">
            <a:avLst/>
          </a:prstGeom>
        </p:spPr>
      </p:pic>
      <p:sp>
        <p:nvSpPr>
          <p:cNvPr id="3" name="Title 2"/>
          <p:cNvSpPr>
            <a:spLocks noGrp="1"/>
          </p:cNvSpPr>
          <p:nvPr>
            <p:ph type="title" hasCustomPrompt="1"/>
          </p:nvPr>
        </p:nvSpPr>
        <p:spPr>
          <a:xfrm>
            <a:off x="671757" y="1179824"/>
            <a:ext cx="6972300" cy="2641756"/>
          </a:xfrm>
          <a:prstGeom prst="rect">
            <a:avLst/>
          </a:prstGeom>
        </p:spPr>
        <p:txBody>
          <a:bodyPr anchor="b"/>
          <a:lstStyle>
            <a:lvl1pPr algn="l">
              <a:defRPr sz="5000" b="1" i="0">
                <a:solidFill>
                  <a:schemeClr val="tx2"/>
                </a:solidFill>
                <a:latin typeface="Encode Sans Normal Black" charset="0"/>
                <a:ea typeface="Encode Sans Normal Black" charset="0"/>
                <a:cs typeface="Encode Sans Normal Black" charset="0"/>
              </a:defRPr>
            </a:lvl1pPr>
          </a:lstStyle>
          <a:p>
            <a:pPr lvl="0"/>
            <a:r>
              <a:rPr lang="en-US" dirty="0"/>
              <a:t>TITLE HERE</a:t>
            </a:r>
            <a:br>
              <a:rPr lang="en-US" dirty="0"/>
            </a:br>
            <a:r>
              <a:rPr lang="en-US" dirty="0"/>
              <a:t>ENCODE NORMAL</a:t>
            </a:r>
            <a:br>
              <a:rPr lang="en-US" dirty="0"/>
            </a:br>
            <a:r>
              <a:rPr lang="en-US" dirty="0"/>
              <a:t>BLACK, 50 PT. </a:t>
            </a:r>
          </a:p>
        </p:txBody>
      </p:sp>
      <p:pic>
        <p:nvPicPr>
          <p:cNvPr id="8" name="Google Shape;24;g1050950d281_0_1295">
            <a:extLst>
              <a:ext uri="{FF2B5EF4-FFF2-40B4-BE49-F238E27FC236}">
                <a16:creationId xmlns:a16="http://schemas.microsoft.com/office/drawing/2014/main" id="{86CCE2ED-B8C7-4940-8131-CF3F3618B91E}"/>
              </a:ext>
            </a:extLst>
          </p:cNvPr>
          <p:cNvPicPr preferRelativeResize="0"/>
          <p:nvPr userDrawn="1"/>
        </p:nvPicPr>
        <p:blipFill rotWithShape="1">
          <a:blip r:embed="rId4">
            <a:alphaModFix/>
          </a:blip>
          <a:srcRect/>
          <a:stretch/>
        </p:blipFill>
        <p:spPr>
          <a:xfrm>
            <a:off x="326585" y="6194265"/>
            <a:ext cx="5013968" cy="42672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6710274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5"/>
          <p:cNvSpPr>
            <a:spLocks noGrp="1"/>
          </p:cNvSpPr>
          <p:nvPr>
            <p:ph type="body" sz="quarter" idx="10" hasCustomPrompt="1"/>
          </p:nvPr>
        </p:nvSpPr>
        <p:spPr>
          <a:xfrm>
            <a:off x="671757" y="1332224"/>
            <a:ext cx="6972300" cy="152638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2813" b="0" i="0" baseline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257175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2pPr>
            <a:lvl3pPr marL="51435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3pPr>
            <a:lvl4pPr marL="771525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4pPr>
            <a:lvl5pPr marL="10287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5pPr>
          </a:lstStyle>
          <a:p>
            <a:pPr lvl="0"/>
            <a:r>
              <a:rPr lang="en-US" dirty="0"/>
              <a:t>TITLE SLIDE</a:t>
            </a:r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79463" y="3973980"/>
            <a:ext cx="1600200" cy="1397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CDA814FC-B1F0-2B45-ADF8-4BD799BA01A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31681" y="4132901"/>
            <a:ext cx="1600200" cy="1397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363A52E-6DC9-9947-87BF-F5297BD40B2A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4921732" y="6098417"/>
            <a:ext cx="4106210" cy="711362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8CC19B6C-E169-2E4D-B795-9CA3BEF95B61}"/>
              </a:ext>
            </a:extLst>
          </p:cNvPr>
          <p:cNvSpPr txBox="1"/>
          <p:nvPr userDrawn="1"/>
        </p:nvSpPr>
        <p:spPr>
          <a:xfrm>
            <a:off x="665825" y="3000652"/>
            <a:ext cx="701779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100" dirty="0">
                <a:solidFill>
                  <a:schemeClr val="tx1">
                    <a:lumMod val="50000"/>
                  </a:schemeClr>
                </a:solidFill>
              </a:rPr>
              <a:t>Daniel Kirschen</a:t>
            </a:r>
          </a:p>
          <a:p>
            <a:r>
              <a:rPr lang="en-US" sz="2100" dirty="0">
                <a:solidFill>
                  <a:schemeClr val="tx1">
                    <a:lumMod val="50000"/>
                  </a:schemeClr>
                </a:solidFill>
              </a:rPr>
              <a:t>University of Washington</a:t>
            </a:r>
          </a:p>
        </p:txBody>
      </p:sp>
    </p:spTree>
    <p:extLst>
      <p:ext uri="{BB962C8B-B14F-4D97-AF65-F5344CB8AC3E}">
        <p14:creationId xmlns:p14="http://schemas.microsoft.com/office/powerpoint/2010/main" val="2344406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Header +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5"/>
          <p:cNvSpPr>
            <a:spLocks noGrp="1"/>
          </p:cNvSpPr>
          <p:nvPr>
            <p:ph type="body" sz="quarter" idx="10" hasCustomPrompt="1"/>
          </p:nvPr>
        </p:nvSpPr>
        <p:spPr>
          <a:xfrm>
            <a:off x="671758" y="371510"/>
            <a:ext cx="8030579" cy="6583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2400" b="0" i="0" baseline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257175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2pPr>
            <a:lvl3pPr marL="51435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3pPr>
            <a:lvl4pPr marL="771525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4pPr>
            <a:lvl5pPr marL="10287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5pPr>
          </a:lstStyle>
          <a:p>
            <a:pPr lvl="0"/>
            <a:r>
              <a:rPr lang="en-US" dirty="0"/>
              <a:t>THIS BOX IS FOR A HEADER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 hasCustomPrompt="1"/>
          </p:nvPr>
        </p:nvSpPr>
        <p:spPr>
          <a:xfrm>
            <a:off x="671759" y="1580323"/>
            <a:ext cx="8030578" cy="4749457"/>
          </a:xfrm>
          <a:prstGeom prst="rect">
            <a:avLst/>
          </a:prstGeom>
        </p:spPr>
        <p:txBody>
          <a:bodyPr/>
          <a:lstStyle>
            <a:lvl1pPr>
              <a:defRPr sz="2100" b="0" i="0" baseline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ea typeface="Open Sans" charset="0"/>
                <a:cs typeface="Arial" panose="020B0604020202020204" pitchFamily="34" charset="0"/>
              </a:defRPr>
            </a:lvl1pPr>
            <a:lvl2pPr>
              <a:defRPr sz="1800" b="0" i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ea typeface="Open Sans" charset="0"/>
                <a:cs typeface="Arial" panose="020B0604020202020204" pitchFamily="34" charset="0"/>
              </a:defRPr>
            </a:lvl2pPr>
            <a:lvl3pPr>
              <a:defRPr sz="1500" b="0" i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ea typeface="Open Sans" charset="0"/>
                <a:cs typeface="Arial" panose="020B0604020202020204" pitchFamily="34" charset="0"/>
              </a:defRPr>
            </a:lvl3pPr>
            <a:lvl4pPr>
              <a:defRPr sz="1125" b="0" i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ea typeface="Open Sans" charset="0"/>
                <a:cs typeface="Arial" panose="020B0604020202020204" pitchFamily="34" charset="0"/>
              </a:defRPr>
            </a:lvl4pPr>
            <a:lvl5pPr>
              <a:defRPr sz="1125" b="0" i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ea typeface="Open Sans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A list (Font: sans serif, regular</a:t>
            </a:r>
            <a:r>
              <a:rPr lang="en-US"/>
              <a:t>, 28pt</a:t>
            </a:r>
            <a:r>
              <a:rPr lang="en-US" dirty="0"/>
              <a:t>)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17" name="Picture 1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66763" y="1364413"/>
            <a:ext cx="1103781" cy="9636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57D3CB6-79CD-664D-AF96-092C7A97510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71759" y="1234788"/>
            <a:ext cx="1600200" cy="1397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56BBD54-4628-0F45-83E2-540D5275FA7F}"/>
              </a:ext>
            </a:extLst>
          </p:cNvPr>
          <p:cNvSpPr txBox="1"/>
          <p:nvPr userDrawn="1"/>
        </p:nvSpPr>
        <p:spPr>
          <a:xfrm>
            <a:off x="53266" y="6640500"/>
            <a:ext cx="2277122" cy="2077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5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© Daniel Kirschen &amp; University of Washington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091CF32-B8EE-FC41-B891-6E6065B87BE9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>
          <a:xfrm>
            <a:off x="8768364" y="6611780"/>
            <a:ext cx="375636" cy="246221"/>
          </a:xfrm>
        </p:spPr>
        <p:txBody>
          <a:bodyPr/>
          <a:lstStyle>
            <a:lvl1pPr algn="r">
              <a:defRPr sz="750">
                <a:solidFill>
                  <a:schemeClr val="tx1"/>
                </a:solidFill>
              </a:defRPr>
            </a:lvl1pPr>
          </a:lstStyle>
          <a:p>
            <a:r>
              <a:rPr lang="en-US"/>
              <a:t>Dr. Daniel Kirschen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77526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Header +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5"/>
          <p:cNvSpPr>
            <a:spLocks noGrp="1"/>
          </p:cNvSpPr>
          <p:nvPr>
            <p:ph type="body" sz="quarter" idx="10" hasCustomPrompt="1"/>
          </p:nvPr>
        </p:nvSpPr>
        <p:spPr>
          <a:xfrm>
            <a:off x="671758" y="371510"/>
            <a:ext cx="8030579" cy="6583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2400" b="0" i="0" baseline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257175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2pPr>
            <a:lvl3pPr marL="51435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3pPr>
            <a:lvl4pPr marL="771525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4pPr>
            <a:lvl5pPr marL="10287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5pPr>
          </a:lstStyle>
          <a:p>
            <a:pPr lvl="0"/>
            <a:r>
              <a:rPr lang="en-US" dirty="0"/>
              <a:t>THIS BOX IS FOR A HEADER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 hasCustomPrompt="1"/>
          </p:nvPr>
        </p:nvSpPr>
        <p:spPr>
          <a:xfrm>
            <a:off x="671759" y="1580323"/>
            <a:ext cx="8030578" cy="4749457"/>
          </a:xfrm>
          <a:prstGeom prst="rect">
            <a:avLst/>
          </a:prstGeom>
        </p:spPr>
        <p:txBody>
          <a:bodyPr/>
          <a:lstStyle>
            <a:lvl1pPr>
              <a:defRPr sz="2100" b="0" i="0" baseline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ea typeface="Open Sans" charset="0"/>
                <a:cs typeface="Arial" panose="020B0604020202020204" pitchFamily="34" charset="0"/>
              </a:defRPr>
            </a:lvl1pPr>
            <a:lvl2pPr>
              <a:defRPr sz="1800" b="0" i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ea typeface="Open Sans" charset="0"/>
                <a:cs typeface="Arial" panose="020B0604020202020204" pitchFamily="34" charset="0"/>
              </a:defRPr>
            </a:lvl2pPr>
            <a:lvl3pPr>
              <a:defRPr sz="1500" b="0" i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ea typeface="Open Sans" charset="0"/>
                <a:cs typeface="Arial" panose="020B0604020202020204" pitchFamily="34" charset="0"/>
              </a:defRPr>
            </a:lvl3pPr>
            <a:lvl4pPr>
              <a:defRPr sz="1125" b="0" i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ea typeface="Open Sans" charset="0"/>
                <a:cs typeface="Arial" panose="020B0604020202020204" pitchFamily="34" charset="0"/>
              </a:defRPr>
            </a:lvl4pPr>
            <a:lvl5pPr>
              <a:defRPr sz="1125" b="0" i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ea typeface="Open Sans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A list (Font: sans serif, regular</a:t>
            </a:r>
            <a:r>
              <a:rPr lang="en-US"/>
              <a:t>, 28pt</a:t>
            </a:r>
            <a:r>
              <a:rPr lang="en-US" dirty="0"/>
              <a:t>)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17" name="Picture 1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66763" y="1364413"/>
            <a:ext cx="1103781" cy="9636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57D3CB6-79CD-664D-AF96-092C7A97510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71759" y="1234788"/>
            <a:ext cx="1600200" cy="1397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56BBD54-4628-0F45-83E2-540D5275FA7F}"/>
              </a:ext>
            </a:extLst>
          </p:cNvPr>
          <p:cNvSpPr txBox="1"/>
          <p:nvPr userDrawn="1"/>
        </p:nvSpPr>
        <p:spPr>
          <a:xfrm>
            <a:off x="53266" y="6640500"/>
            <a:ext cx="2277122" cy="2077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5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© Daniel Kirschen &amp; University of Washington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091CF32-B8EE-FC41-B891-6E6065B87BE9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>
          <a:xfrm>
            <a:off x="8768364" y="6611780"/>
            <a:ext cx="375636" cy="246221"/>
          </a:xfrm>
        </p:spPr>
        <p:txBody>
          <a:bodyPr/>
          <a:lstStyle>
            <a:lvl1pPr algn="r">
              <a:defRPr sz="750">
                <a:solidFill>
                  <a:schemeClr val="tx1"/>
                </a:solidFill>
              </a:defRPr>
            </a:lvl1pPr>
          </a:lstStyle>
          <a:p>
            <a:r>
              <a:rPr lang="en-US"/>
              <a:t>Dr. Daniel Kirschen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4468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Header +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5"/>
          <p:cNvSpPr>
            <a:spLocks noGrp="1"/>
          </p:cNvSpPr>
          <p:nvPr>
            <p:ph type="body" sz="quarter" idx="10" hasCustomPrompt="1"/>
          </p:nvPr>
        </p:nvSpPr>
        <p:spPr>
          <a:xfrm>
            <a:off x="671758" y="371510"/>
            <a:ext cx="8030579" cy="6583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2400" b="0" i="0" baseline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257175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2pPr>
            <a:lvl3pPr marL="51435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3pPr>
            <a:lvl4pPr marL="771525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4pPr>
            <a:lvl5pPr marL="10287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5pPr>
          </a:lstStyle>
          <a:p>
            <a:pPr lvl="0"/>
            <a:r>
              <a:rPr lang="en-US" dirty="0"/>
              <a:t>THIS BOX IS FOR A HEADER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 hasCustomPrompt="1"/>
          </p:nvPr>
        </p:nvSpPr>
        <p:spPr>
          <a:xfrm>
            <a:off x="671759" y="1580323"/>
            <a:ext cx="8030578" cy="4749457"/>
          </a:xfrm>
          <a:prstGeom prst="rect">
            <a:avLst/>
          </a:prstGeom>
        </p:spPr>
        <p:txBody>
          <a:bodyPr/>
          <a:lstStyle>
            <a:lvl1pPr>
              <a:defRPr sz="2100" b="0" i="0" baseline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ea typeface="Open Sans" charset="0"/>
                <a:cs typeface="Arial" panose="020B0604020202020204" pitchFamily="34" charset="0"/>
              </a:defRPr>
            </a:lvl1pPr>
            <a:lvl2pPr>
              <a:defRPr sz="1800" b="0" i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ea typeface="Open Sans" charset="0"/>
                <a:cs typeface="Arial" panose="020B0604020202020204" pitchFamily="34" charset="0"/>
              </a:defRPr>
            </a:lvl2pPr>
            <a:lvl3pPr>
              <a:defRPr sz="1500" b="0" i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ea typeface="Open Sans" charset="0"/>
                <a:cs typeface="Arial" panose="020B0604020202020204" pitchFamily="34" charset="0"/>
              </a:defRPr>
            </a:lvl3pPr>
            <a:lvl4pPr>
              <a:defRPr sz="1125" b="0" i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ea typeface="Open Sans" charset="0"/>
                <a:cs typeface="Arial" panose="020B0604020202020204" pitchFamily="34" charset="0"/>
              </a:defRPr>
            </a:lvl4pPr>
            <a:lvl5pPr>
              <a:defRPr sz="1125" b="0" i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ea typeface="Open Sans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A list (Font: sans serif, regular</a:t>
            </a:r>
            <a:r>
              <a:rPr lang="en-US"/>
              <a:t>, 28pt</a:t>
            </a:r>
            <a:r>
              <a:rPr lang="en-US" dirty="0"/>
              <a:t>)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17" name="Picture 1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66763" y="1364413"/>
            <a:ext cx="1103781" cy="9636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57D3CB6-79CD-664D-AF96-092C7A97510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71759" y="1234788"/>
            <a:ext cx="1600200" cy="1397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56BBD54-4628-0F45-83E2-540D5275FA7F}"/>
              </a:ext>
            </a:extLst>
          </p:cNvPr>
          <p:cNvSpPr txBox="1"/>
          <p:nvPr userDrawn="1"/>
        </p:nvSpPr>
        <p:spPr>
          <a:xfrm>
            <a:off x="53266" y="6640500"/>
            <a:ext cx="2277122" cy="2077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5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© Daniel Kirschen &amp; University of Washington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091CF32-B8EE-FC41-B891-6E6065B87BE9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>
          <a:xfrm>
            <a:off x="8768364" y="6611780"/>
            <a:ext cx="375636" cy="246221"/>
          </a:xfrm>
        </p:spPr>
        <p:txBody>
          <a:bodyPr/>
          <a:lstStyle>
            <a:lvl1pPr algn="r">
              <a:defRPr sz="750">
                <a:solidFill>
                  <a:schemeClr val="tx1"/>
                </a:solidFill>
              </a:defRPr>
            </a:lvl1pPr>
          </a:lstStyle>
          <a:p>
            <a:r>
              <a:rPr lang="en-US"/>
              <a:t>Dr. Daniel Kirschen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48947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Header +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5"/>
          <p:cNvSpPr>
            <a:spLocks noGrp="1"/>
          </p:cNvSpPr>
          <p:nvPr>
            <p:ph type="body" sz="quarter" idx="10" hasCustomPrompt="1"/>
          </p:nvPr>
        </p:nvSpPr>
        <p:spPr>
          <a:xfrm>
            <a:off x="671758" y="371510"/>
            <a:ext cx="8030579" cy="6583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2400" b="0" i="0" baseline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257175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2pPr>
            <a:lvl3pPr marL="51435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3pPr>
            <a:lvl4pPr marL="771525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4pPr>
            <a:lvl5pPr marL="10287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5pPr>
          </a:lstStyle>
          <a:p>
            <a:pPr lvl="0"/>
            <a:r>
              <a:rPr lang="en-US" dirty="0"/>
              <a:t>THIS BOX IS FOR A HEADER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 hasCustomPrompt="1"/>
          </p:nvPr>
        </p:nvSpPr>
        <p:spPr>
          <a:xfrm>
            <a:off x="671759" y="1580323"/>
            <a:ext cx="8030578" cy="4749457"/>
          </a:xfrm>
          <a:prstGeom prst="rect">
            <a:avLst/>
          </a:prstGeom>
        </p:spPr>
        <p:txBody>
          <a:bodyPr/>
          <a:lstStyle>
            <a:lvl1pPr>
              <a:defRPr sz="2100" b="0" i="0" baseline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ea typeface="Open Sans" charset="0"/>
                <a:cs typeface="Arial" panose="020B0604020202020204" pitchFamily="34" charset="0"/>
              </a:defRPr>
            </a:lvl1pPr>
            <a:lvl2pPr>
              <a:defRPr sz="1800" b="0" i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ea typeface="Open Sans" charset="0"/>
                <a:cs typeface="Arial" panose="020B0604020202020204" pitchFamily="34" charset="0"/>
              </a:defRPr>
            </a:lvl2pPr>
            <a:lvl3pPr>
              <a:defRPr sz="1500" b="0" i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ea typeface="Open Sans" charset="0"/>
                <a:cs typeface="Arial" panose="020B0604020202020204" pitchFamily="34" charset="0"/>
              </a:defRPr>
            </a:lvl3pPr>
            <a:lvl4pPr>
              <a:defRPr sz="1125" b="0" i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ea typeface="Open Sans" charset="0"/>
                <a:cs typeface="Arial" panose="020B0604020202020204" pitchFamily="34" charset="0"/>
              </a:defRPr>
            </a:lvl4pPr>
            <a:lvl5pPr>
              <a:defRPr sz="1125" b="0" i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ea typeface="Open Sans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A list (Font: sans serif, regular</a:t>
            </a:r>
            <a:r>
              <a:rPr lang="en-US"/>
              <a:t>, 28pt</a:t>
            </a:r>
            <a:r>
              <a:rPr lang="en-US" dirty="0"/>
              <a:t>)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17" name="Picture 1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66763" y="1364413"/>
            <a:ext cx="1103781" cy="9636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57D3CB6-79CD-664D-AF96-092C7A97510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71759" y="1234788"/>
            <a:ext cx="1600200" cy="1397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56BBD54-4628-0F45-83E2-540D5275FA7F}"/>
              </a:ext>
            </a:extLst>
          </p:cNvPr>
          <p:cNvSpPr txBox="1"/>
          <p:nvPr userDrawn="1"/>
        </p:nvSpPr>
        <p:spPr>
          <a:xfrm>
            <a:off x="53266" y="6640500"/>
            <a:ext cx="2277122" cy="2077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5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© Daniel Kirschen &amp; University of Washington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091CF32-B8EE-FC41-B891-6E6065B87BE9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>
          <a:xfrm>
            <a:off x="8768364" y="6611780"/>
            <a:ext cx="375636" cy="246221"/>
          </a:xfrm>
        </p:spPr>
        <p:txBody>
          <a:bodyPr/>
          <a:lstStyle>
            <a:lvl1pPr algn="r">
              <a:defRPr sz="750">
                <a:solidFill>
                  <a:schemeClr val="tx1"/>
                </a:solidFill>
              </a:defRPr>
            </a:lvl1pPr>
          </a:lstStyle>
          <a:p>
            <a:r>
              <a:rPr lang="en-US"/>
              <a:t>Dr. Daniel Kirschen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02859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Header +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5"/>
          <p:cNvSpPr>
            <a:spLocks noGrp="1"/>
          </p:cNvSpPr>
          <p:nvPr>
            <p:ph type="body" sz="quarter" idx="10" hasCustomPrompt="1"/>
          </p:nvPr>
        </p:nvSpPr>
        <p:spPr>
          <a:xfrm>
            <a:off x="671758" y="371510"/>
            <a:ext cx="8030579" cy="6583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2400" b="0" i="0" baseline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257175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2pPr>
            <a:lvl3pPr marL="51435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3pPr>
            <a:lvl4pPr marL="771525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4pPr>
            <a:lvl5pPr marL="10287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5pPr>
          </a:lstStyle>
          <a:p>
            <a:pPr lvl="0"/>
            <a:r>
              <a:rPr lang="en-US" dirty="0"/>
              <a:t>THIS BOX IS FOR A HEADER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 hasCustomPrompt="1"/>
          </p:nvPr>
        </p:nvSpPr>
        <p:spPr>
          <a:xfrm>
            <a:off x="671759" y="1580323"/>
            <a:ext cx="8030578" cy="4749457"/>
          </a:xfrm>
          <a:prstGeom prst="rect">
            <a:avLst/>
          </a:prstGeom>
        </p:spPr>
        <p:txBody>
          <a:bodyPr/>
          <a:lstStyle>
            <a:lvl1pPr>
              <a:defRPr sz="2100" b="0" i="0" baseline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ea typeface="Open Sans" charset="0"/>
                <a:cs typeface="Arial" panose="020B0604020202020204" pitchFamily="34" charset="0"/>
              </a:defRPr>
            </a:lvl1pPr>
            <a:lvl2pPr>
              <a:defRPr sz="1800" b="0" i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ea typeface="Open Sans" charset="0"/>
                <a:cs typeface="Arial" panose="020B0604020202020204" pitchFamily="34" charset="0"/>
              </a:defRPr>
            </a:lvl2pPr>
            <a:lvl3pPr>
              <a:defRPr sz="1500" b="0" i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ea typeface="Open Sans" charset="0"/>
                <a:cs typeface="Arial" panose="020B0604020202020204" pitchFamily="34" charset="0"/>
              </a:defRPr>
            </a:lvl3pPr>
            <a:lvl4pPr>
              <a:defRPr sz="1125" b="0" i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ea typeface="Open Sans" charset="0"/>
                <a:cs typeface="Arial" panose="020B0604020202020204" pitchFamily="34" charset="0"/>
              </a:defRPr>
            </a:lvl4pPr>
            <a:lvl5pPr>
              <a:defRPr sz="1125" b="0" i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ea typeface="Open Sans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A list (Font: sans serif, regular</a:t>
            </a:r>
            <a:r>
              <a:rPr lang="en-US"/>
              <a:t>, 28pt</a:t>
            </a:r>
            <a:r>
              <a:rPr lang="en-US" dirty="0"/>
              <a:t>)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17" name="Picture 1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66763" y="1364413"/>
            <a:ext cx="1103781" cy="9636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57D3CB6-79CD-664D-AF96-092C7A97510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71759" y="1234788"/>
            <a:ext cx="1600200" cy="1397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56BBD54-4628-0F45-83E2-540D5275FA7F}"/>
              </a:ext>
            </a:extLst>
          </p:cNvPr>
          <p:cNvSpPr txBox="1"/>
          <p:nvPr userDrawn="1"/>
        </p:nvSpPr>
        <p:spPr>
          <a:xfrm>
            <a:off x="53266" y="6640500"/>
            <a:ext cx="2277122" cy="2077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5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© Daniel Kirschen &amp; University of Washington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091CF32-B8EE-FC41-B891-6E6065B87BE9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>
          <a:xfrm>
            <a:off x="8768364" y="6611780"/>
            <a:ext cx="375636" cy="246221"/>
          </a:xfrm>
        </p:spPr>
        <p:txBody>
          <a:bodyPr/>
          <a:lstStyle>
            <a:lvl1pPr algn="r">
              <a:defRPr sz="750">
                <a:solidFill>
                  <a:schemeClr val="tx1"/>
                </a:solidFill>
              </a:defRPr>
            </a:lvl1pPr>
          </a:lstStyle>
          <a:p>
            <a:r>
              <a:rPr lang="en-US"/>
              <a:t>Dr. Daniel Kirschen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20050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0623D3-31F6-4820-A9DE-BAF4C07C185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6A633B6-5C5A-4BD8-84BD-CCE71D0CDEB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E412011-D0A5-4872-BFF2-2A61E2CBAB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DC94E9-197D-4C1B-8974-F07D3A00E1FF}" type="datetime1">
              <a:rPr lang="en-US" smtClean="0"/>
              <a:t>3/8/2022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F40E865-5000-4F28-82EC-AA36F2435C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Dr. Rebecca Neumann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8A6F45-BE84-468F-ADB3-3C2DE1A263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EBFE2C-2B1B-43E8-8201-996241281D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73582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er + Subheader +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659305" y="2320239"/>
            <a:ext cx="8197114" cy="3810086"/>
          </a:xfrm>
          <a:prstGeom prst="rect">
            <a:avLst/>
          </a:prstGeom>
        </p:spPr>
        <p:txBody>
          <a:bodyPr/>
          <a:lstStyle>
            <a:lvl1pPr marL="342900" indent="-342900">
              <a:buFont typeface="Lucida Grande"/>
              <a:buChar char="&gt;"/>
              <a:defRPr sz="2400" b="1" i="0" baseline="0">
                <a:solidFill>
                  <a:srgbClr val="FFFFFF"/>
                </a:solidFill>
                <a:latin typeface="Open Sans"/>
                <a:cs typeface="Open Sans"/>
              </a:defRPr>
            </a:lvl1pPr>
            <a:lvl2pPr>
              <a:defRPr sz="2000" b="1" i="0" baseline="0">
                <a:solidFill>
                  <a:srgbClr val="FFFFFF"/>
                </a:solidFill>
                <a:latin typeface="Open Sans"/>
                <a:cs typeface="Open Sans"/>
              </a:defRPr>
            </a:lvl2pPr>
            <a:lvl3pPr marL="1143000" indent="-228600">
              <a:buSzPct val="100000"/>
              <a:buFont typeface="Lucida Grande"/>
              <a:buChar char="&gt;"/>
              <a:defRPr sz="1800" b="1" i="0" baseline="0">
                <a:solidFill>
                  <a:srgbClr val="FFFFFF"/>
                </a:solidFill>
                <a:latin typeface="Open Sans"/>
                <a:cs typeface="Open Sans"/>
              </a:defRPr>
            </a:lvl3pPr>
            <a:lvl4pPr>
              <a:defRPr sz="1600" b="1" i="0" baseline="0">
                <a:solidFill>
                  <a:srgbClr val="FFFFFF"/>
                </a:solidFill>
                <a:latin typeface="Open Sans"/>
                <a:cs typeface="Open Sans"/>
              </a:defRPr>
            </a:lvl4pPr>
            <a:lvl5pPr marL="2057400" indent="-228600">
              <a:buFont typeface="Lucida Grande"/>
              <a:buChar char="&gt;"/>
              <a:defRPr sz="1400" b="1" i="0" baseline="0">
                <a:solidFill>
                  <a:srgbClr val="FFFFFF"/>
                </a:solidFill>
                <a:latin typeface="Open Sans"/>
                <a:cs typeface="Open Sans"/>
              </a:defRPr>
            </a:lvl5pPr>
          </a:lstStyle>
          <a:p>
            <a:pPr lvl="0"/>
            <a:r>
              <a:rPr lang="en-US" dirty="0"/>
              <a:t>Content here (Open Sans Bold, 24 pt.)</a:t>
            </a:r>
          </a:p>
          <a:p>
            <a:pPr lvl="1"/>
            <a:r>
              <a:rPr lang="en-US" dirty="0"/>
              <a:t>Second level (Open Sans Bold, 20)</a:t>
            </a:r>
          </a:p>
          <a:p>
            <a:pPr lvl="2"/>
            <a:r>
              <a:rPr lang="en-US" dirty="0"/>
              <a:t>Third level (Open Sans Bold, 18)</a:t>
            </a:r>
          </a:p>
          <a:p>
            <a:pPr lvl="3"/>
            <a:r>
              <a:rPr lang="en-US" dirty="0"/>
              <a:t>Fourth level (Open Sans Bold, 16)</a:t>
            </a:r>
          </a:p>
          <a:p>
            <a:pPr lvl="4"/>
            <a:r>
              <a:rPr lang="en-US" dirty="0"/>
              <a:t>Fifth level (Open Sans Bold, 14)</a:t>
            </a:r>
          </a:p>
        </p:txBody>
      </p:sp>
      <p:sp>
        <p:nvSpPr>
          <p:cNvPr id="5" name="Text Placeholder 5"/>
          <p:cNvSpPr>
            <a:spLocks noGrp="1"/>
          </p:cNvSpPr>
          <p:nvPr>
            <p:ph type="body" sz="quarter" idx="12" hasCustomPrompt="1"/>
          </p:nvPr>
        </p:nvSpPr>
        <p:spPr>
          <a:xfrm>
            <a:off x="671757" y="1730667"/>
            <a:ext cx="8184662" cy="41117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90000"/>
              </a:lnSpc>
              <a:buNone/>
              <a:defRPr sz="2400" b="0" i="0" baseline="0">
                <a:solidFill>
                  <a:srgbClr val="FFFFFF"/>
                </a:solidFill>
                <a:latin typeface="Uni Sans Regular"/>
                <a:cs typeface="Uni Sans Regular"/>
              </a:defRPr>
            </a:lvl1pPr>
            <a:lvl2pPr marL="4572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2pPr>
            <a:lvl3pPr marL="9144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3pPr>
            <a:lvl4pPr marL="13716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4pPr>
            <a:lvl5pPr marL="18288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5pPr>
          </a:lstStyle>
          <a:p>
            <a:pPr lvl="0"/>
            <a:r>
              <a:rPr lang="en-US" dirty="0"/>
              <a:t>SUB-HEADER HERE (UNI SANS REGULAR	, 24 PT.)</a:t>
            </a:r>
          </a:p>
        </p:txBody>
      </p:sp>
      <p:pic>
        <p:nvPicPr>
          <p:cNvPr id="8" name="Picture 7" descr="Bar_RtAngle_7502_RGB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225" y="1437805"/>
            <a:ext cx="1358184" cy="670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71757" y="365069"/>
            <a:ext cx="8184662" cy="998440"/>
          </a:xfrm>
          <a:prstGeom prst="rect">
            <a:avLst/>
          </a:prstGeom>
        </p:spPr>
        <p:txBody>
          <a:bodyPr anchor="b"/>
          <a:lstStyle>
            <a:lvl1pPr algn="l">
              <a:defRPr sz="3000" b="1" i="0">
                <a:solidFill>
                  <a:schemeClr val="tx2"/>
                </a:solidFill>
                <a:latin typeface="Encode Sans Normal Black" charset="0"/>
                <a:ea typeface="Encode Sans Normal Black" charset="0"/>
                <a:cs typeface="Encode Sans Normal Black" charset="0"/>
              </a:defRPr>
            </a:lvl1pPr>
          </a:lstStyle>
          <a:p>
            <a:pPr lvl="0"/>
            <a:r>
              <a:rPr lang="en-US" dirty="0"/>
              <a:t>HEADER HERE </a:t>
            </a:r>
            <a:br>
              <a:rPr lang="en-US" dirty="0"/>
            </a:br>
            <a:r>
              <a:rPr lang="en-US" dirty="0"/>
              <a:t>(ENCODE NORMAL BLACK, 30 PT.)</a:t>
            </a:r>
          </a:p>
        </p:txBody>
      </p:sp>
      <p:pic>
        <p:nvPicPr>
          <p:cNvPr id="7" name="Google Shape;24;g1050950d281_0_1295">
            <a:extLst>
              <a:ext uri="{FF2B5EF4-FFF2-40B4-BE49-F238E27FC236}">
                <a16:creationId xmlns:a16="http://schemas.microsoft.com/office/drawing/2014/main" id="{41DAC99C-4825-4B36-8DB1-143C7472BAC9}"/>
              </a:ext>
            </a:extLst>
          </p:cNvPr>
          <p:cNvPicPr preferRelativeResize="0"/>
          <p:nvPr userDrawn="1"/>
        </p:nvPicPr>
        <p:blipFill rotWithShape="1">
          <a:blip r:embed="rId3">
            <a:alphaModFix/>
          </a:blip>
          <a:srcRect/>
          <a:stretch/>
        </p:blipFill>
        <p:spPr>
          <a:xfrm>
            <a:off x="3842451" y="6279570"/>
            <a:ext cx="5013968" cy="42672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6924056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BEE042-374A-4C13-A03A-7D734495A1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EBA06A-8182-4DFF-B5A4-D4DC5C0CC82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3CF1122-7680-4689-93AB-4647B79245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971345-F99E-4230-8CD0-706BAD4024B6}" type="datetime1">
              <a:rPr lang="en-US" smtClean="0"/>
              <a:t>3/8/2022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E56E8B3-DDB8-443B-B63C-FAFD78966E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734572" y="6356350"/>
            <a:ext cx="3086100" cy="365125"/>
          </a:xfrm>
        </p:spPr>
        <p:txBody>
          <a:bodyPr/>
          <a:lstStyle/>
          <a:p>
            <a:r>
              <a:rPr lang="en-US"/>
              <a:t>Dr. Rebecca Neumann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79A6E07-2974-4B04-982B-217D8F1C3D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181611" y="6356349"/>
            <a:ext cx="2057400" cy="365125"/>
          </a:xfrm>
        </p:spPr>
        <p:txBody>
          <a:bodyPr/>
          <a:lstStyle/>
          <a:p>
            <a:fld id="{8AEBFE2C-2B1B-43E8-8201-996241281D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287324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D1EE66-A405-4A8F-BBA2-274F1AEB25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238B9A4-13A9-4E04-977A-3969EC1B6DA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19CC01A-4268-4ECB-A0B8-DC437A27C2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1F8DEB-A7D8-41E7-9CC3-4CF3063F4BE1}" type="datetime1">
              <a:rPr lang="en-US" smtClean="0"/>
              <a:t>3/8/2022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E1F030A-7E1F-438C-8CC5-60045A0992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815991" y="6356349"/>
            <a:ext cx="3086100" cy="365125"/>
          </a:xfrm>
        </p:spPr>
        <p:txBody>
          <a:bodyPr/>
          <a:lstStyle/>
          <a:p>
            <a:r>
              <a:rPr lang="en-US"/>
              <a:t>Dr. Rebecca Neumann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C4C7A87-2C15-4834-B366-70437286FE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222320" y="6356348"/>
            <a:ext cx="2057400" cy="365125"/>
          </a:xfrm>
        </p:spPr>
        <p:txBody>
          <a:bodyPr/>
          <a:lstStyle/>
          <a:p>
            <a:fld id="{8AEBFE2C-2B1B-43E8-8201-996241281D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56388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C8F765-40E2-4104-A8CE-BEAEB2D55E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03ABC7-D038-405B-89B6-CDF865AF9E9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672B0BF-AEEF-471F-833D-621213025FA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4B18F4F-BD2F-4052-B12D-487B09AC6B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33128D-458E-441A-96A9-751EB510402E}" type="datetime1">
              <a:rPr lang="en-US" smtClean="0"/>
              <a:t>3/8/2022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6F366F0-A0BD-4787-8882-99A29BD2D9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Dr. Rebecca Neumann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76DDB35-3E79-4A03-956D-73F05B00E7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EBFE2C-2B1B-43E8-8201-996241281D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531423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855527-FF08-4276-97E9-45A008FDC0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B7E1A22-C520-4A1E-B7C8-343664E21A1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E15B5F7-EBD6-49BF-8201-16C86DD1F28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ABF0A2E-816D-482F-9422-A5B432255D1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FAF912E-7A73-4510-A5B7-6427F916C85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1FE025C-F2AE-443E-848C-F9543D3DDD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D307D2-D558-441C-9CB5-787166268345}" type="datetime1">
              <a:rPr lang="en-US" smtClean="0"/>
              <a:t>3/8/2022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1CF5EC4-BBB2-49C5-B507-2944EA2E12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Dr. Rebecca Neumann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DCFF997-B8F8-406C-A6D6-C58D924C7C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EBFE2C-2B1B-43E8-8201-996241281D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508003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37282F-4198-49BD-8726-6AE3A43131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F1AF0F5-8182-4BC4-B3B8-BA4505C0D6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5DAC1F-53A7-49D0-8007-8EE0729798A1}" type="datetime1">
              <a:rPr lang="en-US" smtClean="0"/>
              <a:t>3/8/2022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DA70FDB-DD4A-4D55-8D3C-F1DAB60858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Dr. Rebecca Neumann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7EB2B97-6E11-493A-9316-F60148076A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EBFE2C-2B1B-43E8-8201-996241281D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309659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61A4811-C4F5-40E1-90BD-E1464A90C8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3C5A49-407E-402D-A973-2F42F21E2B04}" type="datetime1">
              <a:rPr lang="en-US" smtClean="0"/>
              <a:t>3/8/2022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6165777-C17F-4398-A481-8D7870533D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Dr. Rebecca Neumann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A8E8EA1-5BBA-44A7-8351-A876A03368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EBFE2C-2B1B-43E8-8201-996241281D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247356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75A71C-164C-4D84-92DA-CBDA1F47E2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490837-D9FF-401F-AF6A-761142E477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42012CD-E510-4848-8D8D-C6E2B6687FD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10C5285-0DC4-4EE3-8671-A41434C568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DAAB6B-1141-42D8-9B40-7F02541A1EE1}" type="datetime1">
              <a:rPr lang="en-US" smtClean="0"/>
              <a:t>3/8/2022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9B1B96D-BBE3-4BDF-94DD-BCAADF1F5E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Dr. Rebecca Neumann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1AC3732-EE28-49C2-B293-DB24037F3D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EBFE2C-2B1B-43E8-8201-996241281D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049391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D9DFE9-98DC-4019-A4BB-BD13E4AFF5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FC38AC1-E476-4756-9078-0BCB5B7AE42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E018025-48D0-498A-8D5B-D7911961C21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F41776D-DDC4-45EE-93B4-C5E9EA17DF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E7BCB6-C852-4409-AB30-033765E0FD1E}" type="datetime1">
              <a:rPr lang="en-US" smtClean="0"/>
              <a:t>3/8/2022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E2C661A-A47D-41FD-9F9C-82B5A2E1F2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Dr. Rebecca Neumann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445CC65-7483-4D3D-8564-AA364E3AC1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EBFE2C-2B1B-43E8-8201-996241281D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779126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95F903-8B0B-4F9E-9996-8D88410ECE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46C5F9C-B39A-4027-8059-4AD148F1D90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44D860-894D-4B84-A150-9BCA220815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8C131E-6E40-4293-9F73-FDE8E75B8A13}" type="datetime1">
              <a:rPr lang="en-US" smtClean="0"/>
              <a:t>3/8/2022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D73B44D-4DE2-44B4-A1A5-6C29C775B2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Dr. Rebecca Neumann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B5BA11-4593-433B-94DA-BD49F12242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EBFE2C-2B1B-43E8-8201-996241281D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266182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9AAA626-6C61-447D-91B3-53178C6D55D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46D6038-736F-4208-AB03-193CE38FBBF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5EA62F5-8F5D-45E0-8133-4C2807D8DF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97281B-D217-4DAC-AA34-6FC2C7DE58E2}" type="datetime1">
              <a:rPr lang="en-US" smtClean="0"/>
              <a:t>3/8/2022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2F49777-FE12-4A40-960F-AE65E2C8B8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Dr. Rebecca Neumann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E0D877E-3FA3-42E9-BABC-EC5C9C8D1B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EBFE2C-2B1B-43E8-8201-996241281D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73453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er + Content">
    <p:bg>
      <p:bgPr>
        <a:solidFill>
          <a:srgbClr val="4B2E8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659305" y="1736725"/>
            <a:ext cx="8076956" cy="4015497"/>
          </a:xfrm>
          <a:prstGeom prst="rect">
            <a:avLst/>
          </a:prstGeom>
        </p:spPr>
        <p:txBody>
          <a:bodyPr/>
          <a:lstStyle>
            <a:lvl1pPr marL="342900" indent="-342900">
              <a:buFont typeface="Lucida Grande"/>
              <a:buChar char="&gt;"/>
              <a:defRPr sz="2400" b="1" i="0" baseline="0">
                <a:solidFill>
                  <a:srgbClr val="FFFFFF"/>
                </a:solidFill>
                <a:latin typeface="Open Sans"/>
                <a:cs typeface="Open Sans"/>
              </a:defRPr>
            </a:lvl1pPr>
            <a:lvl2pPr>
              <a:defRPr sz="2000" b="1" i="0" baseline="0">
                <a:solidFill>
                  <a:srgbClr val="FFFFFF"/>
                </a:solidFill>
                <a:latin typeface="Open Sans"/>
                <a:cs typeface="Open Sans"/>
              </a:defRPr>
            </a:lvl2pPr>
            <a:lvl3pPr marL="1143000" indent="-228600">
              <a:buSzPct val="100000"/>
              <a:buFont typeface="Lucida Grande"/>
              <a:buChar char="&gt;"/>
              <a:defRPr sz="1800" b="1" i="0" baseline="0">
                <a:solidFill>
                  <a:srgbClr val="FFFFFF"/>
                </a:solidFill>
                <a:latin typeface="Open Sans"/>
                <a:cs typeface="Open Sans"/>
              </a:defRPr>
            </a:lvl3pPr>
            <a:lvl4pPr>
              <a:defRPr sz="1600" b="1" i="0" baseline="0">
                <a:solidFill>
                  <a:srgbClr val="FFFFFF"/>
                </a:solidFill>
                <a:latin typeface="Open Sans"/>
                <a:cs typeface="Open Sans"/>
              </a:defRPr>
            </a:lvl4pPr>
            <a:lvl5pPr marL="2057400" indent="-228600">
              <a:buFont typeface="Lucida Grande"/>
              <a:buChar char="&gt;"/>
              <a:defRPr sz="1400" b="1" i="0" baseline="0">
                <a:solidFill>
                  <a:srgbClr val="FFFFFF"/>
                </a:solidFill>
                <a:latin typeface="Open Sans"/>
                <a:cs typeface="Open Sans"/>
              </a:defRPr>
            </a:lvl5pPr>
          </a:lstStyle>
          <a:p>
            <a:pPr lvl="0"/>
            <a:r>
              <a:rPr lang="en-US" dirty="0"/>
              <a:t>Bulleted content here (Open Sans Light, 24 pt.)</a:t>
            </a:r>
          </a:p>
          <a:p>
            <a:pPr lvl="1"/>
            <a:r>
              <a:rPr lang="en-US" dirty="0"/>
              <a:t>Second level (Open Sans Light, 20)</a:t>
            </a:r>
          </a:p>
          <a:p>
            <a:pPr lvl="2"/>
            <a:r>
              <a:rPr lang="en-US" dirty="0"/>
              <a:t>Third level (Open Sans Light, 18)</a:t>
            </a:r>
          </a:p>
          <a:p>
            <a:pPr lvl="3"/>
            <a:r>
              <a:rPr lang="en-US" dirty="0"/>
              <a:t>Fourth level (Open Sans Light, 16)</a:t>
            </a:r>
          </a:p>
          <a:p>
            <a:pPr lvl="4"/>
            <a:r>
              <a:rPr lang="en-US" dirty="0"/>
              <a:t>Fifth level (Open Sans Light, 14)</a:t>
            </a:r>
          </a:p>
        </p:txBody>
      </p:sp>
      <p:pic>
        <p:nvPicPr>
          <p:cNvPr id="8" name="Picture 7" descr="Bar_RtAngle_7502_RGB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225" y="1437805"/>
            <a:ext cx="1358184" cy="670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71756" y="371511"/>
            <a:ext cx="8064505" cy="991998"/>
          </a:xfrm>
          <a:prstGeom prst="rect">
            <a:avLst/>
          </a:prstGeom>
        </p:spPr>
        <p:txBody>
          <a:bodyPr anchor="b"/>
          <a:lstStyle>
            <a:lvl1pPr algn="l">
              <a:defRPr sz="3000" b="1" i="0">
                <a:solidFill>
                  <a:schemeClr val="tx2"/>
                </a:solidFill>
                <a:latin typeface="Encode Sans Normal Black" charset="0"/>
                <a:ea typeface="Encode Sans Normal Black" charset="0"/>
                <a:cs typeface="Encode Sans Normal Black" charset="0"/>
              </a:defRPr>
            </a:lvl1pPr>
          </a:lstStyle>
          <a:p>
            <a:pPr lvl="0"/>
            <a:r>
              <a:rPr lang="en-US" dirty="0"/>
              <a:t>HEADER HERE </a:t>
            </a:r>
            <a:br>
              <a:rPr lang="en-US" dirty="0"/>
            </a:br>
            <a:r>
              <a:rPr lang="en-US" dirty="0"/>
              <a:t>(ENCODE NORMAL BLACK, 30 PT.)</a:t>
            </a:r>
          </a:p>
        </p:txBody>
      </p:sp>
      <p:pic>
        <p:nvPicPr>
          <p:cNvPr id="9" name="Google Shape;24;g1050950d281_0_1295">
            <a:extLst>
              <a:ext uri="{FF2B5EF4-FFF2-40B4-BE49-F238E27FC236}">
                <a16:creationId xmlns:a16="http://schemas.microsoft.com/office/drawing/2014/main" id="{D4DDDDD4-A48E-470E-B787-3801C3580F00}"/>
              </a:ext>
            </a:extLst>
          </p:cNvPr>
          <p:cNvPicPr preferRelativeResize="0"/>
          <p:nvPr userDrawn="1"/>
        </p:nvPicPr>
        <p:blipFill rotWithShape="1">
          <a:blip r:embed="rId3">
            <a:alphaModFix/>
          </a:blip>
          <a:srcRect/>
          <a:stretch/>
        </p:blipFill>
        <p:spPr>
          <a:xfrm>
            <a:off x="3722293" y="6273128"/>
            <a:ext cx="5013968" cy="42672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3633797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er + Graphic">
    <p:bg>
      <p:bgPr>
        <a:solidFill>
          <a:srgbClr val="4B2E8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hart Placeholder 11"/>
          <p:cNvSpPr>
            <a:spLocks noGrp="1"/>
          </p:cNvSpPr>
          <p:nvPr>
            <p:ph type="chart" sz="quarter" idx="12" hasCustomPrompt="1"/>
          </p:nvPr>
        </p:nvSpPr>
        <p:spPr>
          <a:xfrm>
            <a:off x="766763" y="1736725"/>
            <a:ext cx="8021637" cy="44323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0" i="1" baseline="0">
                <a:solidFill>
                  <a:srgbClr val="FFFFFF"/>
                </a:solidFill>
                <a:latin typeface="Open Sans Light"/>
                <a:cs typeface="Open Sans Light"/>
              </a:defRPr>
            </a:lvl1pPr>
          </a:lstStyle>
          <a:p>
            <a:r>
              <a:rPr lang="en-US" dirty="0"/>
              <a:t>Graphics can go here – </a:t>
            </a:r>
            <a:br>
              <a:rPr lang="en-US" dirty="0"/>
            </a:br>
            <a:r>
              <a:rPr lang="en-US" dirty="0"/>
              <a:t>replace this box with your image or chart</a:t>
            </a:r>
          </a:p>
        </p:txBody>
      </p:sp>
      <p:pic>
        <p:nvPicPr>
          <p:cNvPr id="8" name="Picture 7" descr="Bar_RtAngle_7502_RGB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225" y="1437805"/>
            <a:ext cx="1358184" cy="670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71756" y="371511"/>
            <a:ext cx="8116644" cy="991998"/>
          </a:xfrm>
          <a:prstGeom prst="rect">
            <a:avLst/>
          </a:prstGeom>
        </p:spPr>
        <p:txBody>
          <a:bodyPr anchor="b"/>
          <a:lstStyle>
            <a:lvl1pPr algn="l">
              <a:defRPr sz="3000" b="1" i="0">
                <a:solidFill>
                  <a:schemeClr val="tx2"/>
                </a:solidFill>
                <a:latin typeface="Encode Sans Normal Black" charset="0"/>
                <a:ea typeface="Encode Sans Normal Black" charset="0"/>
                <a:cs typeface="Encode Sans Normal Black" charset="0"/>
              </a:defRPr>
            </a:lvl1pPr>
          </a:lstStyle>
          <a:p>
            <a:pPr lvl="0"/>
            <a:r>
              <a:rPr lang="en-US" dirty="0"/>
              <a:t>HEADER HERE </a:t>
            </a:r>
            <a:br>
              <a:rPr lang="en-US" dirty="0"/>
            </a:br>
            <a:r>
              <a:rPr lang="en-US" dirty="0"/>
              <a:t>(ENCODE NORMAL BLACK, 30 PT.)</a:t>
            </a:r>
          </a:p>
        </p:txBody>
      </p:sp>
      <p:pic>
        <p:nvPicPr>
          <p:cNvPr id="6" name="Google Shape;24;g1050950d281_0_1295">
            <a:extLst>
              <a:ext uri="{FF2B5EF4-FFF2-40B4-BE49-F238E27FC236}">
                <a16:creationId xmlns:a16="http://schemas.microsoft.com/office/drawing/2014/main" id="{5149C2C2-BF82-466A-B5A0-8F7AF01C3820}"/>
              </a:ext>
            </a:extLst>
          </p:cNvPr>
          <p:cNvPicPr preferRelativeResize="0"/>
          <p:nvPr userDrawn="1"/>
        </p:nvPicPr>
        <p:blipFill rotWithShape="1">
          <a:blip r:embed="rId3">
            <a:alphaModFix/>
          </a:blip>
          <a:srcRect/>
          <a:stretch/>
        </p:blipFill>
        <p:spPr>
          <a:xfrm>
            <a:off x="3774432" y="6328880"/>
            <a:ext cx="5013968" cy="42672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285603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W Logo_Purple_2685_HEX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8139" y="5949410"/>
            <a:ext cx="1371600" cy="923544"/>
          </a:xfrm>
          <a:prstGeom prst="rect">
            <a:avLst/>
          </a:prstGeom>
        </p:spPr>
      </p:pic>
      <p:pic>
        <p:nvPicPr>
          <p:cNvPr id="6" name="Picture 5" descr="Bar_RtAngle_7502_RGB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587" y="4006085"/>
            <a:ext cx="2284303" cy="112770"/>
          </a:xfrm>
          <a:prstGeom prst="rect">
            <a:avLst/>
          </a:prstGeom>
        </p:spPr>
      </p:pic>
      <p:sp>
        <p:nvSpPr>
          <p:cNvPr id="3" name="Title 2"/>
          <p:cNvSpPr>
            <a:spLocks noGrp="1"/>
          </p:cNvSpPr>
          <p:nvPr>
            <p:ph type="title" hasCustomPrompt="1"/>
          </p:nvPr>
        </p:nvSpPr>
        <p:spPr>
          <a:xfrm>
            <a:off x="671757" y="1167124"/>
            <a:ext cx="6972300" cy="2641756"/>
          </a:xfrm>
          <a:prstGeom prst="rect">
            <a:avLst/>
          </a:prstGeom>
        </p:spPr>
        <p:txBody>
          <a:bodyPr anchor="b"/>
          <a:lstStyle>
            <a:lvl1pPr algn="l">
              <a:defRPr sz="5000" b="1" i="0">
                <a:solidFill>
                  <a:srgbClr val="4B2E83"/>
                </a:solidFill>
                <a:latin typeface="Encode Sans Normal Black" charset="0"/>
                <a:ea typeface="Encode Sans Normal Black" charset="0"/>
                <a:cs typeface="Encode Sans Normal Black" charset="0"/>
              </a:defRPr>
            </a:lvl1pPr>
          </a:lstStyle>
          <a:p>
            <a:pPr lvl="0"/>
            <a:r>
              <a:rPr lang="en-US" dirty="0"/>
              <a:t>TITLE HERE</a:t>
            </a:r>
            <a:br>
              <a:rPr lang="en-US" dirty="0"/>
            </a:br>
            <a:r>
              <a:rPr lang="en-US" dirty="0"/>
              <a:t>ENCODE NORMAL</a:t>
            </a:r>
            <a:br>
              <a:rPr lang="en-US" dirty="0"/>
            </a:br>
            <a:r>
              <a:rPr lang="en-US" dirty="0"/>
              <a:t>BLACK, 50 PT.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CEA52C2-3E12-4035-9A95-76322E5AE618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324261" y="6197822"/>
            <a:ext cx="5013960" cy="426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71910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er + Subheader +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659305" y="2320239"/>
            <a:ext cx="8197114" cy="3810086"/>
          </a:xfrm>
          <a:prstGeom prst="rect">
            <a:avLst/>
          </a:prstGeom>
        </p:spPr>
        <p:txBody>
          <a:bodyPr/>
          <a:lstStyle>
            <a:lvl1pPr marL="342900" indent="-342900">
              <a:buFont typeface="Lucida Grande"/>
              <a:buChar char="&gt;"/>
              <a:defRPr sz="2400" b="1" i="0" baseline="0">
                <a:solidFill>
                  <a:srgbClr val="4B2E83"/>
                </a:solidFill>
                <a:latin typeface="Open Sans"/>
                <a:cs typeface="Open Sans"/>
              </a:defRPr>
            </a:lvl1pPr>
            <a:lvl2pPr>
              <a:defRPr sz="2000" b="1" i="0" baseline="0">
                <a:solidFill>
                  <a:srgbClr val="4B2E83"/>
                </a:solidFill>
                <a:latin typeface="Open Sans"/>
                <a:cs typeface="Open Sans"/>
              </a:defRPr>
            </a:lvl2pPr>
            <a:lvl3pPr marL="1143000" indent="-228600">
              <a:buSzPct val="100000"/>
              <a:buFont typeface="Lucida Grande"/>
              <a:buChar char="&gt;"/>
              <a:defRPr sz="1800" b="1" i="0" baseline="0">
                <a:solidFill>
                  <a:srgbClr val="4B2E83"/>
                </a:solidFill>
                <a:latin typeface="Open Sans"/>
                <a:cs typeface="Open Sans"/>
              </a:defRPr>
            </a:lvl3pPr>
            <a:lvl4pPr>
              <a:defRPr sz="1600" b="1" i="0" baseline="0">
                <a:solidFill>
                  <a:srgbClr val="4B2E83"/>
                </a:solidFill>
                <a:latin typeface="Open Sans"/>
                <a:cs typeface="Open Sans"/>
              </a:defRPr>
            </a:lvl4pPr>
            <a:lvl5pPr marL="2057400" indent="-228600">
              <a:buFont typeface="Lucida Grande"/>
              <a:buChar char="&gt;"/>
              <a:defRPr sz="1400" b="1" i="0" baseline="0">
                <a:solidFill>
                  <a:srgbClr val="4B2E83"/>
                </a:solidFill>
                <a:latin typeface="Open Sans"/>
                <a:cs typeface="Open Sans"/>
              </a:defRPr>
            </a:lvl5pPr>
          </a:lstStyle>
          <a:p>
            <a:pPr lvl="0"/>
            <a:r>
              <a:rPr lang="en-US" dirty="0"/>
              <a:t>Content here (Open Sans Bold, 24 pt.)</a:t>
            </a:r>
          </a:p>
          <a:p>
            <a:pPr lvl="1"/>
            <a:r>
              <a:rPr lang="en-US" dirty="0"/>
              <a:t>Second level (Open Sans Bold, 20)</a:t>
            </a:r>
          </a:p>
          <a:p>
            <a:pPr lvl="2"/>
            <a:r>
              <a:rPr lang="en-US" dirty="0"/>
              <a:t>Third level (Open Sans Bold, 18)</a:t>
            </a:r>
          </a:p>
          <a:p>
            <a:pPr lvl="3"/>
            <a:r>
              <a:rPr lang="en-US" dirty="0"/>
              <a:t>Fourth level (Open Sans Bold, 16)</a:t>
            </a:r>
          </a:p>
          <a:p>
            <a:pPr lvl="4"/>
            <a:r>
              <a:rPr lang="en-US" dirty="0"/>
              <a:t>Fifth level (Open Sans Bold, 14)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2" hasCustomPrompt="1"/>
          </p:nvPr>
        </p:nvSpPr>
        <p:spPr>
          <a:xfrm>
            <a:off x="671757" y="1730667"/>
            <a:ext cx="8184662" cy="41117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90000"/>
              </a:lnSpc>
              <a:buNone/>
              <a:defRPr sz="2400" b="0" i="0" baseline="0">
                <a:solidFill>
                  <a:srgbClr val="4B2E83"/>
                </a:solidFill>
                <a:latin typeface="Uni Sans Regular"/>
                <a:cs typeface="Uni Sans Regular"/>
              </a:defRPr>
            </a:lvl1pPr>
            <a:lvl2pPr marL="4572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2pPr>
            <a:lvl3pPr marL="9144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3pPr>
            <a:lvl4pPr marL="13716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4pPr>
            <a:lvl5pPr marL="18288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5pPr>
          </a:lstStyle>
          <a:p>
            <a:pPr lvl="0"/>
            <a:r>
              <a:rPr lang="en-US" dirty="0"/>
              <a:t>SUB-HEADER HERE (UNI SANS LIGHT, 24 PT.)</a:t>
            </a:r>
          </a:p>
        </p:txBody>
      </p:sp>
      <p:pic>
        <p:nvPicPr>
          <p:cNvPr id="8" name="Picture 7" descr="Bar_RtAngle_7502_RGB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225" y="1437805"/>
            <a:ext cx="1358184" cy="670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71756" y="371511"/>
            <a:ext cx="8184663" cy="991998"/>
          </a:xfrm>
          <a:prstGeom prst="rect">
            <a:avLst/>
          </a:prstGeom>
        </p:spPr>
        <p:txBody>
          <a:bodyPr anchor="b"/>
          <a:lstStyle>
            <a:lvl1pPr algn="l">
              <a:defRPr sz="3000" b="1" i="0">
                <a:solidFill>
                  <a:srgbClr val="4B2E83"/>
                </a:solidFill>
                <a:latin typeface="Encode Sans Normal Black" charset="0"/>
                <a:ea typeface="Encode Sans Normal Black" charset="0"/>
                <a:cs typeface="Encode Sans Normal Black" charset="0"/>
              </a:defRPr>
            </a:lvl1pPr>
          </a:lstStyle>
          <a:p>
            <a:pPr lvl="0"/>
            <a:r>
              <a:rPr lang="en-US" dirty="0"/>
              <a:t>HEADER HERE </a:t>
            </a:r>
            <a:br>
              <a:rPr lang="en-US" dirty="0"/>
            </a:br>
            <a:r>
              <a:rPr lang="en-US" dirty="0"/>
              <a:t>(ENCODE NORMAL BLACK, 30 PT.)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17A600D-EE9E-4FAA-A69D-65D83374BAA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842459" y="6308726"/>
            <a:ext cx="5013960" cy="426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28726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er +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659305" y="1736725"/>
            <a:ext cx="8196210" cy="4015497"/>
          </a:xfrm>
          <a:prstGeom prst="rect">
            <a:avLst/>
          </a:prstGeom>
        </p:spPr>
        <p:txBody>
          <a:bodyPr/>
          <a:lstStyle>
            <a:lvl1pPr marL="342900" indent="-342900">
              <a:buFont typeface="Lucida Grande"/>
              <a:buChar char="&gt;"/>
              <a:defRPr sz="2400" b="1" i="0" baseline="0">
                <a:solidFill>
                  <a:srgbClr val="4B2E83"/>
                </a:solidFill>
                <a:latin typeface="Open Sans"/>
                <a:cs typeface="Open Sans"/>
              </a:defRPr>
            </a:lvl1pPr>
            <a:lvl2pPr>
              <a:defRPr sz="2000" b="1" i="0" baseline="0">
                <a:solidFill>
                  <a:srgbClr val="4B2E83"/>
                </a:solidFill>
                <a:latin typeface="Open Sans"/>
                <a:cs typeface="Open Sans"/>
              </a:defRPr>
            </a:lvl2pPr>
            <a:lvl3pPr marL="1143000" indent="-228600">
              <a:buSzPct val="100000"/>
              <a:buFont typeface="Lucida Grande"/>
              <a:buChar char="&gt;"/>
              <a:defRPr sz="1800" b="1" i="0" baseline="0">
                <a:solidFill>
                  <a:srgbClr val="4B2E83"/>
                </a:solidFill>
                <a:latin typeface="Open Sans"/>
                <a:cs typeface="Open Sans"/>
              </a:defRPr>
            </a:lvl3pPr>
            <a:lvl4pPr>
              <a:defRPr sz="1600" b="1" i="0" baseline="0">
                <a:solidFill>
                  <a:srgbClr val="4B2E83"/>
                </a:solidFill>
                <a:latin typeface="Open Sans"/>
                <a:cs typeface="Open Sans"/>
              </a:defRPr>
            </a:lvl4pPr>
            <a:lvl5pPr marL="2057400" indent="-228600">
              <a:buFont typeface="Lucida Grande"/>
              <a:buChar char="&gt;"/>
              <a:defRPr sz="1400" b="1" i="0" baseline="0">
                <a:solidFill>
                  <a:srgbClr val="4B2E83"/>
                </a:solidFill>
                <a:latin typeface="Open Sans"/>
                <a:cs typeface="Open Sans"/>
              </a:defRPr>
            </a:lvl5pPr>
          </a:lstStyle>
          <a:p>
            <a:pPr lvl="0"/>
            <a:r>
              <a:rPr lang="en-US" dirty="0"/>
              <a:t>Content here (Open Sans Bold, 24 pt.)</a:t>
            </a:r>
          </a:p>
          <a:p>
            <a:pPr lvl="1"/>
            <a:r>
              <a:rPr lang="en-US" dirty="0"/>
              <a:t>Second level (Open Sans Bold, 20)</a:t>
            </a:r>
          </a:p>
          <a:p>
            <a:pPr lvl="2"/>
            <a:r>
              <a:rPr lang="en-US" dirty="0"/>
              <a:t>Third level (Open Sans Bold, 18)</a:t>
            </a:r>
          </a:p>
          <a:p>
            <a:pPr lvl="3"/>
            <a:r>
              <a:rPr lang="en-US" dirty="0"/>
              <a:t>Fourth level (Open Sans Bold, 16)</a:t>
            </a:r>
          </a:p>
          <a:p>
            <a:pPr lvl="4"/>
            <a:r>
              <a:rPr lang="en-US" dirty="0"/>
              <a:t>Fifth level (Open Sans Bold, 14)</a:t>
            </a:r>
          </a:p>
        </p:txBody>
      </p:sp>
      <p:pic>
        <p:nvPicPr>
          <p:cNvPr id="7" name="Picture 6" descr="Bar_RtAngle_7502_RGB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225" y="1437805"/>
            <a:ext cx="1358184" cy="670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71756" y="371511"/>
            <a:ext cx="8183759" cy="991998"/>
          </a:xfrm>
          <a:prstGeom prst="rect">
            <a:avLst/>
          </a:prstGeom>
        </p:spPr>
        <p:txBody>
          <a:bodyPr anchor="b"/>
          <a:lstStyle>
            <a:lvl1pPr algn="l">
              <a:defRPr sz="3000" b="1" i="0">
                <a:latin typeface="Encode Sans Normal Black" charset="0"/>
                <a:ea typeface="Encode Sans Normal Black" charset="0"/>
                <a:cs typeface="Encode Sans Normal Black" charset="0"/>
              </a:defRPr>
            </a:lvl1pPr>
          </a:lstStyle>
          <a:p>
            <a:pPr lvl="0"/>
            <a:r>
              <a:rPr lang="en-US" dirty="0"/>
              <a:t>HEADER HERE </a:t>
            </a:r>
            <a:br>
              <a:rPr lang="en-US" dirty="0"/>
            </a:br>
            <a:r>
              <a:rPr lang="en-US" dirty="0"/>
              <a:t>(ENCODE NORMAL BLACK, 30 PT.)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11DCAA9-96B4-4B0B-995C-D60E54AA8F5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841555" y="6125438"/>
            <a:ext cx="5013960" cy="426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02204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Header +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659305" y="1736725"/>
            <a:ext cx="8196210" cy="4015497"/>
          </a:xfrm>
          <a:prstGeom prst="rect">
            <a:avLst/>
          </a:prstGeom>
        </p:spPr>
        <p:txBody>
          <a:bodyPr/>
          <a:lstStyle>
            <a:lvl1pPr marL="342900" indent="-342900">
              <a:buFont typeface="Lucida Grande"/>
              <a:buChar char="&gt;"/>
              <a:defRPr sz="2400" b="1" i="0" baseline="0">
                <a:solidFill>
                  <a:srgbClr val="4B2E83"/>
                </a:solidFill>
                <a:latin typeface="Open Sans"/>
                <a:cs typeface="Open Sans"/>
              </a:defRPr>
            </a:lvl1pPr>
            <a:lvl2pPr>
              <a:defRPr sz="2000" b="1" i="0" baseline="0">
                <a:solidFill>
                  <a:srgbClr val="4B2E83"/>
                </a:solidFill>
                <a:latin typeface="Open Sans"/>
                <a:cs typeface="Open Sans"/>
              </a:defRPr>
            </a:lvl2pPr>
            <a:lvl3pPr marL="1143000" indent="-228600">
              <a:buSzPct val="100000"/>
              <a:buFont typeface="Lucida Grande"/>
              <a:buChar char="&gt;"/>
              <a:defRPr sz="1800" b="1" i="0" baseline="0">
                <a:solidFill>
                  <a:srgbClr val="4B2E83"/>
                </a:solidFill>
                <a:latin typeface="Open Sans"/>
                <a:cs typeface="Open Sans"/>
              </a:defRPr>
            </a:lvl3pPr>
            <a:lvl4pPr>
              <a:defRPr sz="1600" b="1" i="0" baseline="0">
                <a:solidFill>
                  <a:srgbClr val="4B2E83"/>
                </a:solidFill>
                <a:latin typeface="Open Sans"/>
                <a:cs typeface="Open Sans"/>
              </a:defRPr>
            </a:lvl4pPr>
            <a:lvl5pPr marL="2057400" indent="-228600">
              <a:buFont typeface="Lucida Grande"/>
              <a:buChar char="&gt;"/>
              <a:defRPr sz="1400" b="1" i="0" baseline="0">
                <a:solidFill>
                  <a:srgbClr val="4B2E83"/>
                </a:solidFill>
                <a:latin typeface="Open Sans"/>
                <a:cs typeface="Open Sans"/>
              </a:defRPr>
            </a:lvl5pPr>
          </a:lstStyle>
          <a:p>
            <a:pPr lvl="0"/>
            <a:r>
              <a:rPr lang="en-US" dirty="0"/>
              <a:t>Content here (Open Sans Bold, 24 pt.)</a:t>
            </a:r>
          </a:p>
          <a:p>
            <a:pPr lvl="1"/>
            <a:r>
              <a:rPr lang="en-US" dirty="0"/>
              <a:t>Second level (Open Sans Bold, 20)</a:t>
            </a:r>
          </a:p>
          <a:p>
            <a:pPr lvl="2"/>
            <a:r>
              <a:rPr lang="en-US" dirty="0"/>
              <a:t>Third level (Open Sans Bold, 18)</a:t>
            </a:r>
          </a:p>
          <a:p>
            <a:pPr lvl="3"/>
            <a:r>
              <a:rPr lang="en-US" dirty="0"/>
              <a:t>Fourth level (Open Sans Bold, 16)</a:t>
            </a:r>
          </a:p>
          <a:p>
            <a:pPr lvl="4"/>
            <a:r>
              <a:rPr lang="en-US" dirty="0"/>
              <a:t>Fifth level (Open Sans Bold, 14)</a:t>
            </a:r>
          </a:p>
        </p:txBody>
      </p:sp>
      <p:pic>
        <p:nvPicPr>
          <p:cNvPr id="7" name="Picture 6" descr="Bar_RtAngle_7502_RGB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225" y="1437805"/>
            <a:ext cx="1358184" cy="670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71756" y="371511"/>
            <a:ext cx="8183759" cy="991998"/>
          </a:xfrm>
          <a:prstGeom prst="rect">
            <a:avLst/>
          </a:prstGeom>
        </p:spPr>
        <p:txBody>
          <a:bodyPr anchor="b"/>
          <a:lstStyle>
            <a:lvl1pPr algn="l">
              <a:defRPr sz="3000" b="1" i="0">
                <a:latin typeface="Encode Sans Normal Black" charset="0"/>
                <a:ea typeface="Encode Sans Normal Black" charset="0"/>
                <a:cs typeface="Encode Sans Normal Black" charset="0"/>
              </a:defRPr>
            </a:lvl1pPr>
          </a:lstStyle>
          <a:p>
            <a:pPr lvl="0"/>
            <a:r>
              <a:rPr lang="en-US" dirty="0"/>
              <a:t>HEADER HERE </a:t>
            </a:r>
            <a:br>
              <a:rPr lang="en-US" dirty="0"/>
            </a:br>
            <a:r>
              <a:rPr lang="en-US" dirty="0"/>
              <a:t>(ENCODE NORMAL BLACK, 30 PT.)</a:t>
            </a: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290"/>
          <a:stretch/>
        </p:blipFill>
        <p:spPr>
          <a:xfrm>
            <a:off x="6838752" y="6272522"/>
            <a:ext cx="2017667" cy="430124"/>
          </a:xfrm>
          <a:prstGeom prst="rect">
            <a:avLst/>
          </a:prstGeom>
        </p:spPr>
      </p:pic>
      <p:sp>
        <p:nvSpPr>
          <p:cNvPr id="3" name="TextBox 2"/>
          <p:cNvSpPr txBox="1"/>
          <p:nvPr userDrawn="1"/>
        </p:nvSpPr>
        <p:spPr>
          <a:xfrm>
            <a:off x="671756" y="6272522"/>
            <a:ext cx="19378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0" i="0" kern="1200" baseline="0" dirty="0">
                <a:solidFill>
                  <a:srgbClr val="4B2E83"/>
                </a:solidFill>
                <a:latin typeface="Open Sans"/>
                <a:ea typeface="+mn-ea"/>
                <a:cs typeface="Open Sans"/>
              </a:rPr>
              <a:t>G. Lovell</a:t>
            </a:r>
          </a:p>
        </p:txBody>
      </p:sp>
    </p:spTree>
    <p:extLst>
      <p:ext uri="{BB962C8B-B14F-4D97-AF65-F5344CB8AC3E}">
        <p14:creationId xmlns:p14="http://schemas.microsoft.com/office/powerpoint/2010/main" val="10521943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Header +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659305" y="1736725"/>
            <a:ext cx="8196210" cy="4015497"/>
          </a:xfrm>
          <a:prstGeom prst="rect">
            <a:avLst/>
          </a:prstGeom>
        </p:spPr>
        <p:txBody>
          <a:bodyPr/>
          <a:lstStyle>
            <a:lvl1pPr marL="342900" indent="-342900">
              <a:buFont typeface="Lucida Grande"/>
              <a:buChar char="&gt;"/>
              <a:defRPr sz="2400" b="1" i="0" baseline="0">
                <a:solidFill>
                  <a:srgbClr val="4B2E83"/>
                </a:solidFill>
                <a:latin typeface="Open Sans"/>
                <a:cs typeface="Open Sans"/>
              </a:defRPr>
            </a:lvl1pPr>
            <a:lvl2pPr>
              <a:defRPr sz="2000" b="1" i="0" baseline="0">
                <a:solidFill>
                  <a:srgbClr val="4B2E83"/>
                </a:solidFill>
                <a:latin typeface="Open Sans"/>
                <a:cs typeface="Open Sans"/>
              </a:defRPr>
            </a:lvl2pPr>
            <a:lvl3pPr marL="1143000" indent="-228600">
              <a:buSzPct val="100000"/>
              <a:buFont typeface="Lucida Grande"/>
              <a:buChar char="&gt;"/>
              <a:defRPr sz="1800" b="1" i="0" baseline="0">
                <a:solidFill>
                  <a:srgbClr val="4B2E83"/>
                </a:solidFill>
                <a:latin typeface="Open Sans"/>
                <a:cs typeface="Open Sans"/>
              </a:defRPr>
            </a:lvl3pPr>
            <a:lvl4pPr>
              <a:defRPr sz="1600" b="1" i="0" baseline="0">
                <a:solidFill>
                  <a:srgbClr val="4B2E83"/>
                </a:solidFill>
                <a:latin typeface="Open Sans"/>
                <a:cs typeface="Open Sans"/>
              </a:defRPr>
            </a:lvl4pPr>
            <a:lvl5pPr marL="2057400" indent="-228600">
              <a:buFont typeface="Lucida Grande"/>
              <a:buChar char="&gt;"/>
              <a:defRPr sz="1400" b="1" i="0" baseline="0">
                <a:solidFill>
                  <a:srgbClr val="4B2E83"/>
                </a:solidFill>
                <a:latin typeface="Open Sans"/>
                <a:cs typeface="Open Sans"/>
              </a:defRPr>
            </a:lvl5pPr>
          </a:lstStyle>
          <a:p>
            <a:pPr lvl="0"/>
            <a:r>
              <a:rPr lang="en-US" dirty="0"/>
              <a:t>Content here (Open Sans Bold, 24 pt.)</a:t>
            </a:r>
          </a:p>
          <a:p>
            <a:pPr lvl="1"/>
            <a:r>
              <a:rPr lang="en-US" dirty="0"/>
              <a:t>Second level (Open Sans Bold, 20)</a:t>
            </a:r>
          </a:p>
          <a:p>
            <a:pPr lvl="2"/>
            <a:r>
              <a:rPr lang="en-US" dirty="0"/>
              <a:t>Third level (Open Sans Bold, 18)</a:t>
            </a:r>
          </a:p>
          <a:p>
            <a:pPr lvl="3"/>
            <a:r>
              <a:rPr lang="en-US" dirty="0"/>
              <a:t>Fourth level (Open Sans Bold, 16)</a:t>
            </a:r>
          </a:p>
          <a:p>
            <a:pPr lvl="4"/>
            <a:r>
              <a:rPr lang="en-US" dirty="0"/>
              <a:t>Fifth level (Open Sans Bold, 14)</a:t>
            </a:r>
          </a:p>
        </p:txBody>
      </p:sp>
      <p:pic>
        <p:nvPicPr>
          <p:cNvPr id="7" name="Picture 6" descr="Bar_RtAngle_7502_RGB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225" y="1437805"/>
            <a:ext cx="1358184" cy="670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71756" y="371511"/>
            <a:ext cx="8183759" cy="991998"/>
          </a:xfrm>
          <a:prstGeom prst="rect">
            <a:avLst/>
          </a:prstGeom>
        </p:spPr>
        <p:txBody>
          <a:bodyPr anchor="b"/>
          <a:lstStyle>
            <a:lvl1pPr algn="l">
              <a:defRPr sz="3000" b="1" i="0">
                <a:latin typeface="Encode Sans Normal Black" charset="0"/>
                <a:ea typeface="Encode Sans Normal Black" charset="0"/>
                <a:cs typeface="Encode Sans Normal Black" charset="0"/>
              </a:defRPr>
            </a:lvl1pPr>
          </a:lstStyle>
          <a:p>
            <a:pPr lvl="0"/>
            <a:r>
              <a:rPr lang="en-US" dirty="0"/>
              <a:t>HEADER HERE </a:t>
            </a:r>
            <a:br>
              <a:rPr lang="en-US" dirty="0"/>
            </a:br>
            <a:r>
              <a:rPr lang="en-US" dirty="0"/>
              <a:t>(ENCODE NORMAL BLACK, 30 PT.)</a:t>
            </a: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290"/>
          <a:stretch/>
        </p:blipFill>
        <p:spPr>
          <a:xfrm>
            <a:off x="6838752" y="6272522"/>
            <a:ext cx="2017667" cy="430124"/>
          </a:xfrm>
          <a:prstGeom prst="rect">
            <a:avLst/>
          </a:prstGeom>
        </p:spPr>
      </p:pic>
      <p:sp>
        <p:nvSpPr>
          <p:cNvPr id="3" name="TextBox 2"/>
          <p:cNvSpPr txBox="1"/>
          <p:nvPr userDrawn="1"/>
        </p:nvSpPr>
        <p:spPr>
          <a:xfrm>
            <a:off x="671756" y="6272522"/>
            <a:ext cx="19378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0" i="0" kern="1200" baseline="0" dirty="0">
                <a:solidFill>
                  <a:srgbClr val="4B2E83"/>
                </a:solidFill>
                <a:latin typeface="Open Sans"/>
                <a:ea typeface="+mn-ea"/>
                <a:cs typeface="Open Sans"/>
              </a:rPr>
              <a:t>D. </a:t>
            </a:r>
            <a:r>
              <a:rPr lang="en-US" sz="2000" b="0" i="0" kern="1200" baseline="0" dirty="0" err="1">
                <a:solidFill>
                  <a:srgbClr val="4B2E83"/>
                </a:solidFill>
                <a:latin typeface="Open Sans"/>
                <a:ea typeface="+mn-ea"/>
                <a:cs typeface="Open Sans"/>
              </a:rPr>
              <a:t>Perkel</a:t>
            </a:r>
            <a:endParaRPr lang="en-US" sz="2000" b="0" i="0" kern="1200" baseline="0" dirty="0">
              <a:solidFill>
                <a:srgbClr val="4B2E83"/>
              </a:solidFill>
              <a:latin typeface="Open Sans"/>
              <a:ea typeface="+mn-ea"/>
              <a:cs typeface="Open Sans"/>
            </a:endParaRPr>
          </a:p>
        </p:txBody>
      </p:sp>
    </p:spTree>
    <p:extLst>
      <p:ext uri="{BB962C8B-B14F-4D97-AF65-F5344CB8AC3E}">
        <p14:creationId xmlns:p14="http://schemas.microsoft.com/office/powerpoint/2010/main" val="27499410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7.xml"/><Relationship Id="rId3" Type="http://schemas.openxmlformats.org/officeDocument/2006/relationships/slideLayout" Target="../slideLayouts/slideLayout7.xml"/><Relationship Id="rId7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6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6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5.xml"/><Relationship Id="rId5" Type="http://schemas.openxmlformats.org/officeDocument/2006/relationships/slideLayout" Target="../slideLayouts/slideLayout9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14.xml"/><Relationship Id="rId4" Type="http://schemas.openxmlformats.org/officeDocument/2006/relationships/slideLayout" Target="../slideLayouts/slideLayout8.xml"/><Relationship Id="rId9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8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6.xml"/><Relationship Id="rId3" Type="http://schemas.openxmlformats.org/officeDocument/2006/relationships/slideLayout" Target="../slideLayouts/slideLayout21.xml"/><Relationship Id="rId7" Type="http://schemas.openxmlformats.org/officeDocument/2006/relationships/slideLayout" Target="../slideLayouts/slideLayout25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9.xml"/><Relationship Id="rId6" Type="http://schemas.openxmlformats.org/officeDocument/2006/relationships/slideLayout" Target="../slideLayouts/slideLayout24.xml"/><Relationship Id="rId11" Type="http://schemas.openxmlformats.org/officeDocument/2006/relationships/slideLayout" Target="../slideLayouts/slideLayout29.xml"/><Relationship Id="rId5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28.xml"/><Relationship Id="rId4" Type="http://schemas.openxmlformats.org/officeDocument/2006/relationships/slideLayout" Target="../slideLayouts/slideLayout22.xml"/><Relationship Id="rId9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4B2E8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0370309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58" r:id="rId1"/>
    <p:sldLayoutId id="2147483659" r:id="rId2"/>
    <p:sldLayoutId id="2147483660" r:id="rId3"/>
    <p:sldLayoutId id="2147483661" r:id="rId4"/>
  </p:sldLayoutIdLst>
  <p:hf sldNum="0" hd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198681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63" r:id="rId2"/>
    <p:sldLayoutId id="2147483664" r:id="rId3"/>
    <p:sldLayoutId id="2147483668" r:id="rId4"/>
    <p:sldLayoutId id="2147483669" r:id="rId5"/>
    <p:sldLayoutId id="2147483670" r:id="rId6"/>
    <p:sldLayoutId id="2147483665" r:id="rId7"/>
    <p:sldLayoutId id="2147483671" r:id="rId8"/>
    <p:sldLayoutId id="2147483700" r:id="rId9"/>
    <p:sldLayoutId id="2147483701" r:id="rId10"/>
    <p:sldLayoutId id="2147483702" r:id="rId11"/>
    <p:sldLayoutId id="2147483703" r:id="rId12"/>
    <p:sldLayoutId id="2147483704" r:id="rId13"/>
    <p:sldLayoutId id="2147483705" r:id="rId14"/>
  </p:sldLayoutIdLst>
  <p:hf sldNum="0" hd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0375EE3-6C52-487B-BC3F-A8491855F0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B5C2F1C-B760-40B1-AF59-B0C33153590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4FCF236-3262-4E44-A3A7-2DAB2994B4A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6895FC-CF48-4031-86DB-17D7C52A014F}" type="datetime1">
              <a:rPr lang="en-US" smtClean="0"/>
              <a:t>3/8/2022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4708D14-D46B-458C-9E00-FA5B42EB161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Dr. Rebecca Neumann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3ACB283-A64B-4DDB-BB01-D967705F5E8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EBFE2C-2B1B-43E8-8201-996241281D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9607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</p:sldLayoutIdLst>
  <p:hf sldNum="0" hd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br>
              <a:rPr lang="en-US" dirty="0"/>
            </a:br>
            <a:r>
              <a:rPr lang="en-US" dirty="0"/>
              <a:t> </a:t>
            </a:r>
            <a:br>
              <a:rPr lang="en-US" dirty="0"/>
            </a:br>
            <a:r>
              <a:rPr lang="en-US" dirty="0"/>
              <a:t>Setting Your Research Group Culture</a:t>
            </a:r>
          </a:p>
        </p:txBody>
      </p:sp>
      <p:sp>
        <p:nvSpPr>
          <p:cNvPr id="4" name="Text Placeholder 2"/>
          <p:cNvSpPr txBox="1">
            <a:spLocks/>
          </p:cNvSpPr>
          <p:nvPr/>
        </p:nvSpPr>
        <p:spPr>
          <a:xfrm>
            <a:off x="671756" y="4176345"/>
            <a:ext cx="8401905" cy="1248509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/>
              <a:t>UW ADVANCE </a:t>
            </a:r>
          </a:p>
          <a:p>
            <a:pPr marL="0" indent="0">
              <a:buNone/>
            </a:pPr>
            <a:r>
              <a:rPr lang="en-US" dirty="0"/>
              <a:t>Winter Quarter Pre-Tenure Faculty Workshop</a:t>
            </a:r>
          </a:p>
          <a:p>
            <a:pPr marL="0" indent="0">
              <a:buNone/>
            </a:pPr>
            <a:r>
              <a:rPr lang="en-US" dirty="0"/>
              <a:t>March 11, 2022</a:t>
            </a:r>
          </a:p>
        </p:txBody>
      </p:sp>
    </p:spTree>
    <p:extLst>
      <p:ext uri="{BB962C8B-B14F-4D97-AF65-F5344CB8AC3E}">
        <p14:creationId xmlns:p14="http://schemas.microsoft.com/office/powerpoint/2010/main" val="191347758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400" dirty="0">
                <a:latin typeface="+mn-lt"/>
              </a:rPr>
              <a:t>Mentoring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11D54D95-2198-4DFE-965D-AAC90B7FBACB}"/>
              </a:ext>
            </a:extLst>
          </p:cNvPr>
          <p:cNvSpPr txBox="1">
            <a:spLocks/>
          </p:cNvSpPr>
          <p:nvPr/>
        </p:nvSpPr>
        <p:spPr>
          <a:xfrm>
            <a:off x="294831" y="1690689"/>
            <a:ext cx="8554337" cy="5217824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For me: mentoring research group proving to be most difficult aspect of job</a:t>
            </a:r>
          </a:p>
          <a:p>
            <a:pPr marL="742950" marR="0" lvl="1" indent="-28575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–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Was not happy with my mentorship as PhD student</a:t>
            </a:r>
          </a:p>
          <a:p>
            <a:pPr marL="742950" marR="0" lvl="1" indent="-28575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–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Only knew what I didn’t want</a:t>
            </a:r>
          </a:p>
          <a:p>
            <a:pPr marL="742950" marR="0" lvl="1" indent="-28575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–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Did not know what worked</a:t>
            </a:r>
          </a:p>
          <a:p>
            <a:pPr marL="742950" marR="0" lvl="1" indent="-28575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–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No experience with a good mentoring model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Get constructive feedback on many aspects of job… but no (direct) feedback given on mentoring</a:t>
            </a:r>
          </a:p>
          <a:p>
            <a:pPr marL="742950" marR="0" lvl="1" indent="-28575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–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Teaching gets evaluated, students give feedback</a:t>
            </a:r>
          </a:p>
          <a:p>
            <a:pPr marL="742950" marR="0" lvl="1" indent="-28575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–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Papers/proposals get evaluated, reviewers give feedback</a:t>
            </a:r>
          </a:p>
          <a:p>
            <a:pPr marL="742950" marR="0" lvl="1" indent="-28575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–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Research group just quietly gets disgruntled or unmotivated</a:t>
            </a:r>
          </a:p>
          <a:p>
            <a:pPr marL="742950" marR="0" lvl="1" indent="-28575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–"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F505AEF-F7F5-4E8F-8415-1C410CDCFA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r>
              <a:rPr lang="en-US" sz="1050"/>
              <a:t>Dr. Rebecca Neumann</a:t>
            </a:r>
            <a:endParaRPr lang="en-US" sz="1050" dirty="0"/>
          </a:p>
        </p:txBody>
      </p:sp>
    </p:spTree>
    <p:extLst>
      <p:ext uri="{BB962C8B-B14F-4D97-AF65-F5344CB8AC3E}">
        <p14:creationId xmlns:p14="http://schemas.microsoft.com/office/powerpoint/2010/main" val="223385937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400" dirty="0">
                <a:latin typeface="+mn-lt"/>
              </a:rPr>
              <a:t>Skip Level Meeting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8626" y="1533525"/>
            <a:ext cx="8448674" cy="4629150"/>
          </a:xfrm>
        </p:spPr>
        <p:txBody>
          <a:bodyPr>
            <a:normAutofit fontScale="92500" lnSpcReduction="10000"/>
          </a:bodyPr>
          <a:lstStyle/>
          <a:p>
            <a:pPr marL="342900" lvl="0" indent="-342900" defTabSz="457200">
              <a:lnSpc>
                <a:spcPct val="100000"/>
              </a:lnSpc>
              <a:spcBef>
                <a:spcPct val="20000"/>
              </a:spcBef>
              <a:buFont typeface="Arial"/>
              <a:buChar char="•"/>
            </a:pPr>
            <a:r>
              <a:rPr lang="en-US" sz="3200" dirty="0">
                <a:solidFill>
                  <a:prstClr val="black"/>
                </a:solidFill>
              </a:rPr>
              <a:t>Discussed lack of mentoring feedback with my husband (he works in industry)</a:t>
            </a:r>
          </a:p>
          <a:p>
            <a:pPr marL="742950" lvl="1" indent="-285750" defTabSz="457200">
              <a:lnSpc>
                <a:spcPct val="100000"/>
              </a:lnSpc>
              <a:spcBef>
                <a:spcPct val="20000"/>
              </a:spcBef>
              <a:buFont typeface="Arial"/>
              <a:buChar char="–"/>
            </a:pPr>
            <a:r>
              <a:rPr lang="en-US" sz="2800" dirty="0">
                <a:solidFill>
                  <a:prstClr val="black"/>
                </a:solidFill>
              </a:rPr>
              <a:t>“You need a skip level meeting.”</a:t>
            </a:r>
          </a:p>
          <a:p>
            <a:pPr marL="742950" lvl="1" indent="-285750" defTabSz="457200">
              <a:lnSpc>
                <a:spcPct val="100000"/>
              </a:lnSpc>
              <a:spcBef>
                <a:spcPct val="20000"/>
              </a:spcBef>
              <a:buFont typeface="Arial"/>
              <a:buChar char="–"/>
            </a:pPr>
            <a:r>
              <a:rPr lang="en-US" sz="2800" dirty="0">
                <a:solidFill>
                  <a:prstClr val="black"/>
                </a:solidFill>
              </a:rPr>
              <a:t>Employee meets with his/her boss’s boss.</a:t>
            </a:r>
          </a:p>
          <a:p>
            <a:pPr marL="342900" lvl="0" indent="-342900" defTabSz="457200">
              <a:lnSpc>
                <a:spcPct val="100000"/>
              </a:lnSpc>
              <a:spcBef>
                <a:spcPct val="20000"/>
              </a:spcBef>
              <a:buFont typeface="Arial"/>
              <a:buChar char="•"/>
            </a:pPr>
            <a:r>
              <a:rPr lang="en-US" sz="3200" dirty="0">
                <a:solidFill>
                  <a:prstClr val="black"/>
                </a:solidFill>
              </a:rPr>
              <a:t>Academic version of ‘skip level’ meeting: Jim </a:t>
            </a:r>
            <a:r>
              <a:rPr lang="en-US" sz="3200" dirty="0" err="1">
                <a:solidFill>
                  <a:prstClr val="black"/>
                </a:solidFill>
              </a:rPr>
              <a:t>Borgford</a:t>
            </a:r>
            <a:r>
              <a:rPr lang="en-US" sz="3200" dirty="0">
                <a:solidFill>
                  <a:prstClr val="black"/>
                </a:solidFill>
              </a:rPr>
              <a:t>-Parnell (CELT)</a:t>
            </a:r>
          </a:p>
          <a:p>
            <a:pPr marL="742950" lvl="1" indent="-285750" defTabSz="457200">
              <a:lnSpc>
                <a:spcPct val="100000"/>
              </a:lnSpc>
              <a:spcBef>
                <a:spcPct val="20000"/>
              </a:spcBef>
              <a:buFont typeface="Arial"/>
              <a:buChar char="–"/>
            </a:pPr>
            <a:r>
              <a:rPr lang="en-US" sz="2800" dirty="0">
                <a:solidFill>
                  <a:prstClr val="black"/>
                </a:solidFill>
              </a:rPr>
              <a:t>Jim conducts mid-course and final student assessments of every class I have taught at UW</a:t>
            </a:r>
          </a:p>
          <a:p>
            <a:pPr marL="742950" lvl="1" indent="-285750" defTabSz="457200">
              <a:lnSpc>
                <a:spcPct val="100000"/>
              </a:lnSpc>
              <a:spcBef>
                <a:spcPct val="20000"/>
              </a:spcBef>
              <a:buFont typeface="Arial"/>
              <a:buChar char="–"/>
            </a:pPr>
            <a:r>
              <a:rPr lang="en-US" sz="2800" dirty="0">
                <a:solidFill>
                  <a:prstClr val="black"/>
                </a:solidFill>
              </a:rPr>
              <a:t>Couldn’t he do something similar with my research group? Yes!</a:t>
            </a:r>
          </a:p>
          <a:p>
            <a:pPr lvl="1"/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449D78A-55AF-4AC2-A89F-DD0AEB99D6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r>
              <a:rPr lang="en-US" sz="1050"/>
              <a:t>Dr. Rebecca Neumann</a:t>
            </a:r>
            <a:endParaRPr lang="en-US" sz="1050" dirty="0"/>
          </a:p>
        </p:txBody>
      </p:sp>
    </p:spTree>
    <p:extLst>
      <p:ext uri="{BB962C8B-B14F-4D97-AF65-F5344CB8AC3E}">
        <p14:creationId xmlns:p14="http://schemas.microsoft.com/office/powerpoint/2010/main" val="115941475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400" dirty="0">
                <a:solidFill>
                  <a:prstClr val="black"/>
                </a:solidFill>
                <a:latin typeface="Calibri"/>
              </a:rPr>
              <a:t>Process</a:t>
            </a:r>
            <a:endParaRPr lang="en-US" sz="4400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8626" y="1533525"/>
            <a:ext cx="8448674" cy="4629150"/>
          </a:xfrm>
        </p:spPr>
        <p:txBody>
          <a:bodyPr>
            <a:normAutofit fontScale="92500" lnSpcReduction="10000"/>
          </a:bodyPr>
          <a:lstStyle/>
          <a:p>
            <a:pPr marL="342900" lvl="0" indent="-342900" defTabSz="457200">
              <a:lnSpc>
                <a:spcPct val="100000"/>
              </a:lnSpc>
              <a:spcBef>
                <a:spcPct val="20000"/>
              </a:spcBef>
              <a:buFont typeface="Arial"/>
              <a:buChar char="•"/>
            </a:pPr>
            <a:r>
              <a:rPr lang="en-US" sz="3200" dirty="0">
                <a:solidFill>
                  <a:prstClr val="black"/>
                </a:solidFill>
              </a:rPr>
              <a:t>Sent Jim questions I wanted answered with regards to:</a:t>
            </a:r>
          </a:p>
          <a:p>
            <a:pPr marL="742950" lvl="1" indent="-285750" defTabSz="457200">
              <a:lnSpc>
                <a:spcPct val="100000"/>
              </a:lnSpc>
              <a:spcBef>
                <a:spcPct val="20000"/>
              </a:spcBef>
              <a:buFont typeface="Arial"/>
              <a:buChar char="–"/>
            </a:pPr>
            <a:r>
              <a:rPr lang="en-US" sz="2800" dirty="0">
                <a:solidFill>
                  <a:prstClr val="black"/>
                </a:solidFill>
              </a:rPr>
              <a:t>Expectations</a:t>
            </a:r>
          </a:p>
          <a:p>
            <a:pPr marL="742950" lvl="1" indent="-285750" defTabSz="457200">
              <a:lnSpc>
                <a:spcPct val="100000"/>
              </a:lnSpc>
              <a:spcBef>
                <a:spcPct val="20000"/>
              </a:spcBef>
              <a:buFont typeface="Arial"/>
              <a:buChar char="–"/>
            </a:pPr>
            <a:r>
              <a:rPr lang="en-US" sz="2800" dirty="0">
                <a:solidFill>
                  <a:prstClr val="black"/>
                </a:solidFill>
              </a:rPr>
              <a:t>Setting &amp; meeting goals</a:t>
            </a:r>
          </a:p>
          <a:p>
            <a:pPr marL="742950" lvl="1" indent="-285750" defTabSz="457200">
              <a:lnSpc>
                <a:spcPct val="100000"/>
              </a:lnSpc>
              <a:spcBef>
                <a:spcPct val="20000"/>
              </a:spcBef>
              <a:buFont typeface="Arial"/>
              <a:buChar char="–"/>
            </a:pPr>
            <a:r>
              <a:rPr lang="en-US" sz="2800" dirty="0">
                <a:solidFill>
                  <a:prstClr val="black"/>
                </a:solidFill>
              </a:rPr>
              <a:t>Interactions with advisor</a:t>
            </a:r>
          </a:p>
          <a:p>
            <a:pPr marL="742950" lvl="1" indent="-285750" defTabSz="457200">
              <a:lnSpc>
                <a:spcPct val="100000"/>
              </a:lnSpc>
              <a:spcBef>
                <a:spcPct val="20000"/>
              </a:spcBef>
              <a:buFont typeface="Arial"/>
              <a:buChar char="–"/>
            </a:pPr>
            <a:r>
              <a:rPr lang="en-US" sz="2800" dirty="0">
                <a:solidFill>
                  <a:prstClr val="black"/>
                </a:solidFill>
              </a:rPr>
              <a:t>Group collaboration &amp; research support</a:t>
            </a:r>
          </a:p>
          <a:p>
            <a:pPr marL="342900" lvl="0" indent="-342900" defTabSz="457200">
              <a:lnSpc>
                <a:spcPct val="100000"/>
              </a:lnSpc>
              <a:spcBef>
                <a:spcPct val="20000"/>
              </a:spcBef>
              <a:buFont typeface="Arial"/>
              <a:buChar char="•"/>
            </a:pPr>
            <a:r>
              <a:rPr lang="en-US" sz="3200" dirty="0">
                <a:solidFill>
                  <a:prstClr val="black"/>
                </a:solidFill>
              </a:rPr>
              <a:t>Jim met with research group</a:t>
            </a:r>
          </a:p>
          <a:p>
            <a:pPr marL="742950" lvl="1" indent="-285750" defTabSz="457200">
              <a:lnSpc>
                <a:spcPct val="100000"/>
              </a:lnSpc>
              <a:spcBef>
                <a:spcPct val="20000"/>
              </a:spcBef>
              <a:buFont typeface="Arial"/>
              <a:buChar char="–"/>
            </a:pPr>
            <a:r>
              <a:rPr lang="en-US" sz="2800" dirty="0">
                <a:solidFill>
                  <a:prstClr val="black"/>
                </a:solidFill>
              </a:rPr>
              <a:t>Everyone answered questions on their own</a:t>
            </a:r>
          </a:p>
          <a:p>
            <a:pPr marL="742950" lvl="1" indent="-285750" defTabSz="457200">
              <a:lnSpc>
                <a:spcPct val="100000"/>
              </a:lnSpc>
              <a:spcBef>
                <a:spcPct val="20000"/>
              </a:spcBef>
              <a:buFont typeface="Arial"/>
              <a:buChar char="–"/>
            </a:pPr>
            <a:r>
              <a:rPr lang="en-US" sz="2800" dirty="0">
                <a:solidFill>
                  <a:prstClr val="black"/>
                </a:solidFill>
              </a:rPr>
              <a:t>Came together as group to discuss answers</a:t>
            </a:r>
          </a:p>
          <a:p>
            <a:pPr marL="342900" lvl="0" indent="-342900" defTabSz="457200">
              <a:lnSpc>
                <a:spcPct val="100000"/>
              </a:lnSpc>
              <a:spcBef>
                <a:spcPct val="20000"/>
              </a:spcBef>
              <a:buFont typeface="Arial"/>
              <a:buChar char="•"/>
            </a:pPr>
            <a:r>
              <a:rPr lang="en-US" sz="3200" dirty="0">
                <a:solidFill>
                  <a:prstClr val="black"/>
                </a:solidFill>
              </a:rPr>
              <a:t>I met with Jim to review both types of responses.</a:t>
            </a:r>
          </a:p>
          <a:p>
            <a:pPr lvl="1"/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CC61E23-ACD8-46D6-AFEC-6403254E6E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r>
              <a:rPr lang="en-US" sz="1050"/>
              <a:t>Dr. Rebecca Neumann</a:t>
            </a:r>
            <a:endParaRPr lang="en-US" sz="1050" dirty="0"/>
          </a:p>
        </p:txBody>
      </p:sp>
    </p:spTree>
    <p:extLst>
      <p:ext uri="{BB962C8B-B14F-4D97-AF65-F5344CB8AC3E}">
        <p14:creationId xmlns:p14="http://schemas.microsoft.com/office/powerpoint/2010/main" val="166904605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400" dirty="0">
                <a:solidFill>
                  <a:prstClr val="black"/>
                </a:solidFill>
                <a:latin typeface="Calibri"/>
              </a:rPr>
              <a:t>Outcomes</a:t>
            </a:r>
            <a:endParaRPr lang="en-US" sz="4400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8626" y="1533525"/>
            <a:ext cx="8448674" cy="4629150"/>
          </a:xfrm>
        </p:spPr>
        <p:txBody>
          <a:bodyPr>
            <a:normAutofit lnSpcReduction="10000"/>
          </a:bodyPr>
          <a:lstStyle/>
          <a:p>
            <a:pPr marL="342900" lvl="0" indent="-342900" defTabSz="457200">
              <a:lnSpc>
                <a:spcPct val="100000"/>
              </a:lnSpc>
              <a:spcBef>
                <a:spcPct val="20000"/>
              </a:spcBef>
              <a:buFont typeface="Arial"/>
              <a:buChar char="•"/>
            </a:pPr>
            <a:r>
              <a:rPr lang="en-US" sz="3200" dirty="0">
                <a:solidFill>
                  <a:prstClr val="black"/>
                </a:solidFill>
              </a:rPr>
              <a:t>Positive feeling in research group</a:t>
            </a:r>
          </a:p>
          <a:p>
            <a:pPr marL="742950" lvl="1" indent="-285750" defTabSz="457200">
              <a:lnSpc>
                <a:spcPct val="100000"/>
              </a:lnSpc>
              <a:spcBef>
                <a:spcPct val="20000"/>
              </a:spcBef>
              <a:buFont typeface="Arial"/>
              <a:buChar char="–"/>
            </a:pPr>
            <a:r>
              <a:rPr lang="en-US" sz="2800" dirty="0">
                <a:solidFill>
                  <a:prstClr val="black"/>
                </a:solidFill>
              </a:rPr>
              <a:t>She really does care!</a:t>
            </a:r>
          </a:p>
          <a:p>
            <a:pPr marL="342900" lvl="0" indent="-342900" defTabSz="457200">
              <a:lnSpc>
                <a:spcPct val="100000"/>
              </a:lnSpc>
              <a:spcBef>
                <a:spcPct val="20000"/>
              </a:spcBef>
              <a:buFont typeface="Arial"/>
              <a:buChar char="•"/>
            </a:pPr>
            <a:r>
              <a:rPr lang="en-US" sz="3200" dirty="0">
                <a:solidFill>
                  <a:prstClr val="black"/>
                </a:solidFill>
              </a:rPr>
              <a:t>Good suggestions by group</a:t>
            </a:r>
          </a:p>
          <a:p>
            <a:pPr marL="742950" lvl="1" indent="-285750" defTabSz="457200">
              <a:lnSpc>
                <a:spcPct val="100000"/>
              </a:lnSpc>
              <a:spcBef>
                <a:spcPct val="20000"/>
              </a:spcBef>
              <a:buFont typeface="Arial"/>
              <a:buChar char="–"/>
            </a:pPr>
            <a:r>
              <a:rPr lang="en-US" sz="2800" dirty="0">
                <a:solidFill>
                  <a:prstClr val="black"/>
                </a:solidFill>
              </a:rPr>
              <a:t>Formalized orientation for new group members</a:t>
            </a:r>
          </a:p>
          <a:p>
            <a:pPr marL="742950" lvl="1" indent="-285750" defTabSz="457200">
              <a:lnSpc>
                <a:spcPct val="100000"/>
              </a:lnSpc>
              <a:spcBef>
                <a:spcPct val="20000"/>
              </a:spcBef>
              <a:buFont typeface="Arial"/>
              <a:buChar char="–"/>
            </a:pPr>
            <a:r>
              <a:rPr lang="en-US" sz="2800" dirty="0">
                <a:solidFill>
                  <a:prstClr val="black"/>
                </a:solidFill>
              </a:rPr>
              <a:t>More interaction with and feedback from research group</a:t>
            </a:r>
          </a:p>
          <a:p>
            <a:pPr marL="1143000" lvl="2" indent="-228600" defTabSz="457200">
              <a:lnSpc>
                <a:spcPct val="100000"/>
              </a:lnSpc>
              <a:spcBef>
                <a:spcPct val="20000"/>
              </a:spcBef>
              <a:buFont typeface="Arial"/>
              <a:buChar char="•"/>
            </a:pPr>
            <a:r>
              <a:rPr lang="en-US" sz="2400" dirty="0">
                <a:solidFill>
                  <a:prstClr val="black"/>
                </a:solidFill>
              </a:rPr>
              <a:t>We have started weekly group meetings in addition to one-on-one meeting</a:t>
            </a:r>
          </a:p>
          <a:p>
            <a:pPr marL="742950" lvl="1" indent="-285750" defTabSz="457200">
              <a:lnSpc>
                <a:spcPct val="100000"/>
              </a:lnSpc>
              <a:spcBef>
                <a:spcPct val="20000"/>
              </a:spcBef>
              <a:buFont typeface="Arial"/>
              <a:buChar char="–"/>
            </a:pPr>
            <a:r>
              <a:rPr lang="en-US" sz="2800" dirty="0">
                <a:solidFill>
                  <a:prstClr val="black"/>
                </a:solidFill>
              </a:rPr>
              <a:t>Start writing/reading from beginning</a:t>
            </a:r>
          </a:p>
          <a:p>
            <a:pPr marL="1143000" lvl="2" indent="-228600" defTabSz="457200">
              <a:lnSpc>
                <a:spcPct val="100000"/>
              </a:lnSpc>
              <a:spcBef>
                <a:spcPct val="20000"/>
              </a:spcBef>
              <a:buFont typeface="Arial"/>
              <a:buChar char="•"/>
            </a:pPr>
            <a:r>
              <a:rPr lang="en-US" sz="2400" dirty="0">
                <a:solidFill>
                  <a:prstClr val="black"/>
                </a:solidFill>
              </a:rPr>
              <a:t>Students have set up a writing group</a:t>
            </a:r>
          </a:p>
          <a:p>
            <a:pPr lvl="1"/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A6C12E3-6E15-40BA-B4BA-E968482C6C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r>
              <a:rPr lang="en-US" sz="1050"/>
              <a:t>Dr. Rebecca Neumann</a:t>
            </a:r>
            <a:endParaRPr lang="en-US" sz="1050" dirty="0"/>
          </a:p>
        </p:txBody>
      </p:sp>
    </p:spTree>
    <p:extLst>
      <p:ext uri="{BB962C8B-B14F-4D97-AF65-F5344CB8AC3E}">
        <p14:creationId xmlns:p14="http://schemas.microsoft.com/office/powerpoint/2010/main" val="289078493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400" dirty="0">
                <a:solidFill>
                  <a:prstClr val="black"/>
                </a:solidFill>
                <a:latin typeface="Calibri"/>
              </a:rPr>
              <a:t>Things I do Now</a:t>
            </a:r>
            <a:endParaRPr lang="en-US" sz="4400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8626" y="1533525"/>
            <a:ext cx="8448674" cy="4629150"/>
          </a:xfrm>
        </p:spPr>
        <p:txBody>
          <a:bodyPr>
            <a:normAutofit lnSpcReduction="10000"/>
          </a:bodyPr>
          <a:lstStyle/>
          <a:p>
            <a:pPr marL="342900" lvl="0" indent="-342900" defTabSz="457200">
              <a:lnSpc>
                <a:spcPct val="100000"/>
              </a:lnSpc>
              <a:spcBef>
                <a:spcPct val="20000"/>
              </a:spcBef>
              <a:buFont typeface="Arial"/>
              <a:buChar char="•"/>
            </a:pPr>
            <a:r>
              <a:rPr lang="en-US" sz="3200" dirty="0">
                <a:solidFill>
                  <a:prstClr val="black"/>
                </a:solidFill>
              </a:rPr>
              <a:t>Weekly group meeting with high point / low point in professional and personal life</a:t>
            </a:r>
          </a:p>
          <a:p>
            <a:pPr marL="742950" lvl="1" indent="-285750" defTabSz="457200">
              <a:lnSpc>
                <a:spcPct val="100000"/>
              </a:lnSpc>
              <a:spcBef>
                <a:spcPct val="20000"/>
              </a:spcBef>
              <a:buFont typeface="Arial"/>
              <a:buChar char="–"/>
            </a:pPr>
            <a:r>
              <a:rPr lang="en-US" sz="2800" dirty="0">
                <a:solidFill>
                  <a:prstClr val="black"/>
                </a:solidFill>
              </a:rPr>
              <a:t> + anything wanting to discuss with group</a:t>
            </a:r>
          </a:p>
          <a:p>
            <a:pPr marL="742950" lvl="1" indent="-285750" defTabSz="457200">
              <a:lnSpc>
                <a:spcPct val="100000"/>
              </a:lnSpc>
              <a:spcBef>
                <a:spcPct val="20000"/>
              </a:spcBef>
              <a:buFont typeface="Arial"/>
              <a:buChar char="–"/>
            </a:pPr>
            <a:r>
              <a:rPr lang="en-US" sz="2800" dirty="0">
                <a:solidFill>
                  <a:prstClr val="black"/>
                </a:solidFill>
              </a:rPr>
              <a:t>Share with entire group</a:t>
            </a:r>
          </a:p>
          <a:p>
            <a:pPr marL="342900" lvl="0" indent="-342900" defTabSz="457200">
              <a:lnSpc>
                <a:spcPct val="100000"/>
              </a:lnSpc>
              <a:spcBef>
                <a:spcPct val="20000"/>
              </a:spcBef>
              <a:buFont typeface="Arial"/>
              <a:buChar char="•"/>
            </a:pPr>
            <a:r>
              <a:rPr lang="en-US" sz="3200" dirty="0">
                <a:solidFill>
                  <a:prstClr val="black"/>
                </a:solidFill>
              </a:rPr>
              <a:t>Students make slides of their goals for the coming week and how they did with regards to their goals from the last week</a:t>
            </a:r>
          </a:p>
          <a:p>
            <a:pPr marL="742950" lvl="1" indent="-285750" defTabSz="457200">
              <a:lnSpc>
                <a:spcPct val="100000"/>
              </a:lnSpc>
              <a:spcBef>
                <a:spcPct val="20000"/>
              </a:spcBef>
              <a:buFont typeface="Arial"/>
              <a:buChar char="–"/>
            </a:pPr>
            <a:r>
              <a:rPr lang="en-US" sz="2800" dirty="0">
                <a:solidFill>
                  <a:prstClr val="black"/>
                </a:solidFill>
              </a:rPr>
              <a:t>Include in slide deck so I can look them over</a:t>
            </a:r>
          </a:p>
          <a:p>
            <a:pPr marL="742950" lvl="1" indent="-285750" defTabSz="457200">
              <a:lnSpc>
                <a:spcPct val="100000"/>
              </a:lnSpc>
              <a:spcBef>
                <a:spcPct val="20000"/>
              </a:spcBef>
              <a:buFont typeface="Arial"/>
              <a:buChar char="–"/>
            </a:pPr>
            <a:r>
              <a:rPr lang="en-US" sz="2800" dirty="0">
                <a:solidFill>
                  <a:prstClr val="black"/>
                </a:solidFill>
              </a:rPr>
              <a:t>We hare quarter goals and progress as a group</a:t>
            </a:r>
          </a:p>
          <a:p>
            <a:pPr lvl="1"/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ED82D97-08EF-43F0-AC8A-71816A3B3D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r>
              <a:rPr lang="en-US" sz="1050"/>
              <a:t>Dr. Rebecca Neumann</a:t>
            </a:r>
            <a:endParaRPr lang="en-US" sz="1050" dirty="0"/>
          </a:p>
        </p:txBody>
      </p:sp>
    </p:spTree>
    <p:extLst>
      <p:ext uri="{BB962C8B-B14F-4D97-AF65-F5344CB8AC3E}">
        <p14:creationId xmlns:p14="http://schemas.microsoft.com/office/powerpoint/2010/main" val="71400348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400" dirty="0">
                <a:solidFill>
                  <a:prstClr val="black"/>
                </a:solidFill>
                <a:latin typeface="Calibri"/>
              </a:rPr>
              <a:t>Things I do Now</a:t>
            </a:r>
            <a:endParaRPr lang="en-US" sz="4400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8626" y="1533525"/>
            <a:ext cx="8448674" cy="4629150"/>
          </a:xfrm>
        </p:spPr>
        <p:txBody>
          <a:bodyPr>
            <a:normAutofit/>
          </a:bodyPr>
          <a:lstStyle/>
          <a:p>
            <a:pPr marL="342900" lvl="0" indent="-342900" defTabSz="457200">
              <a:lnSpc>
                <a:spcPct val="100000"/>
              </a:lnSpc>
              <a:spcBef>
                <a:spcPct val="20000"/>
              </a:spcBef>
              <a:buFont typeface="Arial"/>
              <a:buChar char="•"/>
            </a:pPr>
            <a:r>
              <a:rPr lang="en-US" sz="3200" dirty="0">
                <a:solidFill>
                  <a:prstClr val="black"/>
                </a:solidFill>
              </a:rPr>
              <a:t>Share my calendar with the group so they can see when I am busy/free</a:t>
            </a:r>
          </a:p>
          <a:p>
            <a:pPr marL="742950" lvl="1" indent="-285750" defTabSz="457200">
              <a:lnSpc>
                <a:spcPct val="100000"/>
              </a:lnSpc>
              <a:spcBef>
                <a:spcPct val="20000"/>
              </a:spcBef>
              <a:buFont typeface="Arial"/>
              <a:buChar char="–"/>
            </a:pPr>
            <a:r>
              <a:rPr lang="en-US" sz="2800" dirty="0">
                <a:solidFill>
                  <a:prstClr val="black"/>
                </a:solidFill>
              </a:rPr>
              <a:t>If I am free, they can schedule a meeting with me if they want at any point as often as they need</a:t>
            </a:r>
          </a:p>
          <a:p>
            <a:pPr marL="742950" lvl="1" indent="-285750" defTabSz="457200">
              <a:lnSpc>
                <a:spcPct val="100000"/>
              </a:lnSpc>
              <a:spcBef>
                <a:spcPct val="20000"/>
              </a:spcBef>
              <a:buFont typeface="Arial"/>
              <a:buChar char="–"/>
            </a:pPr>
            <a:r>
              <a:rPr lang="en-US" sz="2800" dirty="0">
                <a:solidFill>
                  <a:prstClr val="black"/>
                </a:solidFill>
              </a:rPr>
              <a:t>They send calendar invite, auto-populates my calendar!</a:t>
            </a:r>
          </a:p>
          <a:p>
            <a:pPr marL="342900" lvl="0" indent="-342900" defTabSz="457200">
              <a:lnSpc>
                <a:spcPct val="100000"/>
              </a:lnSpc>
              <a:spcBef>
                <a:spcPct val="20000"/>
              </a:spcBef>
              <a:buFont typeface="Arial"/>
              <a:buChar char="•"/>
            </a:pPr>
            <a:r>
              <a:rPr lang="en-US" sz="3200" dirty="0">
                <a:solidFill>
                  <a:prstClr val="black"/>
                </a:solidFill>
              </a:rPr>
              <a:t>Set up group calendar where everyone posts relevant events for the group</a:t>
            </a:r>
          </a:p>
          <a:p>
            <a:pPr marL="742950" lvl="1" indent="-285750" defTabSz="457200">
              <a:lnSpc>
                <a:spcPct val="100000"/>
              </a:lnSpc>
              <a:spcBef>
                <a:spcPct val="20000"/>
              </a:spcBef>
              <a:buFont typeface="Arial"/>
              <a:buChar char="–"/>
            </a:pPr>
            <a:r>
              <a:rPr lang="en-US" sz="2800" dirty="0">
                <a:solidFill>
                  <a:prstClr val="black"/>
                </a:solidFill>
              </a:rPr>
              <a:t>Vacations, fieldwork, group meetings, etc.</a:t>
            </a:r>
          </a:p>
          <a:p>
            <a:pPr lvl="1"/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BF6852F-7132-4A3D-961B-E50732D7AF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r>
              <a:rPr lang="en-US" sz="1050" dirty="0"/>
              <a:t>Dr. Rebecca Neumann</a:t>
            </a:r>
          </a:p>
        </p:txBody>
      </p:sp>
    </p:spTree>
    <p:extLst>
      <p:ext uri="{BB962C8B-B14F-4D97-AF65-F5344CB8AC3E}">
        <p14:creationId xmlns:p14="http://schemas.microsoft.com/office/powerpoint/2010/main" val="241253861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C22BAC-0BF9-4381-806B-006B3FD251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Q&amp;A Session</a:t>
            </a:r>
          </a:p>
        </p:txBody>
      </p:sp>
    </p:spTree>
    <p:extLst>
      <p:ext uri="{BB962C8B-B14F-4D97-AF65-F5344CB8AC3E}">
        <p14:creationId xmlns:p14="http://schemas.microsoft.com/office/powerpoint/2010/main" val="263582116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THANK YOU!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0763365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5400" b="0" dirty="0"/>
              <a:t>Daniel Kirschen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671757" y="4112037"/>
            <a:ext cx="735344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FFFFFF"/>
                </a:solidFill>
                <a:latin typeface="Encode Sans Normal Black" charset="0"/>
              </a:rPr>
              <a:t>Donald W. and Ruth Mary Close Professor of Electrical &amp; Computer Engineering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195752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A couple things I have learned about </a:t>
            </a:r>
            <a:r>
              <a:rPr lang="en-US"/>
              <a:t>graduate student supervision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22407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CB62B7E-5C8D-0D43-823D-927578D8189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Every graduate student is different</a:t>
            </a:r>
          </a:p>
          <a:p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You will not have the same rapport with your students as you had with your PhD supervisor</a:t>
            </a:r>
          </a:p>
          <a:p>
            <a:r>
              <a:rPr lang="en-US" dirty="0"/>
              <a:t>Optimal productivity requires adaptability</a:t>
            </a:r>
          </a:p>
          <a:p>
            <a:r>
              <a:rPr lang="en-US" dirty="0"/>
              <a:t>Being the more experienced half of the team, you are the one who must adapt</a:t>
            </a:r>
          </a:p>
          <a:p>
            <a:r>
              <a:rPr lang="en-US" dirty="0"/>
              <a:t>Be attuned to differences:</a:t>
            </a:r>
          </a:p>
          <a:p>
            <a:pPr lvl="1"/>
            <a:r>
              <a:rPr lang="en-US" dirty="0"/>
              <a:t>Cultural, gender, age, experience… </a:t>
            </a:r>
          </a:p>
          <a:p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9F87F53-EF97-4235-B5B6-9508A13EB4AF}"/>
              </a:ext>
            </a:extLst>
          </p:cNvPr>
          <p:cNvSpPr txBox="1"/>
          <p:nvPr/>
        </p:nvSpPr>
        <p:spPr>
          <a:xfrm>
            <a:off x="7334937" y="5860136"/>
            <a:ext cx="184731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sz="1350" dirty="0"/>
          </a:p>
        </p:txBody>
      </p:sp>
    </p:spTree>
    <p:extLst>
      <p:ext uri="{BB962C8B-B14F-4D97-AF65-F5344CB8AC3E}">
        <p14:creationId xmlns:p14="http://schemas.microsoft.com/office/powerpoint/2010/main" val="7223312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22F3A3D-98F3-6645-90DC-0C9F40D7A8B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Know yourself</a:t>
            </a:r>
          </a:p>
          <a:p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460772" indent="-385763"/>
            <a:r>
              <a:rPr lang="en-US" dirty="0"/>
              <a:t>What is your personality type?</a:t>
            </a:r>
          </a:p>
          <a:p>
            <a:pPr marL="460772" indent="-385763"/>
            <a:r>
              <a:rPr lang="en-US" dirty="0"/>
              <a:t>Consider taking the Myers-Briggs Personality Indicator or a similar test</a:t>
            </a:r>
          </a:p>
          <a:p>
            <a:pPr marL="460772" indent="-385763"/>
            <a:r>
              <a:rPr lang="en-US" dirty="0"/>
              <a:t>Think about how your personality affects the way you interact with your students and your group culture</a:t>
            </a:r>
          </a:p>
        </p:txBody>
      </p:sp>
    </p:spTree>
    <p:extLst>
      <p:ext uri="{BB962C8B-B14F-4D97-AF65-F5344CB8AC3E}">
        <p14:creationId xmlns:p14="http://schemas.microsoft.com/office/powerpoint/2010/main" val="26088654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EBAB147-6D7E-0942-BF81-B78606A6DC3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 am an INTJ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I = Introvert (vs. extrovert)</a:t>
            </a:r>
          </a:p>
          <a:p>
            <a:pPr lvl="1"/>
            <a:endParaRPr lang="en-US" dirty="0"/>
          </a:p>
          <a:p>
            <a:r>
              <a:rPr lang="en-US" dirty="0"/>
              <a:t>N = Intuitive (vs. detail-oriented)</a:t>
            </a:r>
          </a:p>
          <a:p>
            <a:endParaRPr lang="en-US" dirty="0"/>
          </a:p>
          <a:p>
            <a:r>
              <a:rPr lang="en-US" dirty="0"/>
              <a:t>T = Thinking (vs. feeling)</a:t>
            </a:r>
          </a:p>
          <a:p>
            <a:endParaRPr lang="en-US" dirty="0"/>
          </a:p>
          <a:p>
            <a:r>
              <a:rPr lang="en-US" dirty="0"/>
              <a:t>J = Get things done in advance </a:t>
            </a:r>
          </a:p>
          <a:p>
            <a:pPr lvl="1"/>
            <a:r>
              <a:rPr lang="en-US" dirty="0"/>
              <a:t>vs. improving them until the last minute</a:t>
            </a:r>
          </a:p>
        </p:txBody>
      </p:sp>
    </p:spTree>
    <p:extLst>
      <p:ext uri="{BB962C8B-B14F-4D97-AF65-F5344CB8AC3E}">
        <p14:creationId xmlns:p14="http://schemas.microsoft.com/office/powerpoint/2010/main" val="36904802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3254F5F-BD6C-704A-BCA7-4BC0E0548EF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 have a hands-off supervision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Advantage</a:t>
            </a:r>
          </a:p>
          <a:p>
            <a:pPr lvl="1"/>
            <a:r>
              <a:rPr lang="en-US" dirty="0"/>
              <a:t>Good learning experience for the students</a:t>
            </a:r>
          </a:p>
          <a:p>
            <a:pPr lvl="1"/>
            <a:endParaRPr lang="en-US" dirty="0"/>
          </a:p>
          <a:p>
            <a:r>
              <a:rPr lang="en-US" dirty="0"/>
              <a:t>Disadvantages</a:t>
            </a:r>
          </a:p>
          <a:p>
            <a:pPr lvl="1"/>
            <a:r>
              <a:rPr lang="en-US" dirty="0"/>
              <a:t>Some students are not ready or comfortable </a:t>
            </a:r>
          </a:p>
          <a:p>
            <a:pPr lvl="1"/>
            <a:r>
              <a:rPr lang="en-US" dirty="0"/>
              <a:t>Can lead to some bad surprises</a:t>
            </a:r>
          </a:p>
          <a:p>
            <a:pPr lvl="1"/>
            <a:r>
              <a:rPr lang="en-US" dirty="0"/>
              <a:t>I am not good at giving bad news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91454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91F96A2-5B90-F44A-8C1D-10767BD694B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When things go wrong…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Pay attention to the group dynamics</a:t>
            </a:r>
          </a:p>
          <a:p>
            <a:r>
              <a:rPr lang="en-US" dirty="0"/>
              <a:t>Be approachable </a:t>
            </a:r>
          </a:p>
          <a:p>
            <a:r>
              <a:rPr lang="en-US" dirty="0"/>
              <a:t>Don’t ignore the problem</a:t>
            </a:r>
          </a:p>
          <a:p>
            <a:r>
              <a:rPr lang="en-US" dirty="0"/>
              <a:t>React quickly but sensitively</a:t>
            </a:r>
          </a:p>
          <a:p>
            <a:r>
              <a:rPr lang="en-US" dirty="0"/>
              <a:t>Ask for advice</a:t>
            </a:r>
          </a:p>
          <a:p>
            <a:r>
              <a:rPr lang="en-US" dirty="0"/>
              <a:t>Courage is a virtue</a:t>
            </a:r>
          </a:p>
        </p:txBody>
      </p:sp>
    </p:spTree>
    <p:extLst>
      <p:ext uri="{BB962C8B-B14F-4D97-AF65-F5344CB8AC3E}">
        <p14:creationId xmlns:p14="http://schemas.microsoft.com/office/powerpoint/2010/main" val="4301820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5400" b="0" dirty="0"/>
              <a:t>Becca Neumann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671757" y="4112037"/>
            <a:ext cx="73534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FFFFFF"/>
                </a:solidFill>
                <a:latin typeface="Encode Sans Normal Black" charset="0"/>
              </a:rPr>
              <a:t>Associate Professor, Civil &amp; Environmental Engineering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524380265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OPREFERENCE" val="False"/>
</p:tagLst>
</file>

<file path=ppt/theme/theme1.xml><?xml version="1.0" encoding="utf-8"?>
<a:theme xmlns:a="http://schemas.openxmlformats.org/drawingml/2006/main" name="Custom Design">
  <a:themeElements>
    <a:clrScheme name="UW Brand">
      <a:dk1>
        <a:srgbClr val="33006F"/>
      </a:dk1>
      <a:lt1>
        <a:srgbClr val="E8D3A2"/>
      </a:lt1>
      <a:dk2>
        <a:srgbClr val="33006F"/>
      </a:dk2>
      <a:lt2>
        <a:srgbClr val="FFFFFF"/>
      </a:lt2>
      <a:accent1>
        <a:srgbClr val="33006F"/>
      </a:accent1>
      <a:accent2>
        <a:srgbClr val="E8D3A2"/>
      </a:accent2>
      <a:accent3>
        <a:srgbClr val="FFFFFF"/>
      </a:accent3>
      <a:accent4>
        <a:srgbClr val="D8D9DA"/>
      </a:accent4>
      <a:accent5>
        <a:srgbClr val="999999"/>
      </a:accent5>
      <a:accent6>
        <a:srgbClr val="917B4C"/>
      </a:accent6>
      <a:hlink>
        <a:srgbClr val="D8D9DA"/>
      </a:hlink>
      <a:folHlink>
        <a:srgbClr val="999999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1_Custom Design">
  <a:themeElements>
    <a:clrScheme name="4b2e83 1">
      <a:dk1>
        <a:srgbClr val="4B2E83"/>
      </a:dk1>
      <a:lt1>
        <a:srgbClr val="E8D3A2"/>
      </a:lt1>
      <a:dk2>
        <a:srgbClr val="4B2E83"/>
      </a:dk2>
      <a:lt2>
        <a:srgbClr val="FFFFFF"/>
      </a:lt2>
      <a:accent1>
        <a:srgbClr val="4B2E83"/>
      </a:accent1>
      <a:accent2>
        <a:srgbClr val="E8D3A2"/>
      </a:accent2>
      <a:accent3>
        <a:srgbClr val="FFFFFF"/>
      </a:accent3>
      <a:accent4>
        <a:srgbClr val="B2B2B2"/>
      </a:accent4>
      <a:accent5>
        <a:srgbClr val="26005C"/>
      </a:accent5>
      <a:accent6>
        <a:srgbClr val="917B4C"/>
      </a:accent6>
      <a:hlink>
        <a:srgbClr val="26005C"/>
      </a:hlink>
      <a:folHlink>
        <a:srgbClr val="33006F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LW presentation master template</Template>
  <TotalTime>79</TotalTime>
  <Words>709</Words>
  <Application>Microsoft Office PowerPoint</Application>
  <PresentationFormat>On-screen Show (4:3)</PresentationFormat>
  <Paragraphs>106</Paragraphs>
  <Slides>17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17</vt:i4>
      </vt:variant>
    </vt:vector>
  </HeadingPairs>
  <TitlesOfParts>
    <vt:vector size="30" baseType="lpstr">
      <vt:lpstr>ＭＳ Ｐゴシック</vt:lpstr>
      <vt:lpstr>Arial</vt:lpstr>
      <vt:lpstr>Calibri</vt:lpstr>
      <vt:lpstr>Calibri Light</vt:lpstr>
      <vt:lpstr>Encode Sans Normal Black</vt:lpstr>
      <vt:lpstr>Lucida Grande</vt:lpstr>
      <vt:lpstr>Open Sans</vt:lpstr>
      <vt:lpstr>Open Sans Light</vt:lpstr>
      <vt:lpstr>Times</vt:lpstr>
      <vt:lpstr>Uni Sans Regular</vt:lpstr>
      <vt:lpstr>Custom Design</vt:lpstr>
      <vt:lpstr>1_Custom Design</vt:lpstr>
      <vt:lpstr>Office Theme</vt:lpstr>
      <vt:lpstr>   Setting Your Research Group Culture</vt:lpstr>
      <vt:lpstr>Daniel Kirschen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Becca Neumann</vt:lpstr>
      <vt:lpstr>Mentoring</vt:lpstr>
      <vt:lpstr>Skip Level Meeting</vt:lpstr>
      <vt:lpstr>Process</vt:lpstr>
      <vt:lpstr>Outcomes</vt:lpstr>
      <vt:lpstr>Things I do Now</vt:lpstr>
      <vt:lpstr>Things I do Now</vt:lpstr>
      <vt:lpstr>Q&amp;A Session</vt:lpstr>
      <vt:lpstr>THANK YOU!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“Setting Your Research Group Culture”</dc:title>
  <dc:creator>Sharay Rapozo</dc:creator>
  <cp:lastModifiedBy>Sharay Rapozo</cp:lastModifiedBy>
  <cp:revision>12</cp:revision>
  <cp:lastPrinted>2018-12-07T17:24:47Z</cp:lastPrinted>
  <dcterms:created xsi:type="dcterms:W3CDTF">2022-03-03T17:02:36Z</dcterms:created>
  <dcterms:modified xsi:type="dcterms:W3CDTF">2022-03-08T19:46:44Z</dcterms:modified>
</cp:coreProperties>
</file>