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15"/>
  </p:notesMasterIdLst>
  <p:sldIdLst>
    <p:sldId id="263" r:id="rId2"/>
    <p:sldId id="262" r:id="rId3"/>
    <p:sldId id="284" r:id="rId4"/>
    <p:sldId id="264" r:id="rId5"/>
    <p:sldId id="265" r:id="rId6"/>
    <p:sldId id="266" r:id="rId7"/>
    <p:sldId id="267" r:id="rId8"/>
    <p:sldId id="285" r:id="rId9"/>
    <p:sldId id="268" r:id="rId10"/>
    <p:sldId id="269" r:id="rId11"/>
    <p:sldId id="270" r:id="rId12"/>
    <p:sldId id="286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6"/>
    <a:srgbClr val="00A5ED"/>
    <a:srgbClr val="F68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7"/>
    <p:restoredTop sz="94637"/>
  </p:normalViewPr>
  <p:slideViewPr>
    <p:cSldViewPr snapToGrid="0" snapToObjects="1">
      <p:cViewPr varScale="1">
        <p:scale>
          <a:sx n="76" d="100"/>
          <a:sy n="76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B3834-78B2-4465-9912-5AFFAB133AB2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37BAD-A676-41A9-B0EE-DC35318D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2.jpg"/><Relationship Id="rId4" Type="http://schemas.openxmlformats.org/officeDocument/2006/relationships/image" Target="../media/image4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Uni Sans Thin CAPS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78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61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919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960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948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345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8195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18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05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015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656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Uni Sans Thin CAPS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7478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661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173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2983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200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42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15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8057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302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9287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0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9245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5814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212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7082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642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8265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4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8615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019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15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3014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01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9245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220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388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hofmeister.COE\Desktop\new branded slides_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" y="0"/>
            <a:ext cx="12193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Encode Sans Normal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  <a:latin typeface="Uni Sans Thin CAPS" pitchFamily="50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24601"/>
            <a:ext cx="2844800" cy="365125"/>
          </a:xfrm>
          <a:prstGeom prst="rect">
            <a:avLst/>
          </a:prstGeom>
        </p:spPr>
        <p:txBody>
          <a:bodyPr/>
          <a:lstStyle/>
          <a:p>
            <a:fld id="{5F8BB319-6200-4C75-8D64-EDFE9C984D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18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5F52B6-353C-4E52-895D-4146F424D2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212" y="5732716"/>
            <a:ext cx="618744" cy="9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3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37140"/>
            <a:ext cx="12192000" cy="692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702024"/>
            <a:ext cx="12192000" cy="1325563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0A5E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73" y="793144"/>
            <a:ext cx="4714453" cy="2790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9549"/>
            <a:ext cx="12192000" cy="76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09" y="5779690"/>
            <a:ext cx="10706382" cy="952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655C4-F6BE-4EA6-B7DF-0065BA3839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01851" y="5803496"/>
            <a:ext cx="618744" cy="9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44935"/>
            <a:ext cx="10515600" cy="33921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97527" y="1354974"/>
            <a:ext cx="3316778" cy="0"/>
          </a:xfrm>
          <a:prstGeom prst="line">
            <a:avLst/>
          </a:prstGeom>
          <a:ln w="38100">
            <a:solidFill>
              <a:srgbClr val="00A5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689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5D7417-81DA-4660-8244-0CB140448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241" y="5803496"/>
            <a:ext cx="618744" cy="9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8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16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2196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625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880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7213600" cy="1143000"/>
          </a:xfrm>
        </p:spPr>
        <p:txBody>
          <a:bodyPr/>
          <a:lstStyle>
            <a:lvl1pPr algn="l">
              <a:defRPr sz="3200" b="0">
                <a:latin typeface="Uni Sans Heavy CAP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31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704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09600" y="6248400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426E4-05B7-478D-9F14-A2CEA673DED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649" r:id="rId43"/>
    <p:sldLayoutId id="2147483656" r:id="rId4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Encode Sans Normal" panose="020000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999653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When to Say Yes and When to Say </a:t>
            </a:r>
            <a:r>
              <a:rPr lang="en-US" sz="8800" dirty="0"/>
              <a:t>NO!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2469678"/>
            <a:ext cx="8534400" cy="1752600"/>
          </a:xfrm>
        </p:spPr>
        <p:txBody>
          <a:bodyPr>
            <a:normAutofit fontScale="40000" lnSpcReduction="20000"/>
          </a:bodyPr>
          <a:lstStyle/>
          <a:p>
            <a:r>
              <a:rPr lang="en-US" sz="4000" dirty="0">
                <a:latin typeface="Encode Sans Normal" panose="02000000000000000000" pitchFamily="2" charset="0"/>
              </a:rPr>
              <a:t>Eve Riskin</a:t>
            </a:r>
          </a:p>
          <a:p>
            <a:endParaRPr lang="en-US" sz="4000" dirty="0">
              <a:latin typeface="Encode Sans Normal" panose="02000000000000000000" pitchFamily="2" charset="0"/>
            </a:endParaRPr>
          </a:p>
          <a:p>
            <a:r>
              <a:rPr lang="en-US" sz="4000" dirty="0">
                <a:latin typeface="Encode Sans Normal" panose="02000000000000000000" pitchFamily="2" charset="0"/>
              </a:rPr>
              <a:t>Professor of Electrical and Computer Engineering</a:t>
            </a:r>
          </a:p>
          <a:p>
            <a:r>
              <a:rPr lang="en-US" sz="4000" dirty="0">
                <a:latin typeface="Encode Sans Normal" panose="02000000000000000000" pitchFamily="2" charset="0"/>
              </a:rPr>
              <a:t>Faculty Director, UW ADVANCE</a:t>
            </a:r>
          </a:p>
          <a:p>
            <a:r>
              <a:rPr lang="en-US" sz="4000" dirty="0">
                <a:latin typeface="Encode Sans Normal" panose="02000000000000000000" pitchFamily="2" charset="0"/>
              </a:rPr>
              <a:t>Associate Dean of Diversity &amp; Access, College of Engineering</a:t>
            </a:r>
          </a:p>
          <a:p>
            <a:endParaRPr lang="en-US" sz="4000" dirty="0">
              <a:latin typeface="Encode Sans Normal" panose="02000000000000000000" pitchFamily="2" charset="0"/>
            </a:endParaRPr>
          </a:p>
          <a:p>
            <a:r>
              <a:rPr lang="en-US" sz="4000" dirty="0">
                <a:latin typeface="Encode Sans Normal" panose="02000000000000000000" pitchFamily="2" charset="0"/>
              </a:rPr>
              <a:t>December 6, 2019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40" y="3589183"/>
            <a:ext cx="210312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4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Say </a:t>
            </a:r>
            <a:r>
              <a:rPr lang="en-US" sz="8800" dirty="0"/>
              <a:t>NO!</a:t>
            </a:r>
            <a:br>
              <a:rPr lang="en-US" sz="88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2921"/>
            <a:ext cx="10972800" cy="432324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If you would hate 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If you don’t care about 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If you’re not good at it, e.g. analog circuits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If it’s from someone who can’t help your career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If it’s from a journal in which you don’t publish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If it’s from a foreign NSF that doesn’t pay you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If it is ABET or curriculum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If it can be solved with money, e.g. teaching an extra course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65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Say </a:t>
            </a:r>
            <a:r>
              <a:rPr lang="en-US" sz="7900" dirty="0"/>
              <a:t>NO WAY!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If they tell you in the request that they are asking you because you are a woman or a URM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If the person who makes the request is an idiot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If the email request is badly written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If it feels like a “dump and run”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If you don’t know what the goal is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42" y="3429000"/>
            <a:ext cx="2194560" cy="28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59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46BF-CF07-4F6E-83D1-B9B7A204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Dawn </a:t>
            </a:r>
            <a:r>
              <a:rPr lang="en-US" dirty="0" err="1"/>
              <a:t>Tilbury’s</a:t>
            </a:r>
            <a:r>
              <a:rPr lang="en-US" dirty="0"/>
              <a:t> Ways to Say 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2E1D8-1C10-4468-9450-B8625EC1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640" y="1703431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“Do I have to say yes?”</a:t>
            </a:r>
          </a:p>
          <a:p>
            <a:r>
              <a:rPr lang="en-US" sz="3600" dirty="0"/>
              <a:t>“If I say yes, can you help me identify what I can say no to?</a:t>
            </a:r>
          </a:p>
          <a:p>
            <a:r>
              <a:rPr lang="en-US" sz="3600" dirty="0"/>
              <a:t>“Instead of me, why don’t you ask INSERT-NAME-HERE?”</a:t>
            </a:r>
          </a:p>
        </p:txBody>
      </p:sp>
    </p:spTree>
    <p:extLst>
      <p:ext uri="{BB962C8B-B14F-4D97-AF65-F5344CB8AC3E}">
        <p14:creationId xmlns:p14="http://schemas.microsoft.com/office/powerpoint/2010/main" val="277966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Final Thoughts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Do not work for free!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Keep your boundaries clear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If you are uncomfortable with a request, seek calibration from a friend/colleague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Say yes to the right people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Get yourself a “</a:t>
            </a:r>
            <a:r>
              <a:rPr lang="en-US" sz="3200" dirty="0" err="1"/>
              <a:t>ventor</a:t>
            </a:r>
            <a:r>
              <a:rPr lang="en-US" sz="3200" dirty="0"/>
              <a:t>” pronto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6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is Your Most Valuable Commodity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6" y="1497476"/>
            <a:ext cx="3931920" cy="29489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78" y="1497476"/>
            <a:ext cx="4023360" cy="301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29" y="4136926"/>
            <a:ext cx="3474720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3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Forgot to Say No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148681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77707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Eve’s 3 Key Principles for Time Management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5929"/>
            <a:ext cx="10515600" cy="3055468"/>
          </a:xfrm>
        </p:spPr>
        <p:txBody>
          <a:bodyPr/>
          <a:lstStyle/>
          <a:p>
            <a:r>
              <a:rPr lang="en-US" sz="3200" dirty="0"/>
              <a:t>Your success is your department’s success.</a:t>
            </a:r>
          </a:p>
          <a:p>
            <a:r>
              <a:rPr lang="en-US" sz="3200" dirty="0"/>
              <a:t>It’s not fair that people from underrepresented groups get asked more often to do service.</a:t>
            </a:r>
          </a:p>
          <a:p>
            <a:r>
              <a:rPr lang="en-US" sz="3200" dirty="0"/>
              <a:t>Junior faculty should not do service that old white guys can do.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33" y="4710995"/>
            <a:ext cx="2794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15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2400"/>
            <a:ext cx="9245600" cy="1143000"/>
          </a:xfrm>
        </p:spPr>
        <p:txBody>
          <a:bodyPr>
            <a:normAutofit/>
          </a:bodyPr>
          <a:lstStyle/>
          <a:p>
            <a:r>
              <a:rPr lang="en-US" dirty="0"/>
              <a:t>Exercise 1: What Requests Are Compelling Enough to Make You Say Yes?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035" y="1594818"/>
            <a:ext cx="9929612" cy="188349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At your seat, jot down several situations where you were happy to say yes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78" y="3478308"/>
            <a:ext cx="30175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65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 Suggests You Say Yes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989" y="1580927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When the request </a:t>
            </a:r>
          </a:p>
          <a:p>
            <a:pPr lvl="1"/>
            <a:r>
              <a:rPr lang="en-US" sz="2400" dirty="0"/>
              <a:t>comes from the Dean or Provost</a:t>
            </a:r>
          </a:p>
          <a:p>
            <a:pPr lvl="1"/>
            <a:r>
              <a:rPr lang="en-US" sz="2400" dirty="0"/>
              <a:t>comes from someone you need on your side</a:t>
            </a:r>
          </a:p>
          <a:p>
            <a:pPr lvl="1"/>
            <a:r>
              <a:rPr lang="en-US" sz="2400" dirty="0"/>
              <a:t>comes from someone to whom you owe a favor</a:t>
            </a:r>
          </a:p>
          <a:p>
            <a:pPr marL="457200" lvl="1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When you would </a:t>
            </a:r>
          </a:p>
          <a:p>
            <a:pPr lvl="1"/>
            <a:r>
              <a:rPr lang="en-US" sz="2400" dirty="0"/>
              <a:t>have influence</a:t>
            </a:r>
          </a:p>
          <a:p>
            <a:pPr lvl="1"/>
            <a:r>
              <a:rPr lang="en-US" sz="2400" dirty="0"/>
              <a:t>meet important people</a:t>
            </a:r>
          </a:p>
          <a:p>
            <a:pPr lvl="1"/>
            <a:r>
              <a:rPr lang="en-US" sz="2400" dirty="0"/>
              <a:t>have fun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4B0DD-42CB-4F67-B041-358AB2CD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236" y="542584"/>
            <a:ext cx="3327024" cy="49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85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Also Say Yes When the Request Will Help Your Tenure Case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44" y="3867856"/>
            <a:ext cx="3810000" cy="21050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49" y="1349996"/>
            <a:ext cx="3108960" cy="2334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0" y="3739360"/>
            <a:ext cx="38100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18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Say Yes to Be co-PI on a Proposal!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23485"/>
            <a:ext cx="4572000" cy="4279392"/>
          </a:xfrm>
        </p:spPr>
      </p:pic>
    </p:spTree>
    <p:extLst>
      <p:ext uri="{BB962C8B-B14F-4D97-AF65-F5344CB8AC3E}">
        <p14:creationId xmlns:p14="http://schemas.microsoft.com/office/powerpoint/2010/main" val="1661463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2: When Do You Say No?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At your seat, jot down several situations where you have said no and felt conflicted about it.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04" y="2956245"/>
            <a:ext cx="34747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351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431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Encode Sans Normal</vt:lpstr>
      <vt:lpstr>Open Sans</vt:lpstr>
      <vt:lpstr>Uni Sans Heavy CAPS</vt:lpstr>
      <vt:lpstr>Uni Sans Thin CAPS</vt:lpstr>
      <vt:lpstr>Wingdings</vt:lpstr>
      <vt:lpstr>1_Office Theme</vt:lpstr>
      <vt:lpstr>When to Say Yes and When to Say NO!</vt:lpstr>
      <vt:lpstr>Time is Your Most Valuable Commodity </vt:lpstr>
      <vt:lpstr>I Forgot to Say No</vt:lpstr>
      <vt:lpstr>Eve’s 3 Key Principles for Time Management </vt:lpstr>
      <vt:lpstr>Exercise 1: What Requests Are Compelling Enough to Make You Say Yes?</vt:lpstr>
      <vt:lpstr>Eve Suggests You Say Yes </vt:lpstr>
      <vt:lpstr>Also Say Yes When the Request Will Help Your Tenure Case </vt:lpstr>
      <vt:lpstr>And Say Yes to Be co-PI on a Proposal!</vt:lpstr>
      <vt:lpstr>Exercise 2: When Do You Say No? </vt:lpstr>
      <vt:lpstr>Say NO! </vt:lpstr>
      <vt:lpstr>Say NO WAY! </vt:lpstr>
      <vt:lpstr>Dawn Tilbury’s Ways to Say No</vt:lpstr>
      <vt:lpstr>My Final Thoughts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Mortier</dc:creator>
  <cp:lastModifiedBy>Laura Ciotti</cp:lastModifiedBy>
  <cp:revision>81</cp:revision>
  <dcterms:created xsi:type="dcterms:W3CDTF">2016-04-06T19:15:32Z</dcterms:created>
  <dcterms:modified xsi:type="dcterms:W3CDTF">2019-11-19T00:27:41Z</dcterms:modified>
</cp:coreProperties>
</file>