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4" r:id="rId1"/>
  </p:sldMasterIdLst>
  <p:notesMasterIdLst>
    <p:notesMasterId r:id="rId15"/>
  </p:notesMasterIdLst>
  <p:sldIdLst>
    <p:sldId id="263" r:id="rId2"/>
    <p:sldId id="262" r:id="rId3"/>
    <p:sldId id="284" r:id="rId4"/>
    <p:sldId id="264" r:id="rId5"/>
    <p:sldId id="265" r:id="rId6"/>
    <p:sldId id="266" r:id="rId7"/>
    <p:sldId id="267" r:id="rId8"/>
    <p:sldId id="285" r:id="rId9"/>
    <p:sldId id="268" r:id="rId10"/>
    <p:sldId id="269" r:id="rId11"/>
    <p:sldId id="270" r:id="rId12"/>
    <p:sldId id="286" r:id="rId13"/>
    <p:sldId id="28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4546"/>
    <a:srgbClr val="00A5ED"/>
    <a:srgbClr val="F689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7"/>
    <p:restoredTop sz="94637"/>
  </p:normalViewPr>
  <p:slideViewPr>
    <p:cSldViewPr snapToGrid="0" snapToObjects="1">
      <p:cViewPr varScale="1">
        <p:scale>
          <a:sx n="76" d="100"/>
          <a:sy n="76" d="100"/>
        </p:scale>
        <p:origin x="6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5B3834-78B2-4465-9912-5AFFAB133AB2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37BAD-A676-41A9-B0EE-DC35318DD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12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2.jpg"/><Relationship Id="rId4" Type="http://schemas.openxmlformats.org/officeDocument/2006/relationships/image" Target="../media/image45.png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Uni Sans Thin CAP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04783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41613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9199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9608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39487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33459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81958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5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1810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43054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5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20159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6565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Uni Sans Thin CAP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174789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66616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71738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29830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792006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6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7420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5150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80576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0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93021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92876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7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502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9245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58141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8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22129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70825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8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36422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7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82656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9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453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9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86159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10191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7150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30146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3010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9245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22209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23887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hofmeister.COE\Desktop\new branded slides_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4" y="0"/>
            <a:ext cx="121934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Encode Sans Normal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4000">
                <a:solidFill>
                  <a:schemeClr val="tx1">
                    <a:tint val="75000"/>
                  </a:schemeClr>
                </a:solidFill>
                <a:latin typeface="Uni Sans Thin CAPS" pitchFamily="50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" y="6324601"/>
            <a:ext cx="2844800" cy="365125"/>
          </a:xfrm>
          <a:prstGeom prst="rect">
            <a:avLst/>
          </a:prstGeom>
        </p:spPr>
        <p:txBody>
          <a:bodyPr/>
          <a:lstStyle/>
          <a:p>
            <a:fld id="{5F8BB319-6200-4C75-8D64-EDFE9C984D6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6181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5F52B6-353C-4E52-895D-4146F424D2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2212" y="5732716"/>
            <a:ext cx="618744" cy="90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637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37140"/>
            <a:ext cx="12192000" cy="6925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0" y="3702024"/>
            <a:ext cx="12192000" cy="1325563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0A5ED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773" y="793144"/>
            <a:ext cx="4714453" cy="27901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09549"/>
            <a:ext cx="12192000" cy="769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09" y="5779690"/>
            <a:ext cx="10706382" cy="9528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6655C4-F6BE-4EA6-B7DF-0065BA38396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201851" y="5803496"/>
            <a:ext cx="618744" cy="90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962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44935"/>
            <a:ext cx="10515600" cy="339219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97527" y="1354974"/>
            <a:ext cx="3316778" cy="0"/>
          </a:xfrm>
          <a:prstGeom prst="line">
            <a:avLst/>
          </a:prstGeom>
          <a:ln w="38100">
            <a:solidFill>
              <a:srgbClr val="00A5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"/>
          <p:cNvSpPr>
            <a:spLocks noGrp="1"/>
          </p:cNvSpPr>
          <p:nvPr>
            <p:ph type="body" idx="14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689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5D7417-81DA-4660-8244-0CB1404483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7241" y="5803496"/>
            <a:ext cx="618744" cy="90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81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0167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2196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6259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8803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7213600" cy="1143000"/>
          </a:xfrm>
        </p:spPr>
        <p:txBody>
          <a:bodyPr/>
          <a:lstStyle>
            <a:lvl1pPr algn="l">
              <a:defRPr sz="3200" b="0">
                <a:latin typeface="Uni Sans Heavy CAP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31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7048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609600" y="6248400"/>
            <a:ext cx="233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4426E4-05B7-478D-9F14-A2CEA673DED6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545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1" r:id="rId27"/>
    <p:sldLayoutId id="2147483692" r:id="rId28"/>
    <p:sldLayoutId id="2147483693" r:id="rId29"/>
    <p:sldLayoutId id="2147483694" r:id="rId30"/>
    <p:sldLayoutId id="2147483695" r:id="rId31"/>
    <p:sldLayoutId id="2147483696" r:id="rId32"/>
    <p:sldLayoutId id="2147483697" r:id="rId33"/>
    <p:sldLayoutId id="2147483698" r:id="rId34"/>
    <p:sldLayoutId id="2147483699" r:id="rId35"/>
    <p:sldLayoutId id="2147483700" r:id="rId36"/>
    <p:sldLayoutId id="2147483701" r:id="rId37"/>
    <p:sldLayoutId id="2147483702" r:id="rId38"/>
    <p:sldLayoutId id="2147483703" r:id="rId39"/>
    <p:sldLayoutId id="2147483704" r:id="rId40"/>
    <p:sldLayoutId id="2147483705" r:id="rId41"/>
    <p:sldLayoutId id="2147483706" r:id="rId42"/>
    <p:sldLayoutId id="2147483649" r:id="rId43"/>
    <p:sldLayoutId id="2147483656" r:id="rId4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Encode Sans Normal" panose="02000000000000000000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14400" y="999653"/>
            <a:ext cx="10363200" cy="1470025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When to Say Yes and When to Say </a:t>
            </a:r>
            <a:r>
              <a:rPr lang="en-US" sz="8800" dirty="0"/>
              <a:t>NO!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828800" y="2469678"/>
            <a:ext cx="8534400" cy="1752600"/>
          </a:xfrm>
        </p:spPr>
        <p:txBody>
          <a:bodyPr>
            <a:normAutofit fontScale="40000" lnSpcReduction="20000"/>
          </a:bodyPr>
          <a:lstStyle/>
          <a:p>
            <a:r>
              <a:rPr lang="en-US" sz="4000" dirty="0">
                <a:latin typeface="Encode Sans Normal" panose="02000000000000000000" pitchFamily="2" charset="0"/>
              </a:rPr>
              <a:t>Eve Riskin</a:t>
            </a:r>
          </a:p>
          <a:p>
            <a:endParaRPr lang="en-US" sz="4000" dirty="0">
              <a:latin typeface="Encode Sans Normal" panose="02000000000000000000" pitchFamily="2" charset="0"/>
            </a:endParaRPr>
          </a:p>
          <a:p>
            <a:r>
              <a:rPr lang="en-US" sz="4000" dirty="0">
                <a:latin typeface="Encode Sans Normal" panose="02000000000000000000" pitchFamily="2" charset="0"/>
              </a:rPr>
              <a:t>Professor of Electrical and Computer Engineering</a:t>
            </a:r>
          </a:p>
          <a:p>
            <a:r>
              <a:rPr lang="en-US" sz="4000" dirty="0">
                <a:latin typeface="Encode Sans Normal" panose="02000000000000000000" pitchFamily="2" charset="0"/>
              </a:rPr>
              <a:t>Faculty Director, UW ADVANCE</a:t>
            </a:r>
          </a:p>
          <a:p>
            <a:r>
              <a:rPr lang="en-US" sz="4000" dirty="0">
                <a:latin typeface="Encode Sans Normal" panose="02000000000000000000" pitchFamily="2" charset="0"/>
              </a:rPr>
              <a:t>Associate Dean of Diversity &amp; Access, College of Engineering</a:t>
            </a:r>
          </a:p>
          <a:p>
            <a:endParaRPr lang="en-US" sz="4000" dirty="0">
              <a:latin typeface="Encode Sans Normal" panose="02000000000000000000" pitchFamily="2" charset="0"/>
            </a:endParaRPr>
          </a:p>
          <a:p>
            <a:r>
              <a:rPr lang="en-US" sz="4000" dirty="0">
                <a:latin typeface="Encode Sans Normal" panose="02000000000000000000" pitchFamily="2" charset="0"/>
              </a:rPr>
              <a:t>December 6, 2019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40" y="3589183"/>
            <a:ext cx="2103120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543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Say </a:t>
            </a:r>
            <a:r>
              <a:rPr lang="en-US" sz="8800" dirty="0"/>
              <a:t>NO!</a:t>
            </a:r>
            <a:br>
              <a:rPr lang="en-US" sz="88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02921"/>
            <a:ext cx="10972800" cy="432324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If you would hate it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If you don’t care about it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If you’re not good at it, e.g. analog circuits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If it’s from someone who can’t help your career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If it’s from a journal in which you don’t publish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If it’s from a foreign NSF that doesn’t pay you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If it is ABET or curriculum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If it can be solved with money, e.g. teaching an extra course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765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Say </a:t>
            </a:r>
            <a:r>
              <a:rPr lang="en-US" sz="7900" dirty="0"/>
              <a:t>NO WAY!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If they tell you in the request that they are asking you because you are a woman or a URM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If the person who makes the request is an idiot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If the email request is badly written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If it feels like a “dump and run”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/>
              <a:t>If you don’t know what the goal is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142" y="3429000"/>
            <a:ext cx="2194560" cy="287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59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546BF-CF07-4F6E-83D1-B9B7A204D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Dawn </a:t>
            </a:r>
            <a:r>
              <a:rPr lang="en-US" dirty="0" err="1"/>
              <a:t>Tilbury’s</a:t>
            </a:r>
            <a:r>
              <a:rPr lang="en-US" dirty="0"/>
              <a:t> Ways to Say No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2E1D8-1C10-4468-9450-B8625EC11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40" y="1703431"/>
            <a:ext cx="10515600" cy="4351338"/>
          </a:xfrm>
        </p:spPr>
        <p:txBody>
          <a:bodyPr>
            <a:normAutofit/>
          </a:bodyPr>
          <a:lstStyle/>
          <a:p>
            <a:r>
              <a:rPr lang="en-US" sz="3600" dirty="0"/>
              <a:t>“Do I have to say yes?”</a:t>
            </a:r>
          </a:p>
          <a:p>
            <a:r>
              <a:rPr lang="en-US" sz="3600" dirty="0"/>
              <a:t>“If I say yes, can you help me identify what I can say no to?</a:t>
            </a:r>
          </a:p>
          <a:p>
            <a:r>
              <a:rPr lang="en-US" sz="3600" dirty="0"/>
              <a:t>“Instead of me, why don’t you ask INSERT-NAME-HERE?”</a:t>
            </a:r>
          </a:p>
        </p:txBody>
      </p:sp>
    </p:spTree>
    <p:extLst>
      <p:ext uri="{BB962C8B-B14F-4D97-AF65-F5344CB8AC3E}">
        <p14:creationId xmlns:p14="http://schemas.microsoft.com/office/powerpoint/2010/main" val="2779667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Final Thoughts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Do not work for free!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Keep your boundaries clear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If you are uncomfortable with a request, seek calibration from a friend/colleague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Say yes to the right people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Get yourself a “</a:t>
            </a:r>
            <a:r>
              <a:rPr lang="en-US" sz="3200" dirty="0" err="1"/>
              <a:t>ventor</a:t>
            </a:r>
            <a:r>
              <a:rPr lang="en-US" sz="3200" dirty="0"/>
              <a:t>” pronto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463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is Your Most Valuable Commodity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86" y="1497476"/>
            <a:ext cx="3931920" cy="294894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578" y="1497476"/>
            <a:ext cx="4023360" cy="30175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729" y="4136926"/>
            <a:ext cx="3474720" cy="260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53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 Forgot to Say No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2148681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2777071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Eve’s 3 Key Principles for Time Management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5929"/>
            <a:ext cx="10515600" cy="3055468"/>
          </a:xfrm>
        </p:spPr>
        <p:txBody>
          <a:bodyPr/>
          <a:lstStyle/>
          <a:p>
            <a:r>
              <a:rPr lang="en-US" sz="3200" dirty="0"/>
              <a:t>Your success is your department’s success.</a:t>
            </a:r>
          </a:p>
          <a:p>
            <a:r>
              <a:rPr lang="en-US" sz="3200" dirty="0"/>
              <a:t>It’s not fair that people from underrepresented groups get asked more often to do service.</a:t>
            </a:r>
          </a:p>
          <a:p>
            <a:r>
              <a:rPr lang="en-US" sz="3200" dirty="0"/>
              <a:t>Junior faculty should not do service that old white guys can do.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933" y="4710995"/>
            <a:ext cx="27940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715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0" y="152400"/>
            <a:ext cx="9245600" cy="1143000"/>
          </a:xfrm>
        </p:spPr>
        <p:txBody>
          <a:bodyPr>
            <a:normAutofit/>
          </a:bodyPr>
          <a:lstStyle/>
          <a:p>
            <a:r>
              <a:rPr lang="en-US" dirty="0"/>
              <a:t>Exercise 1: What Requests Are Compelling Enough to Make You Say Yes?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035" y="1594818"/>
            <a:ext cx="9929612" cy="1883490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/>
              <a:t>At your seat, jot down several situations where you were happy to say yes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978" y="3478308"/>
            <a:ext cx="3017520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565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 Suggests You Say Yes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6989" y="1580927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When the request </a:t>
            </a:r>
          </a:p>
          <a:p>
            <a:pPr lvl="1"/>
            <a:r>
              <a:rPr lang="en-US" sz="2400" dirty="0"/>
              <a:t>comes from the Dean or Provost</a:t>
            </a:r>
          </a:p>
          <a:p>
            <a:pPr lvl="1"/>
            <a:r>
              <a:rPr lang="en-US" sz="2400" dirty="0"/>
              <a:t>comes from someone you need on your side</a:t>
            </a:r>
          </a:p>
          <a:p>
            <a:pPr lvl="1"/>
            <a:r>
              <a:rPr lang="en-US" sz="2400" dirty="0"/>
              <a:t>comes from someone to whom you owe a favor</a:t>
            </a:r>
          </a:p>
          <a:p>
            <a:pPr marL="457200" lvl="1" indent="0">
              <a:buNone/>
            </a:pP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When you would </a:t>
            </a:r>
          </a:p>
          <a:p>
            <a:pPr lvl="1"/>
            <a:r>
              <a:rPr lang="en-US" sz="2400" dirty="0"/>
              <a:t>have influence</a:t>
            </a:r>
          </a:p>
          <a:p>
            <a:pPr lvl="1"/>
            <a:r>
              <a:rPr lang="en-US" sz="2400" dirty="0"/>
              <a:t>meet important people</a:t>
            </a:r>
          </a:p>
          <a:p>
            <a:pPr lvl="1"/>
            <a:r>
              <a:rPr lang="en-US" sz="2400" dirty="0"/>
              <a:t>have fun 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24B0DD-42CB-4F67-B041-358AB2CD0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5236" y="542584"/>
            <a:ext cx="3327024" cy="499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485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Also Say Yes When the Request Will Help Your Tenure Case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444" y="3867856"/>
            <a:ext cx="3810000" cy="21050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749" y="1349996"/>
            <a:ext cx="3108960" cy="23347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720" y="3739360"/>
            <a:ext cx="3810000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518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Say Yes to Be co-PI on a Proposal!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1723485"/>
            <a:ext cx="4572000" cy="4279392"/>
          </a:xfrm>
        </p:spPr>
      </p:pic>
    </p:spTree>
    <p:extLst>
      <p:ext uri="{BB962C8B-B14F-4D97-AF65-F5344CB8AC3E}">
        <p14:creationId xmlns:p14="http://schemas.microsoft.com/office/powerpoint/2010/main" val="1661463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2: When Do You Say No?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dirty="0"/>
              <a:t>At your seat, jot down several situations where you have said no and felt conflicted about it.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604" y="2956245"/>
            <a:ext cx="3474720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63510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431</Words>
  <Application>Microsoft Office PowerPoint</Application>
  <PresentationFormat>Widescreen</PresentationFormat>
  <Paragraphs>55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Encode Sans Normal</vt:lpstr>
      <vt:lpstr>Open Sans</vt:lpstr>
      <vt:lpstr>Uni Sans Heavy CAPS</vt:lpstr>
      <vt:lpstr>Uni Sans Thin CAPS</vt:lpstr>
      <vt:lpstr>Wingdings</vt:lpstr>
      <vt:lpstr>1_Office Theme</vt:lpstr>
      <vt:lpstr>When to Say Yes and When to Say NO!</vt:lpstr>
      <vt:lpstr>Time is Your Most Valuable Commodity </vt:lpstr>
      <vt:lpstr>I Forgot to Say No</vt:lpstr>
      <vt:lpstr>Eve’s 3 Key Principles for Time Management </vt:lpstr>
      <vt:lpstr>Exercise 1: What Requests Are Compelling Enough to Make You Say Yes?</vt:lpstr>
      <vt:lpstr>Eve Suggests You Say Yes </vt:lpstr>
      <vt:lpstr>Also Say Yes When the Request Will Help Your Tenure Case </vt:lpstr>
      <vt:lpstr>And Say Yes to Be co-PI on a Proposal!</vt:lpstr>
      <vt:lpstr>Exercise 2: When Do You Say No? </vt:lpstr>
      <vt:lpstr>Say NO! </vt:lpstr>
      <vt:lpstr>Say NO WAY! </vt:lpstr>
      <vt:lpstr>Dawn Tilbury’s Ways to Say No</vt:lpstr>
      <vt:lpstr>My Final Thoughts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Mortier</dc:creator>
  <cp:lastModifiedBy>Laura Ciotti</cp:lastModifiedBy>
  <cp:revision>81</cp:revision>
  <dcterms:created xsi:type="dcterms:W3CDTF">2016-04-06T19:15:32Z</dcterms:created>
  <dcterms:modified xsi:type="dcterms:W3CDTF">2019-11-19T00:27:41Z</dcterms:modified>
</cp:coreProperties>
</file>