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5"/>
  </p:notesMasterIdLst>
  <p:handoutMasterIdLst>
    <p:handoutMasterId r:id="rId16"/>
  </p:handoutMasterIdLst>
  <p:sldIdLst>
    <p:sldId id="454" r:id="rId2"/>
    <p:sldId id="376" r:id="rId3"/>
    <p:sldId id="480" r:id="rId4"/>
    <p:sldId id="481" r:id="rId5"/>
    <p:sldId id="482" r:id="rId6"/>
    <p:sldId id="488" r:id="rId7"/>
    <p:sldId id="483" r:id="rId8"/>
    <p:sldId id="484" r:id="rId9"/>
    <p:sldId id="486" r:id="rId10"/>
    <p:sldId id="485" r:id="rId11"/>
    <p:sldId id="489" r:id="rId12"/>
    <p:sldId id="487" r:id="rId13"/>
    <p:sldId id="490" r:id="rId14"/>
  </p:sldIdLst>
  <p:sldSz cx="9144000" cy="6858000" type="screen4x3"/>
  <p:notesSz cx="6858000" cy="9144000"/>
  <p:defaultTextStyle>
    <a:defPPr>
      <a:defRPr lang="en-US"/>
    </a:defPPr>
    <a:lvl1pPr algn="l" rtl="0" fontAlgn="base">
      <a:spcBef>
        <a:spcPct val="20000"/>
      </a:spcBef>
      <a:spcAft>
        <a:spcPct val="75000"/>
      </a:spcAft>
      <a:defRPr sz="2400" kern="1200">
        <a:solidFill>
          <a:schemeClr val="tx1"/>
        </a:solidFill>
        <a:latin typeface="Tahoma" pitchFamily="34" charset="0"/>
        <a:ea typeface="+mn-ea"/>
        <a:cs typeface="+mn-cs"/>
      </a:defRPr>
    </a:lvl1pPr>
    <a:lvl2pPr marL="457200" algn="l" rtl="0" fontAlgn="base">
      <a:spcBef>
        <a:spcPct val="20000"/>
      </a:spcBef>
      <a:spcAft>
        <a:spcPct val="75000"/>
      </a:spcAft>
      <a:defRPr sz="2400" kern="1200">
        <a:solidFill>
          <a:schemeClr val="tx1"/>
        </a:solidFill>
        <a:latin typeface="Tahoma" pitchFamily="34" charset="0"/>
        <a:ea typeface="+mn-ea"/>
        <a:cs typeface="+mn-cs"/>
      </a:defRPr>
    </a:lvl2pPr>
    <a:lvl3pPr marL="914400" algn="l" rtl="0" fontAlgn="base">
      <a:spcBef>
        <a:spcPct val="20000"/>
      </a:spcBef>
      <a:spcAft>
        <a:spcPct val="75000"/>
      </a:spcAft>
      <a:defRPr sz="2400" kern="1200">
        <a:solidFill>
          <a:schemeClr val="tx1"/>
        </a:solidFill>
        <a:latin typeface="Tahoma" pitchFamily="34" charset="0"/>
        <a:ea typeface="+mn-ea"/>
        <a:cs typeface="+mn-cs"/>
      </a:defRPr>
    </a:lvl3pPr>
    <a:lvl4pPr marL="1371600" algn="l" rtl="0" fontAlgn="base">
      <a:spcBef>
        <a:spcPct val="20000"/>
      </a:spcBef>
      <a:spcAft>
        <a:spcPct val="75000"/>
      </a:spcAft>
      <a:defRPr sz="2400" kern="1200">
        <a:solidFill>
          <a:schemeClr val="tx1"/>
        </a:solidFill>
        <a:latin typeface="Tahoma" pitchFamily="34" charset="0"/>
        <a:ea typeface="+mn-ea"/>
        <a:cs typeface="+mn-cs"/>
      </a:defRPr>
    </a:lvl4pPr>
    <a:lvl5pPr marL="1828800" algn="l" rtl="0" fontAlgn="base">
      <a:spcBef>
        <a:spcPct val="20000"/>
      </a:spcBef>
      <a:spcAft>
        <a:spcPct val="75000"/>
      </a:spcAft>
      <a:defRPr sz="2400" kern="1200">
        <a:solidFill>
          <a:schemeClr val="tx1"/>
        </a:solidFill>
        <a:latin typeface="Tahoma" pitchFamily="34" charset="0"/>
        <a:ea typeface="+mn-ea"/>
        <a:cs typeface="+mn-cs"/>
      </a:defRPr>
    </a:lvl5pPr>
    <a:lvl6pPr marL="2286000" algn="l" defTabSz="914400" rtl="0" eaLnBrk="1" latinLnBrk="0" hangingPunct="1">
      <a:defRPr sz="2400" kern="1200">
        <a:solidFill>
          <a:schemeClr val="tx1"/>
        </a:solidFill>
        <a:latin typeface="Tahoma" pitchFamily="34" charset="0"/>
        <a:ea typeface="+mn-ea"/>
        <a:cs typeface="+mn-cs"/>
      </a:defRPr>
    </a:lvl6pPr>
    <a:lvl7pPr marL="2743200" algn="l" defTabSz="914400" rtl="0" eaLnBrk="1" latinLnBrk="0" hangingPunct="1">
      <a:defRPr sz="2400" kern="1200">
        <a:solidFill>
          <a:schemeClr val="tx1"/>
        </a:solidFill>
        <a:latin typeface="Tahoma" pitchFamily="34" charset="0"/>
        <a:ea typeface="+mn-ea"/>
        <a:cs typeface="+mn-cs"/>
      </a:defRPr>
    </a:lvl7pPr>
    <a:lvl8pPr marL="3200400" algn="l" defTabSz="914400" rtl="0" eaLnBrk="1" latinLnBrk="0" hangingPunct="1">
      <a:defRPr sz="2400" kern="1200">
        <a:solidFill>
          <a:schemeClr val="tx1"/>
        </a:solidFill>
        <a:latin typeface="Tahoma" pitchFamily="34" charset="0"/>
        <a:ea typeface="+mn-ea"/>
        <a:cs typeface="+mn-cs"/>
      </a:defRPr>
    </a:lvl8pPr>
    <a:lvl9pPr marL="3657600" algn="l" defTabSz="914400" rtl="0" eaLnBrk="1" latinLnBrk="0" hangingPunct="1">
      <a:defRPr sz="2400" kern="1200">
        <a:solidFill>
          <a:schemeClr val="tx1"/>
        </a:solidFill>
        <a:latin typeface="Tahoma" pitchFamily="34"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hellie Tucker" initials="" lastIdx="124" clrIdx="0"/>
  <p:cmAuthor id="1" name="Gonzalo Arellano" initials="" lastIdx="36" clrIdx="1"/>
  <p:cmAuthor id="2" name="Microsoft Corporation" initials="" lastIdx="16" clrIdx="2"/>
  <p:cmAuthor id="3" name="Shelliet" initials="" lastIdx="1" clrIdx="3"/>
  <p:cmAuthor id="4" name="a-rcurry" initials="" lastIdx="22"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FF00FF"/>
    <a:srgbClr val="FFFF66"/>
    <a:srgbClr val="FFFF99"/>
    <a:srgbClr val="FFFFCC"/>
    <a:srgbClr val="000000"/>
    <a:srgbClr val="FF0000"/>
    <a:srgbClr val="12163D"/>
    <a:srgbClr val="555462"/>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4" autoAdjust="0"/>
  </p:normalViewPr>
  <p:slideViewPr>
    <p:cSldViewPr snapToGrid="0">
      <p:cViewPr varScale="1">
        <p:scale>
          <a:sx n="66" d="100"/>
          <a:sy n="66" d="100"/>
        </p:scale>
        <p:origin x="-432" y="-102"/>
      </p:cViewPr>
      <p:guideLst>
        <p:guide orient="horz" pos="2160"/>
        <p:guide pos="2880"/>
      </p:guideLst>
    </p:cSldViewPr>
  </p:slideViewPr>
  <p:notesTextViewPr>
    <p:cViewPr>
      <p:scale>
        <a:sx n="100" d="100"/>
        <a:sy n="100" d="100"/>
      </p:scale>
      <p:origin x="0" y="0"/>
    </p:cViewPr>
  </p:notesTextViewPr>
  <p:notesViewPr>
    <p:cSldViewPr snapToGrid="0">
      <p:cViewPr varScale="1">
        <p:scale>
          <a:sx n="66" d="100"/>
          <a:sy n="66" d="100"/>
        </p:scale>
        <p:origin x="0" y="0"/>
      </p:cViewPr>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spcAft>
                <a:spcPct val="0"/>
              </a:spcAft>
              <a:defRPr sz="1200">
                <a:latin typeface="Arial" charset="0"/>
              </a:defRPr>
            </a:lvl1pPr>
          </a:lstStyle>
          <a:p>
            <a:endParaRPr lang="en-US"/>
          </a:p>
        </p:txBody>
      </p:sp>
      <p:sp>
        <p:nvSpPr>
          <p:cNvPr id="3891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spcAft>
                <a:spcPct val="0"/>
              </a:spcAft>
              <a:defRPr sz="1200">
                <a:latin typeface="Arial" charset="0"/>
              </a:defRPr>
            </a:lvl1pPr>
          </a:lstStyle>
          <a:p>
            <a:endParaRPr lang="en-US"/>
          </a:p>
        </p:txBody>
      </p:sp>
      <p:sp>
        <p:nvSpPr>
          <p:cNvPr id="3891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spcAft>
                <a:spcPct val="0"/>
              </a:spcAft>
              <a:defRPr sz="1200">
                <a:latin typeface="Arial" charset="0"/>
              </a:defRPr>
            </a:lvl1pPr>
          </a:lstStyle>
          <a:p>
            <a:endParaRPr lang="en-US"/>
          </a:p>
        </p:txBody>
      </p:sp>
      <p:sp>
        <p:nvSpPr>
          <p:cNvPr id="3891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ct val="0"/>
              </a:spcBef>
              <a:spcAft>
                <a:spcPct val="0"/>
              </a:spcAft>
              <a:defRPr sz="1200">
                <a:latin typeface="Arial" charset="0"/>
              </a:defRPr>
            </a:lvl1pPr>
          </a:lstStyle>
          <a:p>
            <a:fld id="{49746E0A-9B7D-41C5-9798-17ACF374C136}"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spcAft>
                <a:spcPct val="0"/>
              </a:spcAft>
              <a:defRPr sz="1200">
                <a:latin typeface="Arial" charset="0"/>
              </a:defRPr>
            </a:lvl1pPr>
          </a:lstStyle>
          <a:p>
            <a:endParaRPr lang="en-US"/>
          </a:p>
        </p:txBody>
      </p:sp>
      <p:sp>
        <p:nvSpPr>
          <p:cNvPr id="4403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spcAft>
                <a:spcPct val="0"/>
              </a:spcAft>
              <a:defRPr sz="1200">
                <a:latin typeface="Arial" charset="0"/>
              </a:defRPr>
            </a:lvl1pPr>
          </a:lstStyle>
          <a:p>
            <a:endParaRPr lang="en-US"/>
          </a:p>
        </p:txBody>
      </p:sp>
      <p:sp>
        <p:nvSpPr>
          <p:cNvPr id="4403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4403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403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spcAft>
                <a:spcPct val="0"/>
              </a:spcAft>
              <a:defRPr sz="1200">
                <a:latin typeface="Arial" charset="0"/>
              </a:defRPr>
            </a:lvl1pPr>
          </a:lstStyle>
          <a:p>
            <a:endParaRPr lang="en-US"/>
          </a:p>
        </p:txBody>
      </p:sp>
      <p:sp>
        <p:nvSpPr>
          <p:cNvPr id="4403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ct val="0"/>
              </a:spcBef>
              <a:spcAft>
                <a:spcPct val="0"/>
              </a:spcAft>
              <a:defRPr sz="1200">
                <a:latin typeface="Arial" charset="0"/>
              </a:defRPr>
            </a:lvl1pPr>
          </a:lstStyle>
          <a:p>
            <a:fld id="{4B3D2E08-41AE-42E3-ABDF-96F7137C1562}"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598D173-8F3E-417E-B7C6-4B4F35E2AE13}" type="slidenum">
              <a:rPr lang="en-US"/>
              <a:pPr/>
              <a:t>1</a:t>
            </a:fld>
            <a:endParaRPr lang="en-US"/>
          </a:p>
        </p:txBody>
      </p:sp>
      <p:sp>
        <p:nvSpPr>
          <p:cNvPr id="518146" name="Rectangle 2"/>
          <p:cNvSpPr>
            <a:spLocks noGrp="1" noRot="1" noChangeAspect="1" noChangeArrowheads="1" noTextEdit="1"/>
          </p:cNvSpPr>
          <p:nvPr>
            <p:ph type="sldImg"/>
          </p:nvPr>
        </p:nvSpPr>
        <p:spPr>
          <a:ln/>
        </p:spPr>
      </p:sp>
      <p:sp>
        <p:nvSpPr>
          <p:cNvPr id="5181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856E873-D79F-4B91-BFA3-25B24FB51662}" type="slidenum">
              <a:rPr lang="en-US"/>
              <a:pPr/>
              <a:t>2</a:t>
            </a:fld>
            <a:endParaRPr lang="en-US"/>
          </a:p>
        </p:txBody>
      </p:sp>
      <p:sp>
        <p:nvSpPr>
          <p:cNvPr id="312322" name="Rectangle 2"/>
          <p:cNvSpPr>
            <a:spLocks noGrp="1" noRot="1" noChangeAspect="1" noChangeArrowheads="1" noTextEdit="1"/>
          </p:cNvSpPr>
          <p:nvPr>
            <p:ph type="sldImg"/>
          </p:nvPr>
        </p:nvSpPr>
        <p:spPr>
          <a:ln/>
        </p:spPr>
      </p:sp>
      <p:sp>
        <p:nvSpPr>
          <p:cNvPr id="312323"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685800" y="2130425"/>
            <a:ext cx="7772400" cy="1470025"/>
          </a:xfrm>
        </p:spPr>
        <p:txBody>
          <a:bodyPr/>
          <a:lstStyle>
            <a:lvl1pPr algn="ctr">
              <a:defRPr sz="4400">
                <a:solidFill>
                  <a:schemeClr val="tx1"/>
                </a:solidFill>
              </a:defRPr>
            </a:lvl1pPr>
          </a:lstStyle>
          <a:p>
            <a:r>
              <a:rPr lang="en-US"/>
              <a:t>Click to edit Master title style</a:t>
            </a:r>
          </a:p>
        </p:txBody>
      </p:sp>
      <p:sp>
        <p:nvSpPr>
          <p:cNvPr id="6147" name="Rectangle 3"/>
          <p:cNvSpPr>
            <a:spLocks noGrp="1" noChangeArrowheads="1"/>
          </p:cNvSpPr>
          <p:nvPr>
            <p:ph type="subTitle" idx="1"/>
          </p:nvPr>
        </p:nvSpPr>
        <p:spPr>
          <a:xfrm>
            <a:off x="1371600" y="3886200"/>
            <a:ext cx="6400800" cy="1752600"/>
          </a:xfrm>
        </p:spPr>
        <p:txBody>
          <a:bodyPr/>
          <a:lstStyle>
            <a:lvl1pPr marL="0" indent="0" algn="ctr">
              <a:defRPr sz="3200"/>
            </a:lvl1pPr>
          </a:lstStyle>
          <a:p>
            <a:r>
              <a:rPr lang="en-US"/>
              <a:t>Click to edit Master subtitle style</a:t>
            </a:r>
          </a:p>
        </p:txBody>
      </p:sp>
      <p:sp>
        <p:nvSpPr>
          <p:cNvPr id="6148" name="Rectangle 4"/>
          <p:cNvSpPr>
            <a:spLocks noGrp="1" noChangeArrowheads="1"/>
          </p:cNvSpPr>
          <p:nvPr>
            <p:ph type="dt" sz="half" idx="2"/>
          </p:nvPr>
        </p:nvSpPr>
        <p:spPr>
          <a:xfrm>
            <a:off x="457200" y="6245225"/>
            <a:ext cx="2312988" cy="476250"/>
          </a:xfrm>
        </p:spPr>
        <p:txBody>
          <a:bodyPr/>
          <a:lstStyle>
            <a:lvl1pPr>
              <a:defRPr>
                <a:solidFill>
                  <a:schemeClr val="bg1"/>
                </a:solidFill>
              </a:defRPr>
            </a:lvl1pPr>
          </a:lstStyle>
          <a:p>
            <a:endParaRPr lang="en-US"/>
          </a:p>
        </p:txBody>
      </p:sp>
      <p:sp>
        <p:nvSpPr>
          <p:cNvPr id="6149" name="Rectangle 5"/>
          <p:cNvSpPr>
            <a:spLocks noGrp="1" noChangeArrowheads="1"/>
          </p:cNvSpPr>
          <p:nvPr>
            <p:ph type="ftr" sz="quarter" idx="3"/>
          </p:nvPr>
        </p:nvSpPr>
        <p:spPr/>
        <p:txBody>
          <a:bodyPr/>
          <a:lstStyle>
            <a:lvl1pPr>
              <a:defRPr/>
            </a:lvl1pPr>
          </a:lstStyle>
          <a:p>
            <a:r>
              <a:rPr lang="en-US"/>
              <a:t>Recruiting the Best and Brightest Graduate Students</a:t>
            </a:r>
          </a:p>
        </p:txBody>
      </p:sp>
      <p:sp>
        <p:nvSpPr>
          <p:cNvPr id="6150" name="Rectangle 6"/>
          <p:cNvSpPr>
            <a:spLocks noGrp="1" noChangeArrowheads="1"/>
          </p:cNvSpPr>
          <p:nvPr>
            <p:ph type="sldNum" sz="quarter" idx="4"/>
          </p:nvPr>
        </p:nvSpPr>
        <p:spPr>
          <a:xfrm>
            <a:off x="6553200" y="6245225"/>
            <a:ext cx="2133600" cy="476250"/>
          </a:xfrm>
        </p:spPr>
        <p:txBody>
          <a:bodyPr/>
          <a:lstStyle>
            <a:lvl1pPr>
              <a:defRPr/>
            </a:lvl1pPr>
          </a:lstStyle>
          <a:p>
            <a:fld id="{172E657E-A490-4C50-BF2E-3FC2A0B15431}" type="slidenum">
              <a:rPr lang="en-US"/>
              <a:pPr/>
              <a:t>‹#›</a:t>
            </a:fld>
            <a:endParaRPr lang="en-US"/>
          </a:p>
        </p:txBody>
      </p:sp>
    </p:spTree>
  </p:cSld>
  <p:clrMapOvr>
    <a:masterClrMapping/>
  </p:clrMapOvr>
  <p:transition spd="med">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a:t>atlas@ee.washington.edu</a:t>
            </a:r>
          </a:p>
        </p:txBody>
      </p:sp>
      <p:sp>
        <p:nvSpPr>
          <p:cNvPr id="5" name="Footer Placeholder 4"/>
          <p:cNvSpPr>
            <a:spLocks noGrp="1"/>
          </p:cNvSpPr>
          <p:nvPr>
            <p:ph type="ftr" sz="quarter" idx="11"/>
          </p:nvPr>
        </p:nvSpPr>
        <p:spPr/>
        <p:txBody>
          <a:bodyPr/>
          <a:lstStyle>
            <a:lvl1pPr>
              <a:defRPr/>
            </a:lvl1pPr>
          </a:lstStyle>
          <a:p>
            <a:r>
              <a:rPr lang="en-US"/>
              <a:t>Recruiting the Best and Brightest Graduate Students</a:t>
            </a:r>
          </a:p>
        </p:txBody>
      </p:sp>
      <p:sp>
        <p:nvSpPr>
          <p:cNvPr id="6" name="Slide Number Placeholder 5"/>
          <p:cNvSpPr>
            <a:spLocks noGrp="1"/>
          </p:cNvSpPr>
          <p:nvPr>
            <p:ph type="sldNum" sz="quarter" idx="12"/>
          </p:nvPr>
        </p:nvSpPr>
        <p:spPr/>
        <p:txBody>
          <a:bodyPr/>
          <a:lstStyle>
            <a:lvl1pPr>
              <a:defRPr/>
            </a:lvl1pPr>
          </a:lstStyle>
          <a:p>
            <a:fld id="{77EA8879-A2ED-496D-AF6D-86D0251240A4}" type="slidenum">
              <a:rPr lang="en-US"/>
              <a:pPr/>
              <a:t>‹#›</a:t>
            </a:fld>
            <a:endParaRPr lang="en-US"/>
          </a:p>
        </p:txBody>
      </p:sp>
    </p:spTree>
  </p:cSld>
  <p:clrMapOvr>
    <a:masterClrMapping/>
  </p:clrMapOvr>
  <p:transition spd="med">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4800" y="76200"/>
            <a:ext cx="2127250"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71463" y="76200"/>
            <a:ext cx="6230937"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a:t>atlas@ee.washington.edu</a:t>
            </a:r>
          </a:p>
        </p:txBody>
      </p:sp>
      <p:sp>
        <p:nvSpPr>
          <p:cNvPr id="5" name="Footer Placeholder 4"/>
          <p:cNvSpPr>
            <a:spLocks noGrp="1"/>
          </p:cNvSpPr>
          <p:nvPr>
            <p:ph type="ftr" sz="quarter" idx="11"/>
          </p:nvPr>
        </p:nvSpPr>
        <p:spPr/>
        <p:txBody>
          <a:bodyPr/>
          <a:lstStyle>
            <a:lvl1pPr>
              <a:defRPr/>
            </a:lvl1pPr>
          </a:lstStyle>
          <a:p>
            <a:r>
              <a:rPr lang="en-US"/>
              <a:t>Recruiting the Best and Brightest Graduate Students</a:t>
            </a:r>
          </a:p>
        </p:txBody>
      </p:sp>
      <p:sp>
        <p:nvSpPr>
          <p:cNvPr id="6" name="Slide Number Placeholder 5"/>
          <p:cNvSpPr>
            <a:spLocks noGrp="1"/>
          </p:cNvSpPr>
          <p:nvPr>
            <p:ph type="sldNum" sz="quarter" idx="12"/>
          </p:nvPr>
        </p:nvSpPr>
        <p:spPr/>
        <p:txBody>
          <a:bodyPr/>
          <a:lstStyle>
            <a:lvl1pPr>
              <a:defRPr/>
            </a:lvl1pPr>
          </a:lstStyle>
          <a:p>
            <a:fld id="{DBC6D07A-27B3-437A-8D0D-FAE6A245D653}" type="slidenum">
              <a:rPr lang="en-US"/>
              <a:pPr/>
              <a:t>‹#›</a:t>
            </a:fld>
            <a:endParaRPr lang="en-US"/>
          </a:p>
        </p:txBody>
      </p:sp>
    </p:spTree>
  </p:cSld>
  <p:clrMapOvr>
    <a:masterClrMapping/>
  </p:clrMapOvr>
  <p:transition spd="med">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a:t>atlas@ee.washington.edu</a:t>
            </a:r>
          </a:p>
        </p:txBody>
      </p:sp>
      <p:sp>
        <p:nvSpPr>
          <p:cNvPr id="5" name="Footer Placeholder 4"/>
          <p:cNvSpPr>
            <a:spLocks noGrp="1"/>
          </p:cNvSpPr>
          <p:nvPr>
            <p:ph type="ftr" sz="quarter" idx="11"/>
          </p:nvPr>
        </p:nvSpPr>
        <p:spPr/>
        <p:txBody>
          <a:bodyPr/>
          <a:lstStyle>
            <a:lvl1pPr>
              <a:defRPr/>
            </a:lvl1pPr>
          </a:lstStyle>
          <a:p>
            <a:r>
              <a:rPr lang="en-US"/>
              <a:t>Recruiting the Best and Brightest Graduate Students</a:t>
            </a:r>
          </a:p>
        </p:txBody>
      </p:sp>
      <p:sp>
        <p:nvSpPr>
          <p:cNvPr id="6" name="Slide Number Placeholder 5"/>
          <p:cNvSpPr>
            <a:spLocks noGrp="1"/>
          </p:cNvSpPr>
          <p:nvPr>
            <p:ph type="sldNum" sz="quarter" idx="12"/>
          </p:nvPr>
        </p:nvSpPr>
        <p:spPr/>
        <p:txBody>
          <a:bodyPr/>
          <a:lstStyle>
            <a:lvl1pPr>
              <a:defRPr/>
            </a:lvl1pPr>
          </a:lstStyle>
          <a:p>
            <a:fld id="{6271A895-056B-45B3-B379-B3DC643B6CC4}" type="slidenum">
              <a:rPr lang="en-US"/>
              <a:pPr/>
              <a:t>‹#›</a:t>
            </a:fld>
            <a:endParaRPr lang="en-US"/>
          </a:p>
        </p:txBody>
      </p:sp>
    </p:spTree>
  </p:cSld>
  <p:clrMapOvr>
    <a:masterClrMapping/>
  </p:clrMapOvr>
  <p:transition spd="med">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r>
              <a:rPr lang="en-US"/>
              <a:t>atlas@ee.washington.edu</a:t>
            </a:r>
          </a:p>
        </p:txBody>
      </p:sp>
      <p:sp>
        <p:nvSpPr>
          <p:cNvPr id="5" name="Footer Placeholder 4"/>
          <p:cNvSpPr>
            <a:spLocks noGrp="1"/>
          </p:cNvSpPr>
          <p:nvPr>
            <p:ph type="ftr" sz="quarter" idx="11"/>
          </p:nvPr>
        </p:nvSpPr>
        <p:spPr/>
        <p:txBody>
          <a:bodyPr/>
          <a:lstStyle>
            <a:lvl1pPr>
              <a:defRPr/>
            </a:lvl1pPr>
          </a:lstStyle>
          <a:p>
            <a:r>
              <a:rPr lang="en-US"/>
              <a:t>Recruiting the Best and Brightest Graduate Students</a:t>
            </a:r>
          </a:p>
        </p:txBody>
      </p:sp>
      <p:sp>
        <p:nvSpPr>
          <p:cNvPr id="6" name="Slide Number Placeholder 5"/>
          <p:cNvSpPr>
            <a:spLocks noGrp="1"/>
          </p:cNvSpPr>
          <p:nvPr>
            <p:ph type="sldNum" sz="quarter" idx="12"/>
          </p:nvPr>
        </p:nvSpPr>
        <p:spPr/>
        <p:txBody>
          <a:bodyPr/>
          <a:lstStyle>
            <a:lvl1pPr>
              <a:defRPr/>
            </a:lvl1pPr>
          </a:lstStyle>
          <a:p>
            <a:fld id="{322DB431-903A-4930-B348-0DE20065B41D}" type="slidenum">
              <a:rPr lang="en-US"/>
              <a:pPr/>
              <a:t>‹#›</a:t>
            </a:fld>
            <a:endParaRPr lang="en-US"/>
          </a:p>
        </p:txBody>
      </p:sp>
    </p:spTree>
  </p:cSld>
  <p:clrMapOvr>
    <a:masterClrMapping/>
  </p:clrMapOvr>
  <p:transition spd="med">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50838" y="914400"/>
            <a:ext cx="4138612"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1850" y="914400"/>
            <a:ext cx="41402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r>
              <a:rPr lang="en-US"/>
              <a:t>atlas@ee.washington.edu</a:t>
            </a:r>
          </a:p>
        </p:txBody>
      </p:sp>
      <p:sp>
        <p:nvSpPr>
          <p:cNvPr id="6" name="Footer Placeholder 5"/>
          <p:cNvSpPr>
            <a:spLocks noGrp="1"/>
          </p:cNvSpPr>
          <p:nvPr>
            <p:ph type="ftr" sz="quarter" idx="11"/>
          </p:nvPr>
        </p:nvSpPr>
        <p:spPr/>
        <p:txBody>
          <a:bodyPr/>
          <a:lstStyle>
            <a:lvl1pPr>
              <a:defRPr/>
            </a:lvl1pPr>
          </a:lstStyle>
          <a:p>
            <a:r>
              <a:rPr lang="en-US"/>
              <a:t>Recruiting the Best and Brightest Graduate Students</a:t>
            </a:r>
          </a:p>
        </p:txBody>
      </p:sp>
      <p:sp>
        <p:nvSpPr>
          <p:cNvPr id="7" name="Slide Number Placeholder 6"/>
          <p:cNvSpPr>
            <a:spLocks noGrp="1"/>
          </p:cNvSpPr>
          <p:nvPr>
            <p:ph type="sldNum" sz="quarter" idx="12"/>
          </p:nvPr>
        </p:nvSpPr>
        <p:spPr/>
        <p:txBody>
          <a:bodyPr/>
          <a:lstStyle>
            <a:lvl1pPr>
              <a:defRPr/>
            </a:lvl1pPr>
          </a:lstStyle>
          <a:p>
            <a:fld id="{40E83804-CF2F-4C2A-94A3-AE7BF07BA4B7}" type="slidenum">
              <a:rPr lang="en-US"/>
              <a:pPr/>
              <a:t>‹#›</a:t>
            </a:fld>
            <a:endParaRPr lang="en-US"/>
          </a:p>
        </p:txBody>
      </p:sp>
    </p:spTree>
  </p:cSld>
  <p:clrMapOvr>
    <a:masterClrMapping/>
  </p:clrMapOvr>
  <p:transition spd="med">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r>
              <a:rPr lang="en-US"/>
              <a:t>atlas@ee.washington.edu</a:t>
            </a:r>
          </a:p>
        </p:txBody>
      </p:sp>
      <p:sp>
        <p:nvSpPr>
          <p:cNvPr id="8" name="Footer Placeholder 7"/>
          <p:cNvSpPr>
            <a:spLocks noGrp="1"/>
          </p:cNvSpPr>
          <p:nvPr>
            <p:ph type="ftr" sz="quarter" idx="11"/>
          </p:nvPr>
        </p:nvSpPr>
        <p:spPr/>
        <p:txBody>
          <a:bodyPr/>
          <a:lstStyle>
            <a:lvl1pPr>
              <a:defRPr/>
            </a:lvl1pPr>
          </a:lstStyle>
          <a:p>
            <a:r>
              <a:rPr lang="en-US"/>
              <a:t>Recruiting the Best and Brightest Graduate Students</a:t>
            </a:r>
          </a:p>
        </p:txBody>
      </p:sp>
      <p:sp>
        <p:nvSpPr>
          <p:cNvPr id="9" name="Slide Number Placeholder 8"/>
          <p:cNvSpPr>
            <a:spLocks noGrp="1"/>
          </p:cNvSpPr>
          <p:nvPr>
            <p:ph type="sldNum" sz="quarter" idx="12"/>
          </p:nvPr>
        </p:nvSpPr>
        <p:spPr/>
        <p:txBody>
          <a:bodyPr/>
          <a:lstStyle>
            <a:lvl1pPr>
              <a:defRPr/>
            </a:lvl1pPr>
          </a:lstStyle>
          <a:p>
            <a:fld id="{7D66E254-EAC6-4D46-AC2B-5B0467EF7BF7}" type="slidenum">
              <a:rPr lang="en-US"/>
              <a:pPr/>
              <a:t>‹#›</a:t>
            </a:fld>
            <a:endParaRPr lang="en-US"/>
          </a:p>
        </p:txBody>
      </p:sp>
    </p:spTree>
  </p:cSld>
  <p:clrMapOvr>
    <a:masterClrMapping/>
  </p:clrMapOvr>
  <p:transition spd="med">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r>
              <a:rPr lang="en-US"/>
              <a:t>atlas@ee.washington.edu</a:t>
            </a:r>
          </a:p>
        </p:txBody>
      </p:sp>
      <p:sp>
        <p:nvSpPr>
          <p:cNvPr id="4" name="Footer Placeholder 3"/>
          <p:cNvSpPr>
            <a:spLocks noGrp="1"/>
          </p:cNvSpPr>
          <p:nvPr>
            <p:ph type="ftr" sz="quarter" idx="11"/>
          </p:nvPr>
        </p:nvSpPr>
        <p:spPr/>
        <p:txBody>
          <a:bodyPr/>
          <a:lstStyle>
            <a:lvl1pPr>
              <a:defRPr/>
            </a:lvl1pPr>
          </a:lstStyle>
          <a:p>
            <a:r>
              <a:rPr lang="en-US"/>
              <a:t>Recruiting the Best and Brightest Graduate Students</a:t>
            </a:r>
          </a:p>
        </p:txBody>
      </p:sp>
      <p:sp>
        <p:nvSpPr>
          <p:cNvPr id="5" name="Slide Number Placeholder 4"/>
          <p:cNvSpPr>
            <a:spLocks noGrp="1"/>
          </p:cNvSpPr>
          <p:nvPr>
            <p:ph type="sldNum" sz="quarter" idx="12"/>
          </p:nvPr>
        </p:nvSpPr>
        <p:spPr/>
        <p:txBody>
          <a:bodyPr/>
          <a:lstStyle>
            <a:lvl1pPr>
              <a:defRPr/>
            </a:lvl1pPr>
          </a:lstStyle>
          <a:p>
            <a:fld id="{EA61B501-AA37-4306-8A92-15A6C86CB651}" type="slidenum">
              <a:rPr lang="en-US"/>
              <a:pPr/>
              <a:t>‹#›</a:t>
            </a:fld>
            <a:endParaRPr lang="en-US"/>
          </a:p>
        </p:txBody>
      </p:sp>
    </p:spTree>
  </p:cSld>
  <p:clrMapOvr>
    <a:masterClrMapping/>
  </p:clrMapOvr>
  <p:transition spd="med">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r>
              <a:rPr lang="en-US"/>
              <a:t>atlas@ee.washington.edu</a:t>
            </a:r>
          </a:p>
        </p:txBody>
      </p:sp>
      <p:sp>
        <p:nvSpPr>
          <p:cNvPr id="3" name="Footer Placeholder 2"/>
          <p:cNvSpPr>
            <a:spLocks noGrp="1"/>
          </p:cNvSpPr>
          <p:nvPr>
            <p:ph type="ftr" sz="quarter" idx="11"/>
          </p:nvPr>
        </p:nvSpPr>
        <p:spPr/>
        <p:txBody>
          <a:bodyPr/>
          <a:lstStyle>
            <a:lvl1pPr>
              <a:defRPr/>
            </a:lvl1pPr>
          </a:lstStyle>
          <a:p>
            <a:r>
              <a:rPr lang="en-US"/>
              <a:t>Recruiting the Best and Brightest Graduate Students</a:t>
            </a:r>
          </a:p>
        </p:txBody>
      </p:sp>
      <p:sp>
        <p:nvSpPr>
          <p:cNvPr id="4" name="Slide Number Placeholder 3"/>
          <p:cNvSpPr>
            <a:spLocks noGrp="1"/>
          </p:cNvSpPr>
          <p:nvPr>
            <p:ph type="sldNum" sz="quarter" idx="12"/>
          </p:nvPr>
        </p:nvSpPr>
        <p:spPr/>
        <p:txBody>
          <a:bodyPr/>
          <a:lstStyle>
            <a:lvl1pPr>
              <a:defRPr/>
            </a:lvl1pPr>
          </a:lstStyle>
          <a:p>
            <a:fld id="{F89D4C44-A7A0-488F-A4D6-13768CCF9D7B}" type="slidenum">
              <a:rPr lang="en-US"/>
              <a:pPr/>
              <a:t>‹#›</a:t>
            </a:fld>
            <a:endParaRPr lang="en-US"/>
          </a:p>
        </p:txBody>
      </p:sp>
    </p:spTree>
  </p:cSld>
  <p:clrMapOvr>
    <a:masterClrMapping/>
  </p:clrMapOvr>
  <p:transition spd="med">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r>
              <a:rPr lang="en-US"/>
              <a:t>atlas@ee.washington.edu</a:t>
            </a:r>
          </a:p>
        </p:txBody>
      </p:sp>
      <p:sp>
        <p:nvSpPr>
          <p:cNvPr id="6" name="Footer Placeholder 5"/>
          <p:cNvSpPr>
            <a:spLocks noGrp="1"/>
          </p:cNvSpPr>
          <p:nvPr>
            <p:ph type="ftr" sz="quarter" idx="11"/>
          </p:nvPr>
        </p:nvSpPr>
        <p:spPr/>
        <p:txBody>
          <a:bodyPr/>
          <a:lstStyle>
            <a:lvl1pPr>
              <a:defRPr/>
            </a:lvl1pPr>
          </a:lstStyle>
          <a:p>
            <a:r>
              <a:rPr lang="en-US"/>
              <a:t>Recruiting the Best and Brightest Graduate Students</a:t>
            </a:r>
          </a:p>
        </p:txBody>
      </p:sp>
      <p:sp>
        <p:nvSpPr>
          <p:cNvPr id="7" name="Slide Number Placeholder 6"/>
          <p:cNvSpPr>
            <a:spLocks noGrp="1"/>
          </p:cNvSpPr>
          <p:nvPr>
            <p:ph type="sldNum" sz="quarter" idx="12"/>
          </p:nvPr>
        </p:nvSpPr>
        <p:spPr/>
        <p:txBody>
          <a:bodyPr/>
          <a:lstStyle>
            <a:lvl1pPr>
              <a:defRPr/>
            </a:lvl1pPr>
          </a:lstStyle>
          <a:p>
            <a:fld id="{7C52B8A4-07B9-4E1F-8024-428A7ACA0EBB}" type="slidenum">
              <a:rPr lang="en-US"/>
              <a:pPr/>
              <a:t>‹#›</a:t>
            </a:fld>
            <a:endParaRPr lang="en-US"/>
          </a:p>
        </p:txBody>
      </p:sp>
    </p:spTree>
  </p:cSld>
  <p:clrMapOvr>
    <a:masterClrMapping/>
  </p:clrMapOvr>
  <p:transition spd="med">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r>
              <a:rPr lang="en-US"/>
              <a:t>atlas@ee.washington.edu</a:t>
            </a:r>
          </a:p>
        </p:txBody>
      </p:sp>
      <p:sp>
        <p:nvSpPr>
          <p:cNvPr id="6" name="Footer Placeholder 5"/>
          <p:cNvSpPr>
            <a:spLocks noGrp="1"/>
          </p:cNvSpPr>
          <p:nvPr>
            <p:ph type="ftr" sz="quarter" idx="11"/>
          </p:nvPr>
        </p:nvSpPr>
        <p:spPr/>
        <p:txBody>
          <a:bodyPr/>
          <a:lstStyle>
            <a:lvl1pPr>
              <a:defRPr/>
            </a:lvl1pPr>
          </a:lstStyle>
          <a:p>
            <a:r>
              <a:rPr lang="en-US"/>
              <a:t>Recruiting the Best and Brightest Graduate Students</a:t>
            </a:r>
          </a:p>
        </p:txBody>
      </p:sp>
      <p:sp>
        <p:nvSpPr>
          <p:cNvPr id="7" name="Slide Number Placeholder 6"/>
          <p:cNvSpPr>
            <a:spLocks noGrp="1"/>
          </p:cNvSpPr>
          <p:nvPr>
            <p:ph type="sldNum" sz="quarter" idx="12"/>
          </p:nvPr>
        </p:nvSpPr>
        <p:spPr/>
        <p:txBody>
          <a:bodyPr/>
          <a:lstStyle>
            <a:lvl1pPr>
              <a:defRPr/>
            </a:lvl1pPr>
          </a:lstStyle>
          <a:p>
            <a:fld id="{541E7773-AB34-4B6C-8A51-6AA1DB4BAE07}" type="slidenum">
              <a:rPr lang="en-US"/>
              <a:pPr/>
              <a:t>‹#›</a:t>
            </a:fld>
            <a:endParaRPr lang="en-US"/>
          </a:p>
        </p:txBody>
      </p:sp>
    </p:spTree>
  </p:cSld>
  <p:clrMapOvr>
    <a:masterClrMapping/>
  </p:clrMapOvr>
  <p:transition spd="med">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350838" y="914400"/>
            <a:ext cx="8431212" cy="5029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1" name="Rectangle 7"/>
          <p:cNvSpPr>
            <a:spLocks noGrp="1" noChangeArrowheads="1"/>
          </p:cNvSpPr>
          <p:nvPr>
            <p:ph type="title"/>
          </p:nvPr>
        </p:nvSpPr>
        <p:spPr bwMode="auto">
          <a:xfrm>
            <a:off x="271463" y="76200"/>
            <a:ext cx="8229600" cy="609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4"/>
          <p:cNvSpPr>
            <a:spLocks noGrp="1" noChangeArrowheads="1"/>
          </p:cNvSpPr>
          <p:nvPr>
            <p:ph type="dt" sz="half" idx="2"/>
          </p:nvPr>
        </p:nvSpPr>
        <p:spPr bwMode="auto">
          <a:xfrm>
            <a:off x="457200" y="6200775"/>
            <a:ext cx="233997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spcAft>
                <a:spcPct val="0"/>
              </a:spcAft>
              <a:defRPr sz="1400">
                <a:solidFill>
                  <a:srgbClr val="000000"/>
                </a:solidFill>
                <a:latin typeface="Arial" charset="0"/>
              </a:defRPr>
            </a:lvl1pPr>
          </a:lstStyle>
          <a:p>
            <a:r>
              <a:rPr lang="en-US"/>
              <a:t>atlas@ee.washington.edu</a:t>
            </a:r>
          </a:p>
        </p:txBody>
      </p:sp>
      <p:sp>
        <p:nvSpPr>
          <p:cNvPr id="1029" name="Rectangle 5"/>
          <p:cNvSpPr>
            <a:spLocks noGrp="1" noChangeArrowheads="1"/>
          </p:cNvSpPr>
          <p:nvPr>
            <p:ph type="ftr" sz="quarter" idx="3"/>
          </p:nvPr>
        </p:nvSpPr>
        <p:spPr bwMode="auto">
          <a:xfrm>
            <a:off x="3124200" y="620077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spcAft>
                <a:spcPct val="0"/>
              </a:spcAft>
              <a:defRPr sz="1600">
                <a:solidFill>
                  <a:srgbClr val="000000"/>
                </a:solidFill>
                <a:latin typeface="Arial" charset="0"/>
              </a:defRPr>
            </a:lvl1pPr>
          </a:lstStyle>
          <a:p>
            <a:r>
              <a:rPr lang="en-US"/>
              <a:t>Recruiting the Best and Brightest Graduate Students</a:t>
            </a:r>
          </a:p>
        </p:txBody>
      </p:sp>
      <p:sp>
        <p:nvSpPr>
          <p:cNvPr id="1030" name="Rectangle 6"/>
          <p:cNvSpPr>
            <a:spLocks noGrp="1" noChangeArrowheads="1"/>
          </p:cNvSpPr>
          <p:nvPr>
            <p:ph type="sldNum" sz="quarter" idx="4"/>
          </p:nvPr>
        </p:nvSpPr>
        <p:spPr bwMode="auto">
          <a:xfrm>
            <a:off x="6553200" y="62007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spcAft>
                <a:spcPct val="0"/>
              </a:spcAft>
              <a:defRPr sz="1800">
                <a:solidFill>
                  <a:srgbClr val="000000"/>
                </a:solidFill>
                <a:latin typeface="Arial" charset="0"/>
              </a:defRPr>
            </a:lvl1pPr>
          </a:lstStyle>
          <a:p>
            <a:fld id="{48FB6AC8-A8BB-4CE7-88A0-97710EB77783}"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wipe dir="d"/>
  </p:transition>
  <p:hf sldNum="0" hdr="0"/>
  <p:txStyles>
    <p:titleStyle>
      <a:lvl1pPr algn="l" rtl="0" fontAlgn="base">
        <a:spcBef>
          <a:spcPct val="0"/>
        </a:spcBef>
        <a:spcAft>
          <a:spcPct val="0"/>
        </a:spcAft>
        <a:defRPr sz="3200">
          <a:solidFill>
            <a:srgbClr val="12163D"/>
          </a:solidFill>
          <a:latin typeface="+mj-lt"/>
          <a:ea typeface="+mj-ea"/>
          <a:cs typeface="+mj-cs"/>
        </a:defRPr>
      </a:lvl1pPr>
      <a:lvl2pPr algn="l" rtl="0" fontAlgn="base">
        <a:spcBef>
          <a:spcPct val="0"/>
        </a:spcBef>
        <a:spcAft>
          <a:spcPct val="0"/>
        </a:spcAft>
        <a:defRPr sz="3200">
          <a:solidFill>
            <a:srgbClr val="12163D"/>
          </a:solidFill>
          <a:latin typeface="Tahoma" pitchFamily="34" charset="0"/>
        </a:defRPr>
      </a:lvl2pPr>
      <a:lvl3pPr algn="l" rtl="0" fontAlgn="base">
        <a:spcBef>
          <a:spcPct val="0"/>
        </a:spcBef>
        <a:spcAft>
          <a:spcPct val="0"/>
        </a:spcAft>
        <a:defRPr sz="3200">
          <a:solidFill>
            <a:srgbClr val="12163D"/>
          </a:solidFill>
          <a:latin typeface="Tahoma" pitchFamily="34" charset="0"/>
        </a:defRPr>
      </a:lvl3pPr>
      <a:lvl4pPr algn="l" rtl="0" fontAlgn="base">
        <a:spcBef>
          <a:spcPct val="0"/>
        </a:spcBef>
        <a:spcAft>
          <a:spcPct val="0"/>
        </a:spcAft>
        <a:defRPr sz="3200">
          <a:solidFill>
            <a:srgbClr val="12163D"/>
          </a:solidFill>
          <a:latin typeface="Tahoma" pitchFamily="34" charset="0"/>
        </a:defRPr>
      </a:lvl4pPr>
      <a:lvl5pPr algn="l" rtl="0" fontAlgn="base">
        <a:spcBef>
          <a:spcPct val="0"/>
        </a:spcBef>
        <a:spcAft>
          <a:spcPct val="0"/>
        </a:spcAft>
        <a:defRPr sz="3200">
          <a:solidFill>
            <a:srgbClr val="12163D"/>
          </a:solidFill>
          <a:latin typeface="Tahoma" pitchFamily="34" charset="0"/>
        </a:defRPr>
      </a:lvl5pPr>
      <a:lvl6pPr marL="457200" algn="l" rtl="0" fontAlgn="base">
        <a:spcBef>
          <a:spcPct val="0"/>
        </a:spcBef>
        <a:spcAft>
          <a:spcPct val="0"/>
        </a:spcAft>
        <a:defRPr sz="3200">
          <a:solidFill>
            <a:srgbClr val="12163D"/>
          </a:solidFill>
          <a:latin typeface="Tahoma" pitchFamily="34" charset="0"/>
        </a:defRPr>
      </a:lvl6pPr>
      <a:lvl7pPr marL="914400" algn="l" rtl="0" fontAlgn="base">
        <a:spcBef>
          <a:spcPct val="0"/>
        </a:spcBef>
        <a:spcAft>
          <a:spcPct val="0"/>
        </a:spcAft>
        <a:defRPr sz="3200">
          <a:solidFill>
            <a:srgbClr val="12163D"/>
          </a:solidFill>
          <a:latin typeface="Tahoma" pitchFamily="34" charset="0"/>
        </a:defRPr>
      </a:lvl7pPr>
      <a:lvl8pPr marL="1371600" algn="l" rtl="0" fontAlgn="base">
        <a:spcBef>
          <a:spcPct val="0"/>
        </a:spcBef>
        <a:spcAft>
          <a:spcPct val="0"/>
        </a:spcAft>
        <a:defRPr sz="3200">
          <a:solidFill>
            <a:srgbClr val="12163D"/>
          </a:solidFill>
          <a:latin typeface="Tahoma" pitchFamily="34" charset="0"/>
        </a:defRPr>
      </a:lvl8pPr>
      <a:lvl9pPr marL="1828800" algn="l" rtl="0" fontAlgn="base">
        <a:spcBef>
          <a:spcPct val="0"/>
        </a:spcBef>
        <a:spcAft>
          <a:spcPct val="0"/>
        </a:spcAft>
        <a:defRPr sz="3200">
          <a:solidFill>
            <a:srgbClr val="12163D"/>
          </a:solidFill>
          <a:latin typeface="Tahoma" pitchFamily="34" charset="0"/>
        </a:defRPr>
      </a:lvl9pPr>
    </p:titleStyle>
    <p:bodyStyle>
      <a:lvl1pPr marL="342900" indent="-342900" algn="l" rtl="0" fontAlgn="base">
        <a:spcBef>
          <a:spcPct val="20000"/>
        </a:spcBef>
        <a:spcAft>
          <a:spcPct val="0"/>
        </a:spcAft>
        <a:defRPr sz="2000">
          <a:solidFill>
            <a:schemeClr val="tx1"/>
          </a:solidFill>
          <a:latin typeface="+mn-lt"/>
          <a:ea typeface="+mn-ea"/>
          <a:cs typeface="+mn-cs"/>
        </a:defRPr>
      </a:lvl1pPr>
      <a:lvl2pPr marL="742950" indent="-285750" algn="l" rtl="0" fontAlgn="base">
        <a:spcBef>
          <a:spcPct val="20000"/>
        </a:spcBef>
        <a:spcAft>
          <a:spcPct val="0"/>
        </a:spcAft>
        <a:defRPr sz="2000">
          <a:solidFill>
            <a:schemeClr val="tx1"/>
          </a:solidFill>
          <a:latin typeface="+mn-lt"/>
        </a:defRPr>
      </a:lvl2pPr>
      <a:lvl3pPr marL="1143000" indent="-228600" algn="l" rtl="0" fontAlgn="base">
        <a:spcBef>
          <a:spcPct val="20000"/>
        </a:spcBef>
        <a:spcAft>
          <a:spcPct val="0"/>
        </a:spcAft>
        <a:defRPr>
          <a:solidFill>
            <a:schemeClr val="tx1"/>
          </a:solidFill>
          <a:latin typeface="+mn-lt"/>
        </a:defRPr>
      </a:lvl3pPr>
      <a:lvl4pPr marL="1600200" indent="-228600" algn="l" rtl="0" fontAlgn="base">
        <a:spcBef>
          <a:spcPct val="20000"/>
        </a:spcBef>
        <a:spcAft>
          <a:spcPct val="0"/>
        </a:spcAft>
        <a:defRPr sz="1600">
          <a:solidFill>
            <a:schemeClr val="tx1"/>
          </a:solidFill>
          <a:latin typeface="+mn-lt"/>
        </a:defRPr>
      </a:lvl4pPr>
      <a:lvl5pPr marL="2057400" indent="-228600" algn="l" rtl="0" fontAlgn="base">
        <a:spcBef>
          <a:spcPct val="20000"/>
        </a:spcBef>
        <a:spcAft>
          <a:spcPct val="0"/>
        </a:spcAft>
        <a:defRPr sz="1400">
          <a:solidFill>
            <a:schemeClr val="tx1"/>
          </a:solidFill>
          <a:latin typeface="+mn-lt"/>
        </a:defRPr>
      </a:lvl5pPr>
      <a:lvl6pPr marL="2514600" indent="-228600" algn="l" rtl="0" fontAlgn="base">
        <a:spcBef>
          <a:spcPct val="20000"/>
        </a:spcBef>
        <a:spcAft>
          <a:spcPct val="0"/>
        </a:spcAft>
        <a:defRPr sz="1400">
          <a:solidFill>
            <a:schemeClr val="tx1"/>
          </a:solidFill>
          <a:latin typeface="+mn-lt"/>
        </a:defRPr>
      </a:lvl6pPr>
      <a:lvl7pPr marL="2971800" indent="-228600" algn="l" rtl="0" fontAlgn="base">
        <a:spcBef>
          <a:spcPct val="20000"/>
        </a:spcBef>
        <a:spcAft>
          <a:spcPct val="0"/>
        </a:spcAft>
        <a:defRPr sz="1400">
          <a:solidFill>
            <a:schemeClr val="tx1"/>
          </a:solidFill>
          <a:latin typeface="+mn-lt"/>
        </a:defRPr>
      </a:lvl7pPr>
      <a:lvl8pPr marL="3429000" indent="-228600" algn="l" rtl="0" fontAlgn="base">
        <a:spcBef>
          <a:spcPct val="20000"/>
        </a:spcBef>
        <a:spcAft>
          <a:spcPct val="0"/>
        </a:spcAft>
        <a:defRPr sz="1400">
          <a:solidFill>
            <a:schemeClr val="tx1"/>
          </a:solidFill>
          <a:latin typeface="+mn-lt"/>
        </a:defRPr>
      </a:lvl8pPr>
      <a:lvl9pPr marL="3886200" indent="-228600" algn="l" rtl="0" fontAlgn="base">
        <a:spcBef>
          <a:spcPct val="20000"/>
        </a:spcBef>
        <a:spcAft>
          <a:spcPct val="0"/>
        </a:spcAft>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7122" name="Rectangle 2"/>
          <p:cNvSpPr>
            <a:spLocks noGrp="1" noChangeArrowheads="1"/>
          </p:cNvSpPr>
          <p:nvPr>
            <p:ph type="ctrTitle"/>
          </p:nvPr>
        </p:nvSpPr>
        <p:spPr>
          <a:xfrm>
            <a:off x="1812925" y="2219325"/>
            <a:ext cx="6919913" cy="1470025"/>
          </a:xfrm>
        </p:spPr>
        <p:txBody>
          <a:bodyPr/>
          <a:lstStyle/>
          <a:p>
            <a:pPr algn="l"/>
            <a:r>
              <a:rPr lang="en-US" sz="4000"/>
              <a:t>Recruiting the Best and Brightest Graduate Students</a:t>
            </a:r>
            <a:endParaRPr lang="en-US" sz="4000">
              <a:cs typeface="Tahoma" pitchFamily="34" charset="0"/>
            </a:endParaRPr>
          </a:p>
        </p:txBody>
      </p:sp>
      <p:sp>
        <p:nvSpPr>
          <p:cNvPr id="517123" name="Rectangle 3"/>
          <p:cNvSpPr>
            <a:spLocks noGrp="1" noChangeArrowheads="1"/>
          </p:cNvSpPr>
          <p:nvPr>
            <p:ph type="subTitle" idx="1"/>
          </p:nvPr>
        </p:nvSpPr>
        <p:spPr>
          <a:xfrm>
            <a:off x="1812925" y="4291013"/>
            <a:ext cx="6400800" cy="808037"/>
          </a:xfrm>
        </p:spPr>
        <p:txBody>
          <a:bodyPr/>
          <a:lstStyle/>
          <a:p>
            <a:pPr algn="l">
              <a:lnSpc>
                <a:spcPct val="80000"/>
              </a:lnSpc>
            </a:pPr>
            <a:r>
              <a:rPr lang="en-US" sz="2400" b="1"/>
              <a:t>Prof. Les Atlas</a:t>
            </a:r>
          </a:p>
          <a:p>
            <a:pPr algn="l">
              <a:lnSpc>
                <a:spcPct val="80000"/>
              </a:lnSpc>
            </a:pPr>
            <a:r>
              <a:rPr lang="en-US" sz="2400"/>
              <a:t>Department of Electrical Engineering </a:t>
            </a:r>
          </a:p>
        </p:txBody>
      </p:sp>
      <p:sp>
        <p:nvSpPr>
          <p:cNvPr id="517124" name="Text Box 4"/>
          <p:cNvSpPr txBox="1">
            <a:spLocks noChangeArrowheads="1"/>
          </p:cNvSpPr>
          <p:nvPr/>
        </p:nvSpPr>
        <p:spPr bwMode="gray">
          <a:xfrm>
            <a:off x="1812925" y="1201738"/>
            <a:ext cx="6802438" cy="457200"/>
          </a:xfrm>
          <a:prstGeom prst="rect">
            <a:avLst/>
          </a:prstGeom>
          <a:noFill/>
          <a:ln w="9525">
            <a:noFill/>
            <a:miter lim="800000"/>
            <a:headEnd/>
            <a:tailEnd/>
          </a:ln>
          <a:effectLst/>
        </p:spPr>
        <p:txBody>
          <a:bodyPr>
            <a:spAutoFit/>
          </a:bodyPr>
          <a:lstStyle/>
          <a:p>
            <a:pPr>
              <a:spcBef>
                <a:spcPct val="50000"/>
              </a:spcBef>
              <a:spcAft>
                <a:spcPct val="0"/>
              </a:spcAft>
            </a:pPr>
            <a:r>
              <a:rPr lang="en-US"/>
              <a:t>Advance Junior Faculty Workshop, Nov. 9, 2006</a:t>
            </a:r>
          </a:p>
        </p:txBody>
      </p:sp>
      <p:sp>
        <p:nvSpPr>
          <p:cNvPr id="517128" name="Rectangle 8"/>
          <p:cNvSpPr>
            <a:spLocks noChangeArrowheads="1"/>
          </p:cNvSpPr>
          <p:nvPr/>
        </p:nvSpPr>
        <p:spPr bwMode="auto">
          <a:xfrm>
            <a:off x="395288" y="736600"/>
            <a:ext cx="1000125" cy="5418138"/>
          </a:xfrm>
          <a:prstGeom prst="rect">
            <a:avLst/>
          </a:prstGeom>
          <a:gradFill rotWithShape="1">
            <a:gsLst>
              <a:gs pos="0">
                <a:schemeClr val="tx1">
                  <a:alpha val="0"/>
                </a:schemeClr>
              </a:gs>
              <a:gs pos="100000">
                <a:schemeClr val="tx1">
                  <a:gamma/>
                  <a:tint val="0"/>
                  <a:invGamma/>
                </a:schemeClr>
              </a:gs>
            </a:gsLst>
            <a:lin ang="5400000" scaled="1"/>
          </a:gradFill>
          <a:ln w="9525" algn="ctr">
            <a:noFill/>
            <a:miter lim="800000"/>
            <a:headEnd/>
            <a:tailEnd/>
          </a:ln>
          <a:effectLst/>
        </p:spPr>
        <p:txBody>
          <a:bodyPr wrap="none" anchor="ctr"/>
          <a:lstStyle/>
          <a:p>
            <a:endParaRPr lang="en-US"/>
          </a:p>
        </p:txBody>
      </p:sp>
      <p:pic>
        <p:nvPicPr>
          <p:cNvPr id="517130" name="Picture 10"/>
          <p:cNvPicPr>
            <a:picLocks noChangeAspect="1" noChangeArrowheads="1"/>
          </p:cNvPicPr>
          <p:nvPr/>
        </p:nvPicPr>
        <p:blipFill>
          <a:blip r:embed="rId3" cstate="print"/>
          <a:srcRect/>
          <a:stretch>
            <a:fillRect/>
          </a:stretch>
        </p:blipFill>
        <p:spPr bwMode="auto">
          <a:xfrm>
            <a:off x="390525" y="2597150"/>
            <a:ext cx="1006475" cy="831850"/>
          </a:xfrm>
          <a:prstGeom prst="rect">
            <a:avLst/>
          </a:prstGeom>
          <a:noFill/>
          <a:ln w="9525" algn="ctr">
            <a:noFill/>
            <a:miter lim="800000"/>
            <a:headEnd/>
            <a:tailEnd/>
          </a:ln>
          <a:effectLst/>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r>
              <a:rPr lang="en-US"/>
              <a:t>atlas@ee.washington.edu</a:t>
            </a:r>
          </a:p>
        </p:txBody>
      </p:sp>
      <p:sp>
        <p:nvSpPr>
          <p:cNvPr id="6" name="Footer Placeholder 5"/>
          <p:cNvSpPr>
            <a:spLocks noGrp="1"/>
          </p:cNvSpPr>
          <p:nvPr>
            <p:ph type="ftr" sz="quarter" idx="11"/>
          </p:nvPr>
        </p:nvSpPr>
        <p:spPr/>
        <p:txBody>
          <a:bodyPr/>
          <a:lstStyle/>
          <a:p>
            <a:r>
              <a:rPr lang="en-US"/>
              <a:t>Recruiting the Best and Brightest Graduate Students</a:t>
            </a:r>
          </a:p>
        </p:txBody>
      </p:sp>
      <p:sp>
        <p:nvSpPr>
          <p:cNvPr id="601090" name="Rectangle 2"/>
          <p:cNvSpPr>
            <a:spLocks noGrp="1" noChangeArrowheads="1"/>
          </p:cNvSpPr>
          <p:nvPr>
            <p:ph type="title"/>
          </p:nvPr>
        </p:nvSpPr>
        <p:spPr/>
        <p:txBody>
          <a:bodyPr/>
          <a:lstStyle/>
          <a:p>
            <a:r>
              <a:rPr lang="en-US" sz="2400" i="1" u="sng">
                <a:solidFill>
                  <a:srgbClr val="000000"/>
                </a:solidFill>
              </a:rPr>
              <a:t>Not-So-Obvious #4</a:t>
            </a:r>
            <a:r>
              <a:rPr lang="en-US" sz="2400">
                <a:solidFill>
                  <a:srgbClr val="000000"/>
                </a:solidFill>
              </a:rPr>
              <a:t>:</a:t>
            </a:r>
            <a:r>
              <a:rPr lang="en-US" sz="2400"/>
              <a:t> </a:t>
            </a:r>
            <a:r>
              <a:rPr lang="en-US" sz="2000"/>
              <a:t>Instill Confidence in Future Academic Careers</a:t>
            </a:r>
          </a:p>
        </p:txBody>
      </p:sp>
      <p:sp>
        <p:nvSpPr>
          <p:cNvPr id="601091" name="Rectangle 3"/>
          <p:cNvSpPr>
            <a:spLocks noGrp="1" noChangeArrowheads="1"/>
          </p:cNvSpPr>
          <p:nvPr>
            <p:ph type="body" sz="half" idx="1"/>
          </p:nvPr>
        </p:nvSpPr>
        <p:spPr>
          <a:xfrm>
            <a:off x="0" y="914400"/>
            <a:ext cx="5662613" cy="5029200"/>
          </a:xfrm>
        </p:spPr>
        <p:txBody>
          <a:bodyPr/>
          <a:lstStyle/>
          <a:p>
            <a:pPr>
              <a:lnSpc>
                <a:spcPct val="80000"/>
              </a:lnSpc>
              <a:buFontTx/>
              <a:buChar char="•"/>
            </a:pPr>
            <a:r>
              <a:rPr lang="en-US" sz="1800" b="1"/>
              <a:t>Informal poll taken last Monday among EE graduate students interested in possible faculty positions:</a:t>
            </a:r>
          </a:p>
          <a:p>
            <a:pPr marL="800100" lvl="1" indent="-342900">
              <a:lnSpc>
                <a:spcPct val="80000"/>
              </a:lnSpc>
              <a:buFontTx/>
              <a:buChar char="–"/>
            </a:pPr>
            <a:r>
              <a:rPr lang="en-US" sz="1800" b="1"/>
              <a:t>  The #1 worry, by far, is the difficulty of the tenure system!</a:t>
            </a:r>
          </a:p>
          <a:p>
            <a:pPr marL="800100" lvl="1" indent="-342900">
              <a:lnSpc>
                <a:spcPct val="80000"/>
              </a:lnSpc>
              <a:buFontTx/>
              <a:buChar char="–"/>
            </a:pPr>
            <a:r>
              <a:rPr lang="en-US" sz="1800" b="1"/>
              <a:t>  Some possible things to help this specific problem:</a:t>
            </a:r>
          </a:p>
          <a:p>
            <a:pPr marL="1219200" lvl="2" indent="-304800">
              <a:lnSpc>
                <a:spcPct val="80000"/>
              </a:lnSpc>
              <a:buFontTx/>
              <a:buAutoNum type="arabicPeriod"/>
            </a:pPr>
            <a:r>
              <a:rPr lang="en-US" sz="1600" b="1"/>
              <a:t> Relate the successes from your lab.</a:t>
            </a:r>
          </a:p>
          <a:p>
            <a:pPr marL="1219200" lvl="2" indent="-304800">
              <a:lnSpc>
                <a:spcPct val="80000"/>
              </a:lnSpc>
              <a:buFontTx/>
              <a:buAutoNum type="arabicPeriod"/>
            </a:pPr>
            <a:r>
              <a:rPr lang="en-US" sz="1600" b="1"/>
              <a:t> Tell them your own experience.</a:t>
            </a:r>
          </a:p>
          <a:p>
            <a:pPr marL="1219200" lvl="2" indent="-304800">
              <a:lnSpc>
                <a:spcPct val="80000"/>
              </a:lnSpc>
              <a:buFontTx/>
              <a:buAutoNum type="arabicPeriod"/>
            </a:pPr>
            <a:r>
              <a:rPr lang="en-US" sz="1600" b="1"/>
              <a:t> Most departments hire 1 faculty member for each for tenure-track positions</a:t>
            </a:r>
          </a:p>
          <a:p>
            <a:pPr marL="800100" lvl="1" indent="-342900">
              <a:lnSpc>
                <a:spcPct val="80000"/>
              </a:lnSpc>
              <a:buFontTx/>
              <a:buChar char="–"/>
            </a:pPr>
            <a:r>
              <a:rPr lang="en-US" sz="1800" b="1"/>
              <a:t> The #2 worry, is the difficulty of getting funding.</a:t>
            </a:r>
          </a:p>
          <a:p>
            <a:pPr marL="800100" lvl="1" indent="-342900">
              <a:lnSpc>
                <a:spcPct val="80000"/>
              </a:lnSpc>
              <a:buFontTx/>
              <a:buChar char="–"/>
            </a:pPr>
            <a:r>
              <a:rPr lang="en-US" sz="1800" b="1"/>
              <a:t> Some possible things to help this specific problem:</a:t>
            </a:r>
          </a:p>
          <a:p>
            <a:pPr marL="1219200" lvl="2" indent="-304800">
              <a:lnSpc>
                <a:spcPct val="80000"/>
              </a:lnSpc>
              <a:buFontTx/>
              <a:buAutoNum type="arabicPeriod"/>
            </a:pPr>
            <a:r>
              <a:rPr lang="en-US" sz="1600" b="1"/>
              <a:t> Tell them your own experiences, good and bad.</a:t>
            </a:r>
          </a:p>
          <a:p>
            <a:pPr marL="1219200" lvl="2" indent="-304800">
              <a:lnSpc>
                <a:spcPct val="80000"/>
              </a:lnSpc>
              <a:buFontTx/>
              <a:buAutoNum type="arabicPeriod"/>
            </a:pPr>
            <a:r>
              <a:rPr lang="en-US" sz="1600" b="1"/>
              <a:t> Relate how they will gain proposal writing experience in your lab.</a:t>
            </a:r>
          </a:p>
        </p:txBody>
      </p:sp>
      <p:pic>
        <p:nvPicPr>
          <p:cNvPr id="601093" name="Picture 5" descr="j0335734[1]"/>
          <p:cNvPicPr>
            <a:picLocks noChangeAspect="1" noChangeArrowheads="1"/>
          </p:cNvPicPr>
          <p:nvPr/>
        </p:nvPicPr>
        <p:blipFill>
          <a:blip r:embed="rId2" cstate="print"/>
          <a:srcRect/>
          <a:stretch>
            <a:fillRect/>
          </a:stretch>
        </p:blipFill>
        <p:spPr bwMode="auto">
          <a:xfrm>
            <a:off x="5864225" y="1644650"/>
            <a:ext cx="3032125" cy="3568700"/>
          </a:xfrm>
          <a:prstGeom prst="rect">
            <a:avLst/>
          </a:prstGeom>
          <a:noFill/>
        </p:spPr>
      </p:pic>
    </p:spTree>
  </p:cSld>
  <p:clrMapOvr>
    <a:masterClrMapping/>
  </p:clrMapOvr>
  <p:transition spd="med">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r>
              <a:rPr lang="en-US"/>
              <a:t>atlas@ee.washington.edu</a:t>
            </a:r>
          </a:p>
        </p:txBody>
      </p:sp>
      <p:sp>
        <p:nvSpPr>
          <p:cNvPr id="6" name="Footer Placeholder 5"/>
          <p:cNvSpPr>
            <a:spLocks noGrp="1"/>
          </p:cNvSpPr>
          <p:nvPr>
            <p:ph type="ftr" sz="quarter" idx="11"/>
          </p:nvPr>
        </p:nvSpPr>
        <p:spPr/>
        <p:txBody>
          <a:bodyPr/>
          <a:lstStyle/>
          <a:p>
            <a:r>
              <a:rPr lang="en-US"/>
              <a:t>Recruiting the Best and Brightest Graduate Students</a:t>
            </a:r>
          </a:p>
        </p:txBody>
      </p:sp>
      <p:sp>
        <p:nvSpPr>
          <p:cNvPr id="605186" name="Rectangle 2"/>
          <p:cNvSpPr>
            <a:spLocks noGrp="1" noChangeArrowheads="1"/>
          </p:cNvSpPr>
          <p:nvPr>
            <p:ph type="title"/>
          </p:nvPr>
        </p:nvSpPr>
        <p:spPr/>
        <p:txBody>
          <a:bodyPr/>
          <a:lstStyle/>
          <a:p>
            <a:r>
              <a:rPr lang="en-US" sz="2800" i="1" u="sng">
                <a:solidFill>
                  <a:srgbClr val="000000"/>
                </a:solidFill>
              </a:rPr>
              <a:t>Top Student Recruiting Takes Time!</a:t>
            </a:r>
            <a:endParaRPr lang="en-US" sz="2400"/>
          </a:p>
        </p:txBody>
      </p:sp>
      <p:sp>
        <p:nvSpPr>
          <p:cNvPr id="605187" name="Rectangle 3"/>
          <p:cNvSpPr>
            <a:spLocks noGrp="1" noChangeArrowheads="1"/>
          </p:cNvSpPr>
          <p:nvPr>
            <p:ph type="body" sz="half" idx="1"/>
          </p:nvPr>
        </p:nvSpPr>
        <p:spPr>
          <a:xfrm>
            <a:off x="234950" y="914400"/>
            <a:ext cx="6037263" cy="5029200"/>
          </a:xfrm>
        </p:spPr>
        <p:txBody>
          <a:bodyPr/>
          <a:lstStyle/>
          <a:p>
            <a:pPr>
              <a:lnSpc>
                <a:spcPct val="90000"/>
              </a:lnSpc>
              <a:buFontTx/>
              <a:buChar char="•"/>
            </a:pPr>
            <a:r>
              <a:rPr lang="en-US" sz="2400" b="1"/>
              <a:t>Less immediately obvious:</a:t>
            </a:r>
          </a:p>
          <a:p>
            <a:pPr algn="ctr">
              <a:lnSpc>
                <a:spcPct val="90000"/>
              </a:lnSpc>
            </a:pPr>
            <a:r>
              <a:rPr lang="en-US" b="1" u="sng"/>
              <a:t>It is time well-spent!</a:t>
            </a:r>
          </a:p>
          <a:p>
            <a:pPr>
              <a:lnSpc>
                <a:spcPct val="90000"/>
              </a:lnSpc>
            </a:pPr>
            <a:endParaRPr lang="en-US" b="1" u="sng"/>
          </a:p>
          <a:p>
            <a:pPr>
              <a:lnSpc>
                <a:spcPct val="90000"/>
              </a:lnSpc>
              <a:buFontTx/>
              <a:buChar char="•"/>
            </a:pPr>
            <a:r>
              <a:rPr lang="en-US" b="1"/>
              <a:t>We can compete favorably against the top-name schools!</a:t>
            </a:r>
          </a:p>
          <a:p>
            <a:pPr marL="800100" lvl="1" indent="-342900">
              <a:lnSpc>
                <a:spcPct val="90000"/>
              </a:lnSpc>
              <a:buFontTx/>
              <a:buChar char="–"/>
            </a:pPr>
            <a:r>
              <a:rPr lang="en-US" sz="2800" b="1"/>
              <a:t>But we need to offer more personal attention from faculty and a stronger sense of community than the top-name schools.</a:t>
            </a:r>
          </a:p>
        </p:txBody>
      </p:sp>
      <p:pic>
        <p:nvPicPr>
          <p:cNvPr id="605188" name="Picture 4" descr="j0281246[1]"/>
          <p:cNvPicPr>
            <a:picLocks noChangeAspect="1" noChangeArrowheads="1"/>
          </p:cNvPicPr>
          <p:nvPr/>
        </p:nvPicPr>
        <p:blipFill>
          <a:blip r:embed="rId2" cstate="print"/>
          <a:srcRect/>
          <a:stretch>
            <a:fillRect/>
          </a:stretch>
        </p:blipFill>
        <p:spPr bwMode="auto">
          <a:xfrm>
            <a:off x="6607175" y="2462213"/>
            <a:ext cx="2263775" cy="2332037"/>
          </a:xfrm>
          <a:prstGeom prst="rect">
            <a:avLst/>
          </a:prstGeom>
          <a:noFill/>
        </p:spPr>
      </p:pic>
    </p:spTree>
  </p:cSld>
  <p:clrMapOvr>
    <a:masterClrMapping/>
  </p:clrMapOvr>
  <p:transition spd="med">
    <p:wipe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half" idx="10"/>
          </p:nvPr>
        </p:nvSpPr>
        <p:spPr/>
        <p:txBody>
          <a:bodyPr/>
          <a:lstStyle/>
          <a:p>
            <a:r>
              <a:rPr lang="en-US"/>
              <a:t>atlas@ee.washington.edu</a:t>
            </a:r>
          </a:p>
        </p:txBody>
      </p:sp>
      <p:sp>
        <p:nvSpPr>
          <p:cNvPr id="5" name="Footer Placeholder 5"/>
          <p:cNvSpPr>
            <a:spLocks noGrp="1"/>
          </p:cNvSpPr>
          <p:nvPr>
            <p:ph type="ftr" sz="quarter" idx="11"/>
          </p:nvPr>
        </p:nvSpPr>
        <p:spPr/>
        <p:txBody>
          <a:bodyPr/>
          <a:lstStyle/>
          <a:p>
            <a:r>
              <a:rPr lang="en-US"/>
              <a:t>Recruiting the Best and Brightest Graduate Students</a:t>
            </a:r>
          </a:p>
        </p:txBody>
      </p:sp>
      <p:sp>
        <p:nvSpPr>
          <p:cNvPr id="603138" name="Rectangle 2"/>
          <p:cNvSpPr>
            <a:spLocks noGrp="1" noChangeArrowheads="1"/>
          </p:cNvSpPr>
          <p:nvPr>
            <p:ph type="title"/>
          </p:nvPr>
        </p:nvSpPr>
        <p:spPr/>
        <p:txBody>
          <a:bodyPr/>
          <a:lstStyle/>
          <a:p>
            <a:r>
              <a:rPr lang="en-US" sz="2400" i="1">
                <a:solidFill>
                  <a:srgbClr val="000000"/>
                </a:solidFill>
              </a:rPr>
              <a:t>If the Student Chooses to Join Your Lab I</a:t>
            </a:r>
            <a:endParaRPr lang="en-US" sz="2000"/>
          </a:p>
        </p:txBody>
      </p:sp>
      <p:sp>
        <p:nvSpPr>
          <p:cNvPr id="603139" name="Rectangle 3"/>
          <p:cNvSpPr>
            <a:spLocks noGrp="1" noChangeArrowheads="1"/>
          </p:cNvSpPr>
          <p:nvPr>
            <p:ph type="body" sz="half" idx="1"/>
          </p:nvPr>
        </p:nvSpPr>
        <p:spPr>
          <a:xfrm>
            <a:off x="207963" y="801688"/>
            <a:ext cx="8729662" cy="5254625"/>
          </a:xfrm>
        </p:spPr>
        <p:txBody>
          <a:bodyPr/>
          <a:lstStyle/>
          <a:p>
            <a:pPr>
              <a:lnSpc>
                <a:spcPct val="90000"/>
              </a:lnSpc>
              <a:buFontTx/>
              <a:buChar char="•"/>
            </a:pPr>
            <a:r>
              <a:rPr lang="en-US" sz="2400" b="1"/>
              <a:t>Quickly let them know your expectations, e.g.</a:t>
            </a:r>
          </a:p>
          <a:p>
            <a:pPr marL="800100" lvl="1" indent="-342900">
              <a:lnSpc>
                <a:spcPct val="90000"/>
              </a:lnSpc>
              <a:buFontTx/>
              <a:buChar char="–"/>
            </a:pPr>
            <a:r>
              <a:rPr lang="en-US" b="1"/>
              <a:t> I might suggest problems and solutions, but</a:t>
            </a:r>
          </a:p>
          <a:p>
            <a:pPr marL="1219200" lvl="2" indent="-304800">
              <a:lnSpc>
                <a:spcPct val="90000"/>
              </a:lnSpc>
              <a:buFontTx/>
              <a:buAutoNum type="arabicPeriod"/>
            </a:pPr>
            <a:r>
              <a:rPr lang="en-US" b="1"/>
              <a:t>I intentionally start with very difficult problems</a:t>
            </a:r>
          </a:p>
          <a:p>
            <a:pPr marL="1219200" lvl="2" indent="-304800">
              <a:lnSpc>
                <a:spcPct val="90000"/>
              </a:lnSpc>
              <a:buFontTx/>
              <a:buAutoNum type="arabicPeriod"/>
            </a:pPr>
            <a:r>
              <a:rPr lang="en-US" b="1"/>
              <a:t>But I strongly encourage them to re-define the problems and find solutions which I would not have considered.</a:t>
            </a:r>
          </a:p>
          <a:p>
            <a:pPr marL="1219200" lvl="2" indent="-304800">
              <a:lnSpc>
                <a:spcPct val="90000"/>
              </a:lnSpc>
              <a:buFontTx/>
              <a:buAutoNum type="arabicPeriod"/>
            </a:pPr>
            <a:r>
              <a:rPr lang="en-US" b="1"/>
              <a:t>E.g. without the above source of creativity, we’d still be working on designs of Grand Coulee Dam. (What UW EE was 1</a:t>
            </a:r>
            <a:r>
              <a:rPr lang="en-US" b="1" baseline="30000"/>
              <a:t>st</a:t>
            </a:r>
            <a:r>
              <a:rPr lang="en-US" b="1"/>
              <a:t> famous for.)</a:t>
            </a:r>
          </a:p>
          <a:p>
            <a:pPr marL="1219200" lvl="2" indent="-304800">
              <a:lnSpc>
                <a:spcPct val="90000"/>
              </a:lnSpc>
              <a:buFontTx/>
              <a:buAutoNum type="arabicPeriod"/>
            </a:pPr>
            <a:r>
              <a:rPr lang="en-US" b="1"/>
              <a:t>Everyone in the lab has to do their share of the more mundane tasks.</a:t>
            </a:r>
          </a:p>
          <a:p>
            <a:pPr>
              <a:lnSpc>
                <a:spcPct val="90000"/>
              </a:lnSpc>
              <a:buFontTx/>
              <a:buChar char="•"/>
            </a:pPr>
            <a:r>
              <a:rPr lang="en-US" sz="2400" b="1"/>
              <a:t>Their first choice of lab and advisor might not be the best choice. This happens all the time.</a:t>
            </a:r>
          </a:p>
          <a:p>
            <a:pPr marL="800100" lvl="1" indent="-342900">
              <a:lnSpc>
                <a:spcPct val="90000"/>
              </a:lnSpc>
              <a:buFontTx/>
              <a:buChar char="–"/>
            </a:pPr>
            <a:r>
              <a:rPr lang="en-US" b="1"/>
              <a:t>It’s OK if the fit isn’t good and do inform the students that you are happy to help them transition to other labs.</a:t>
            </a:r>
          </a:p>
        </p:txBody>
      </p:sp>
    </p:spTree>
  </p:cSld>
  <p:clrMapOvr>
    <a:masterClrMapping/>
  </p:clrMapOvr>
  <p:transition spd="med">
    <p:wipe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half" idx="10"/>
          </p:nvPr>
        </p:nvSpPr>
        <p:spPr/>
        <p:txBody>
          <a:bodyPr/>
          <a:lstStyle/>
          <a:p>
            <a:r>
              <a:rPr lang="en-US"/>
              <a:t>atlas@ee.washington.edu</a:t>
            </a:r>
          </a:p>
        </p:txBody>
      </p:sp>
      <p:sp>
        <p:nvSpPr>
          <p:cNvPr id="5" name="Footer Placeholder 5"/>
          <p:cNvSpPr>
            <a:spLocks noGrp="1"/>
          </p:cNvSpPr>
          <p:nvPr>
            <p:ph type="ftr" sz="quarter" idx="11"/>
          </p:nvPr>
        </p:nvSpPr>
        <p:spPr/>
        <p:txBody>
          <a:bodyPr/>
          <a:lstStyle/>
          <a:p>
            <a:r>
              <a:rPr lang="en-US"/>
              <a:t>Recruiting the Best and Brightest Graduate Students</a:t>
            </a:r>
          </a:p>
        </p:txBody>
      </p:sp>
      <p:sp>
        <p:nvSpPr>
          <p:cNvPr id="606210" name="Rectangle 2"/>
          <p:cNvSpPr>
            <a:spLocks noGrp="1" noChangeArrowheads="1"/>
          </p:cNvSpPr>
          <p:nvPr>
            <p:ph type="title"/>
          </p:nvPr>
        </p:nvSpPr>
        <p:spPr/>
        <p:txBody>
          <a:bodyPr/>
          <a:lstStyle/>
          <a:p>
            <a:r>
              <a:rPr lang="en-US" sz="2400" i="1">
                <a:solidFill>
                  <a:srgbClr val="000000"/>
                </a:solidFill>
              </a:rPr>
              <a:t>If the Student Chooses to Join Your Lab II</a:t>
            </a:r>
            <a:endParaRPr lang="en-US" sz="2000"/>
          </a:p>
        </p:txBody>
      </p:sp>
      <p:sp>
        <p:nvSpPr>
          <p:cNvPr id="606211" name="Rectangle 3"/>
          <p:cNvSpPr>
            <a:spLocks noGrp="1" noChangeArrowheads="1"/>
          </p:cNvSpPr>
          <p:nvPr>
            <p:ph type="body" sz="half" idx="1"/>
          </p:nvPr>
        </p:nvSpPr>
        <p:spPr>
          <a:xfrm>
            <a:off x="207963" y="801688"/>
            <a:ext cx="8729662" cy="5254625"/>
          </a:xfrm>
        </p:spPr>
        <p:txBody>
          <a:bodyPr/>
          <a:lstStyle/>
          <a:p>
            <a:pPr>
              <a:buFontTx/>
              <a:buChar char="•"/>
            </a:pPr>
            <a:r>
              <a:rPr lang="en-US" sz="2000" b="1"/>
              <a:t>Strongly encourage cooperation with others in the lab.</a:t>
            </a:r>
          </a:p>
          <a:p>
            <a:pPr marL="800100" lvl="1" indent="-342900">
              <a:buFontTx/>
              <a:buChar char="–"/>
            </a:pPr>
            <a:r>
              <a:rPr lang="en-US" sz="2000" b="1"/>
              <a:t> There is no penalty for joint contributions!</a:t>
            </a:r>
          </a:p>
          <a:p>
            <a:pPr marL="800100" lvl="1" indent="-342900">
              <a:buFontTx/>
              <a:buChar char="–"/>
            </a:pPr>
            <a:r>
              <a:rPr lang="en-US" sz="2000" b="1"/>
              <a:t> Keeping ideas secret so they won’t be stolen is usually inappropriate and a bad indicator of future success.</a:t>
            </a:r>
          </a:p>
          <a:p>
            <a:pPr>
              <a:buFontTx/>
              <a:buChar char="•"/>
            </a:pPr>
            <a:r>
              <a:rPr lang="en-US" sz="2000" b="1"/>
              <a:t>If you start have some misgivings about the student, be clear about problems, and give them a chance to improve.</a:t>
            </a:r>
          </a:p>
          <a:p>
            <a:pPr marL="800100" lvl="1" indent="-342900">
              <a:buFontTx/>
              <a:buChar char="–"/>
            </a:pPr>
            <a:r>
              <a:rPr lang="en-US" sz="2000" b="1"/>
              <a:t>But if they don’t or can’t improve, counsel them out of your lab. 1 quarter is usually enough time for this assessment.</a:t>
            </a:r>
          </a:p>
          <a:p>
            <a:pPr marL="800100" lvl="1" indent="-342900">
              <a:buFontTx/>
              <a:buChar char="–"/>
            </a:pPr>
            <a:r>
              <a:rPr lang="en-US" sz="2000" b="1"/>
              <a:t>The above is quite difficult to do, but dragging it out over time only makes the problem worse for all.</a:t>
            </a:r>
          </a:p>
          <a:p>
            <a:pPr marL="800100" lvl="1" indent="-342900">
              <a:buFontTx/>
              <a:buChar char="–"/>
            </a:pPr>
            <a:r>
              <a:rPr lang="en-US" sz="2000" b="1"/>
              <a:t>Once in a while the difficult student is worth the trouble, but these cases are, in my experience, very rare.</a:t>
            </a:r>
          </a:p>
        </p:txBody>
      </p:sp>
    </p:spTree>
  </p:cSld>
  <p:clrMapOvr>
    <a:masterClrMapping/>
  </p:clrMapOvr>
  <p:transition spd="med">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r>
              <a:rPr lang="en-US"/>
              <a:t>atlas@ee.washington.edu</a:t>
            </a:r>
          </a:p>
        </p:txBody>
      </p:sp>
      <p:sp>
        <p:nvSpPr>
          <p:cNvPr id="6" name="Footer Placeholder 5"/>
          <p:cNvSpPr>
            <a:spLocks noGrp="1"/>
          </p:cNvSpPr>
          <p:nvPr>
            <p:ph type="ftr" sz="quarter" idx="11"/>
          </p:nvPr>
        </p:nvSpPr>
        <p:spPr/>
        <p:txBody>
          <a:bodyPr/>
          <a:lstStyle/>
          <a:p>
            <a:r>
              <a:rPr lang="en-US"/>
              <a:t>Recruiting the Best and Brightest Graduate Students</a:t>
            </a:r>
          </a:p>
        </p:txBody>
      </p:sp>
      <p:sp>
        <p:nvSpPr>
          <p:cNvPr id="311298" name="Rectangle 2"/>
          <p:cNvSpPr>
            <a:spLocks noGrp="1" noChangeArrowheads="1"/>
          </p:cNvSpPr>
          <p:nvPr>
            <p:ph type="title"/>
          </p:nvPr>
        </p:nvSpPr>
        <p:spPr/>
        <p:txBody>
          <a:bodyPr/>
          <a:lstStyle/>
          <a:p>
            <a:r>
              <a:rPr lang="en-US"/>
              <a:t>Acknowledgements</a:t>
            </a:r>
          </a:p>
        </p:txBody>
      </p:sp>
      <p:sp>
        <p:nvSpPr>
          <p:cNvPr id="311299" name="Rectangle 3"/>
          <p:cNvSpPr>
            <a:spLocks noGrp="1" noChangeArrowheads="1"/>
          </p:cNvSpPr>
          <p:nvPr>
            <p:ph type="body" sz="half" idx="1"/>
          </p:nvPr>
        </p:nvSpPr>
        <p:spPr>
          <a:xfrm>
            <a:off x="280988" y="914400"/>
            <a:ext cx="4983162" cy="5029200"/>
          </a:xfrm>
          <a:noFill/>
        </p:spPr>
        <p:txBody>
          <a:bodyPr/>
          <a:lstStyle/>
          <a:p>
            <a:pPr marL="409575" indent="-409575">
              <a:lnSpc>
                <a:spcPct val="90000"/>
              </a:lnSpc>
              <a:spcAft>
                <a:spcPct val="75000"/>
              </a:spcAft>
              <a:buFontTx/>
              <a:buChar char="•"/>
            </a:pPr>
            <a:r>
              <a:rPr lang="en-US" sz="2400"/>
              <a:t>Scott Phillips, EE Ph.D. Student who has received EE department awards for his managing of our recruting day. </a:t>
            </a:r>
          </a:p>
          <a:p>
            <a:pPr marL="409575" indent="-409575">
              <a:lnSpc>
                <a:spcPct val="90000"/>
              </a:lnSpc>
              <a:spcAft>
                <a:spcPct val="75000"/>
              </a:spcAft>
              <a:buFontTx/>
              <a:buChar char="•"/>
            </a:pPr>
            <a:r>
              <a:rPr lang="en-US" sz="2400"/>
              <a:t>Arizona State Univ. document: “Best Practices for Successful Recruiting” http://www.asu.edu/graduate/&amp;facstaff/docs/BestPractices.doc</a:t>
            </a:r>
          </a:p>
          <a:p>
            <a:pPr marL="409575" indent="-409575">
              <a:lnSpc>
                <a:spcPct val="90000"/>
              </a:lnSpc>
              <a:spcAft>
                <a:spcPct val="75000"/>
              </a:spcAft>
              <a:buFontTx/>
              <a:buChar char="•"/>
            </a:pPr>
            <a:r>
              <a:rPr lang="en-US" sz="2400"/>
              <a:t>Other past and present graduate students in my research lab and department.</a:t>
            </a:r>
          </a:p>
        </p:txBody>
      </p:sp>
      <p:pic>
        <p:nvPicPr>
          <p:cNvPr id="311303" name="Picture 7" descr="atlas lab"/>
          <p:cNvPicPr>
            <a:picLocks noChangeAspect="1" noChangeArrowheads="1"/>
          </p:cNvPicPr>
          <p:nvPr/>
        </p:nvPicPr>
        <p:blipFill>
          <a:blip r:embed="rId3" cstate="print"/>
          <a:srcRect/>
          <a:stretch>
            <a:fillRect/>
          </a:stretch>
        </p:blipFill>
        <p:spPr bwMode="auto">
          <a:xfrm>
            <a:off x="5251450" y="1087438"/>
            <a:ext cx="3635375" cy="2417762"/>
          </a:xfrm>
          <a:prstGeom prst="rect">
            <a:avLst/>
          </a:prstGeom>
          <a:noFill/>
        </p:spPr>
      </p:pic>
    </p:spTree>
  </p:cSld>
  <p:clrMapOvr>
    <a:masterClrMapping/>
  </p:clrMapOvr>
  <p:transition spd="med">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r>
              <a:rPr lang="en-US"/>
              <a:t>atlas@ee.washington.edu</a:t>
            </a:r>
          </a:p>
        </p:txBody>
      </p:sp>
      <p:sp>
        <p:nvSpPr>
          <p:cNvPr id="6" name="Footer Placeholder 5"/>
          <p:cNvSpPr>
            <a:spLocks noGrp="1"/>
          </p:cNvSpPr>
          <p:nvPr>
            <p:ph type="ftr" sz="quarter" idx="11"/>
          </p:nvPr>
        </p:nvSpPr>
        <p:spPr/>
        <p:txBody>
          <a:bodyPr/>
          <a:lstStyle/>
          <a:p>
            <a:r>
              <a:rPr lang="en-US"/>
              <a:t>Recruiting the Best and Brightest Graduate Students</a:t>
            </a:r>
          </a:p>
        </p:txBody>
      </p:sp>
      <p:sp>
        <p:nvSpPr>
          <p:cNvPr id="594948" name="Rectangle 4"/>
          <p:cNvSpPr>
            <a:spLocks noGrp="1" noChangeArrowheads="1"/>
          </p:cNvSpPr>
          <p:nvPr>
            <p:ph type="title"/>
          </p:nvPr>
        </p:nvSpPr>
        <p:spPr/>
        <p:txBody>
          <a:bodyPr/>
          <a:lstStyle/>
          <a:p>
            <a:r>
              <a:rPr lang="en-US" sz="2400"/>
              <a:t>Obvious #1: Create an Informative, Welcoming, and Transparent Website</a:t>
            </a:r>
          </a:p>
        </p:txBody>
      </p:sp>
      <p:sp>
        <p:nvSpPr>
          <p:cNvPr id="594949" name="Rectangle 5"/>
          <p:cNvSpPr>
            <a:spLocks noGrp="1" noChangeArrowheads="1"/>
          </p:cNvSpPr>
          <p:nvPr>
            <p:ph type="body" sz="half" idx="1"/>
          </p:nvPr>
        </p:nvSpPr>
        <p:spPr>
          <a:xfrm>
            <a:off x="350838" y="914400"/>
            <a:ext cx="5765800" cy="5029200"/>
          </a:xfrm>
        </p:spPr>
        <p:txBody>
          <a:bodyPr/>
          <a:lstStyle/>
          <a:p>
            <a:pPr>
              <a:buFontTx/>
              <a:buChar char="•"/>
            </a:pPr>
            <a:r>
              <a:rPr lang="en-US" sz="1800" b="1"/>
              <a:t>Start with a general statement and demos which makes almost any student in your field aware of the importance and innovation of your research.</a:t>
            </a:r>
          </a:p>
          <a:p>
            <a:pPr>
              <a:buFontTx/>
              <a:buChar char="•"/>
            </a:pPr>
            <a:r>
              <a:rPr lang="en-US" sz="1800" b="1"/>
              <a:t>Make sure it is easy to find faculty and student interests and recent publications.</a:t>
            </a:r>
          </a:p>
          <a:p>
            <a:pPr>
              <a:buFontTx/>
              <a:buChar char="•"/>
            </a:pPr>
            <a:r>
              <a:rPr lang="en-US" sz="1800" b="1"/>
              <a:t>Include—no, </a:t>
            </a:r>
            <a:r>
              <a:rPr lang="en-US" sz="1800" b="1" u="sng">
                <a:solidFill>
                  <a:srgbClr val="FFFF66"/>
                </a:solidFill>
              </a:rPr>
              <a:t>feature</a:t>
            </a:r>
            <a:r>
              <a:rPr lang="en-US" sz="1800" b="1"/>
              <a:t>—graduate student accomplishments (e.g., publications, awards).</a:t>
            </a:r>
          </a:p>
          <a:p>
            <a:pPr>
              <a:buFontTx/>
              <a:buChar char="•"/>
            </a:pPr>
            <a:r>
              <a:rPr lang="en-US" sz="1800" b="1"/>
              <a:t>Provide stories about current students and alumni.</a:t>
            </a:r>
          </a:p>
          <a:p>
            <a:pPr>
              <a:buFontTx/>
              <a:buChar char="•"/>
            </a:pPr>
            <a:r>
              <a:rPr lang="en-US" sz="1800" b="1"/>
              <a:t>Talk about funding available or potentially available.</a:t>
            </a:r>
          </a:p>
          <a:p>
            <a:pPr>
              <a:buFontTx/>
              <a:buChar char="•"/>
            </a:pPr>
            <a:r>
              <a:rPr lang="en-US" sz="1800" b="1"/>
              <a:t>Provide a link from your website to the place where you can get information about applying to your department and UW.</a:t>
            </a:r>
          </a:p>
        </p:txBody>
      </p:sp>
      <p:pic>
        <p:nvPicPr>
          <p:cNvPr id="594952" name="Picture 8" descr="j0365800[1]"/>
          <p:cNvPicPr>
            <a:picLocks noChangeAspect="1" noChangeArrowheads="1"/>
          </p:cNvPicPr>
          <p:nvPr/>
        </p:nvPicPr>
        <p:blipFill>
          <a:blip r:embed="rId2" cstate="print"/>
          <a:srcRect/>
          <a:stretch>
            <a:fillRect/>
          </a:stretch>
        </p:blipFill>
        <p:spPr bwMode="auto">
          <a:xfrm>
            <a:off x="6197600" y="911225"/>
            <a:ext cx="2565400" cy="1577975"/>
          </a:xfrm>
          <a:prstGeom prst="rect">
            <a:avLst/>
          </a:prstGeom>
          <a:noFill/>
        </p:spPr>
      </p:pic>
    </p:spTree>
  </p:cSld>
  <p:clrMapOvr>
    <a:masterClrMapping/>
  </p:clrMapOvr>
  <p:transition spd="med">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r>
              <a:rPr lang="en-US"/>
              <a:t>atlas@ee.washington.edu</a:t>
            </a:r>
          </a:p>
        </p:txBody>
      </p:sp>
      <p:sp>
        <p:nvSpPr>
          <p:cNvPr id="6" name="Footer Placeholder 5"/>
          <p:cNvSpPr>
            <a:spLocks noGrp="1"/>
          </p:cNvSpPr>
          <p:nvPr>
            <p:ph type="ftr" sz="quarter" idx="11"/>
          </p:nvPr>
        </p:nvSpPr>
        <p:spPr/>
        <p:txBody>
          <a:bodyPr/>
          <a:lstStyle/>
          <a:p>
            <a:r>
              <a:rPr lang="en-US"/>
              <a:t>Recruiting the Best and Brightest Graduate Students</a:t>
            </a:r>
          </a:p>
        </p:txBody>
      </p:sp>
      <p:sp>
        <p:nvSpPr>
          <p:cNvPr id="596994" name="Rectangle 2"/>
          <p:cNvSpPr>
            <a:spLocks noGrp="1" noChangeArrowheads="1"/>
          </p:cNvSpPr>
          <p:nvPr>
            <p:ph type="title"/>
          </p:nvPr>
        </p:nvSpPr>
        <p:spPr>
          <a:xfrm>
            <a:off x="271463" y="76200"/>
            <a:ext cx="8666162" cy="609600"/>
          </a:xfrm>
        </p:spPr>
        <p:txBody>
          <a:bodyPr/>
          <a:lstStyle/>
          <a:p>
            <a:r>
              <a:rPr lang="en-US" sz="2400"/>
              <a:t>Obvious #2: Respond </a:t>
            </a:r>
            <a:r>
              <a:rPr lang="en-US" sz="2400" b="1"/>
              <a:t>Quickly</a:t>
            </a:r>
            <a:r>
              <a:rPr lang="en-US" sz="2400"/>
              <a:t> </a:t>
            </a:r>
            <a:r>
              <a:rPr lang="en-US" sz="2400" b="1"/>
              <a:t>and Personally</a:t>
            </a:r>
            <a:r>
              <a:rPr lang="en-US" sz="2400"/>
              <a:t> To Inquiries From All Top-notch Students and also be Proactive</a:t>
            </a:r>
          </a:p>
        </p:txBody>
      </p:sp>
      <p:sp>
        <p:nvSpPr>
          <p:cNvPr id="596995" name="Rectangle 3"/>
          <p:cNvSpPr>
            <a:spLocks noGrp="1" noChangeArrowheads="1"/>
          </p:cNvSpPr>
          <p:nvPr>
            <p:ph type="body" sz="half" idx="1"/>
          </p:nvPr>
        </p:nvSpPr>
        <p:spPr>
          <a:xfrm>
            <a:off x="350838" y="914400"/>
            <a:ext cx="5473700" cy="5029200"/>
          </a:xfrm>
        </p:spPr>
        <p:txBody>
          <a:bodyPr/>
          <a:lstStyle/>
          <a:p>
            <a:pPr>
              <a:buFontTx/>
              <a:buChar char="•"/>
            </a:pPr>
            <a:r>
              <a:rPr lang="en-US" sz="1800" b="1"/>
              <a:t>Students expect a response within 24 hours of their email or phone call.</a:t>
            </a:r>
          </a:p>
          <a:p>
            <a:pPr>
              <a:buFontTx/>
              <a:buChar char="•"/>
            </a:pPr>
            <a:r>
              <a:rPr lang="en-US" sz="1800" b="1"/>
              <a:t>A personal response from faculty PI is important here. Yet other grad students can “chime in.”</a:t>
            </a:r>
          </a:p>
          <a:p>
            <a:pPr>
              <a:buFontTx/>
              <a:buChar char="•"/>
            </a:pPr>
            <a:r>
              <a:rPr lang="en-US" sz="1800" b="1"/>
              <a:t>Your current graduate students are your best “sales” people. Involve them in the recruitment process.</a:t>
            </a:r>
          </a:p>
          <a:p>
            <a:pPr>
              <a:buFontTx/>
              <a:buChar char="•"/>
            </a:pPr>
            <a:r>
              <a:rPr lang="en-US" sz="1800" b="1"/>
              <a:t>Don’t wait for applications to be complete before you start reviewing them to look for strong candidates.</a:t>
            </a:r>
          </a:p>
          <a:p>
            <a:pPr marL="800100" lvl="1" indent="-342900">
              <a:buFontTx/>
              <a:buChar char="–"/>
            </a:pPr>
            <a:r>
              <a:rPr lang="en-US" sz="1800" b="1"/>
              <a:t>When you find excellent students whose applications are not complete, contact them to indicate your interest in their candidacy and encourage them to complete the application.</a:t>
            </a:r>
          </a:p>
        </p:txBody>
      </p:sp>
      <p:pic>
        <p:nvPicPr>
          <p:cNvPr id="596997" name="Picture 5" descr="j0415858[1]"/>
          <p:cNvPicPr>
            <a:picLocks noChangeAspect="1" noChangeArrowheads="1"/>
          </p:cNvPicPr>
          <p:nvPr/>
        </p:nvPicPr>
        <p:blipFill>
          <a:blip r:embed="rId2" cstate="print"/>
          <a:srcRect/>
          <a:stretch>
            <a:fillRect/>
          </a:stretch>
        </p:blipFill>
        <p:spPr bwMode="auto">
          <a:xfrm>
            <a:off x="5908675" y="1120775"/>
            <a:ext cx="2811463" cy="2085975"/>
          </a:xfrm>
          <a:prstGeom prst="rect">
            <a:avLst/>
          </a:prstGeom>
          <a:noFill/>
        </p:spPr>
      </p:pic>
    </p:spTree>
  </p:cSld>
  <p:clrMapOvr>
    <a:masterClrMapping/>
  </p:clrMapOvr>
  <p:transition spd="med">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r>
              <a:rPr lang="en-US"/>
              <a:t>atlas@ee.washington.edu</a:t>
            </a:r>
          </a:p>
        </p:txBody>
      </p:sp>
      <p:sp>
        <p:nvSpPr>
          <p:cNvPr id="6" name="Footer Placeholder 5"/>
          <p:cNvSpPr>
            <a:spLocks noGrp="1"/>
          </p:cNvSpPr>
          <p:nvPr>
            <p:ph type="ftr" sz="quarter" idx="11"/>
          </p:nvPr>
        </p:nvSpPr>
        <p:spPr/>
        <p:txBody>
          <a:bodyPr/>
          <a:lstStyle/>
          <a:p>
            <a:r>
              <a:rPr lang="en-US"/>
              <a:t>Recruiting the Best and Brightest Graduate Students</a:t>
            </a:r>
          </a:p>
        </p:txBody>
      </p:sp>
      <p:sp>
        <p:nvSpPr>
          <p:cNvPr id="598018" name="Rectangle 2"/>
          <p:cNvSpPr>
            <a:spLocks noGrp="1" noChangeArrowheads="1"/>
          </p:cNvSpPr>
          <p:nvPr>
            <p:ph type="title"/>
          </p:nvPr>
        </p:nvSpPr>
        <p:spPr/>
        <p:txBody>
          <a:bodyPr/>
          <a:lstStyle/>
          <a:p>
            <a:r>
              <a:rPr lang="en-US" sz="2400"/>
              <a:t>Obvious #3: Invite Potential Students for a Recruitment Visit: Treat it like Faculty Recruiting Visits</a:t>
            </a:r>
          </a:p>
        </p:txBody>
      </p:sp>
      <p:sp>
        <p:nvSpPr>
          <p:cNvPr id="598021" name="Rectangle 5"/>
          <p:cNvSpPr>
            <a:spLocks noGrp="1" noChangeArrowheads="1"/>
          </p:cNvSpPr>
          <p:nvPr>
            <p:ph type="body" sz="half" idx="2"/>
          </p:nvPr>
        </p:nvSpPr>
        <p:spPr>
          <a:xfrm>
            <a:off x="3616325" y="928688"/>
            <a:ext cx="5360988" cy="5016500"/>
          </a:xfrm>
        </p:spPr>
        <p:txBody>
          <a:bodyPr/>
          <a:lstStyle/>
          <a:p>
            <a:pPr marL="0" indent="0">
              <a:buFontTx/>
              <a:buChar char="•"/>
            </a:pPr>
            <a:r>
              <a:rPr lang="en-US" sz="1600"/>
              <a:t> Bring your top recruits to campus at the same time—this builds a cohort feeling</a:t>
            </a:r>
          </a:p>
          <a:p>
            <a:pPr marL="0" indent="0">
              <a:buFontTx/>
              <a:buChar char="•"/>
            </a:pPr>
            <a:r>
              <a:rPr lang="en-US" sz="1600"/>
              <a:t> Involve faculty and graduate students in the recruitment visit. Showcase graduate student achievements.</a:t>
            </a:r>
          </a:p>
          <a:p>
            <a:pPr marL="0" indent="0">
              <a:buFontTx/>
              <a:buChar char="•"/>
            </a:pPr>
            <a:r>
              <a:rPr lang="en-US" sz="1600"/>
              <a:t> Offer a well-organized and full mix of social and academic activities (e.g., dinner at a faculty member’s home, hike  and regional fun things).</a:t>
            </a:r>
          </a:p>
          <a:p>
            <a:pPr marL="0" indent="0">
              <a:buFontTx/>
              <a:buChar char="•"/>
            </a:pPr>
            <a:r>
              <a:rPr lang="en-US" sz="1600"/>
              <a:t> Provide potential students an opportunity to meet with students and faculty in other disciplines, either through your own interdisciplinary initiatives or drawing on the various graduate student associations (e.g., leadership of the Black, Latino/a, and American Indian Graduate Student Associations).</a:t>
            </a:r>
          </a:p>
          <a:p>
            <a:pPr marL="0" indent="0">
              <a:buFontTx/>
              <a:buChar char="•"/>
            </a:pPr>
            <a:r>
              <a:rPr lang="en-US" sz="1600"/>
              <a:t> Follow up with emails and phone calls when the student returns home telling them you enjoyed meeting them and hope they will decide to come to UW. Ask if there are any further questions you can answer.</a:t>
            </a:r>
          </a:p>
          <a:p>
            <a:pPr marL="0" indent="0"/>
            <a:endParaRPr lang="en-US" sz="1600"/>
          </a:p>
        </p:txBody>
      </p:sp>
      <p:pic>
        <p:nvPicPr>
          <p:cNvPr id="598023" name="Picture 7"/>
          <p:cNvPicPr>
            <a:picLocks noChangeAspect="1" noChangeArrowheads="1"/>
          </p:cNvPicPr>
          <p:nvPr/>
        </p:nvPicPr>
        <p:blipFill>
          <a:blip r:embed="rId2" cstate="print"/>
          <a:srcRect/>
          <a:stretch>
            <a:fillRect/>
          </a:stretch>
        </p:blipFill>
        <p:spPr bwMode="auto">
          <a:xfrm>
            <a:off x="469900" y="1336675"/>
            <a:ext cx="2857500" cy="3743325"/>
          </a:xfrm>
          <a:prstGeom prst="rect">
            <a:avLst/>
          </a:prstGeom>
          <a:noFill/>
          <a:ln w="9525" algn="ctr">
            <a:noFill/>
            <a:miter lim="800000"/>
            <a:headEnd/>
            <a:tailEnd/>
          </a:ln>
          <a:effectLst/>
        </p:spPr>
      </p:pic>
    </p:spTree>
  </p:cSld>
  <p:clrMapOvr>
    <a:masterClrMapping/>
  </p:clrMapOvr>
  <p:transition spd="med">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half" idx="10"/>
          </p:nvPr>
        </p:nvSpPr>
        <p:spPr/>
        <p:txBody>
          <a:bodyPr/>
          <a:lstStyle/>
          <a:p>
            <a:r>
              <a:rPr lang="en-US"/>
              <a:t>atlas@ee.washington.edu</a:t>
            </a:r>
          </a:p>
        </p:txBody>
      </p:sp>
      <p:sp>
        <p:nvSpPr>
          <p:cNvPr id="5" name="Footer Placeholder 5"/>
          <p:cNvSpPr>
            <a:spLocks noGrp="1"/>
          </p:cNvSpPr>
          <p:nvPr>
            <p:ph type="ftr" sz="quarter" idx="11"/>
          </p:nvPr>
        </p:nvSpPr>
        <p:spPr/>
        <p:txBody>
          <a:bodyPr/>
          <a:lstStyle/>
          <a:p>
            <a:r>
              <a:rPr lang="en-US"/>
              <a:t>Recruiting the Best and Brightest Graduate Students</a:t>
            </a:r>
          </a:p>
        </p:txBody>
      </p:sp>
      <p:sp>
        <p:nvSpPr>
          <p:cNvPr id="604162" name="Rectangle 2"/>
          <p:cNvSpPr>
            <a:spLocks noGrp="1" noChangeArrowheads="1"/>
          </p:cNvSpPr>
          <p:nvPr>
            <p:ph type="title"/>
          </p:nvPr>
        </p:nvSpPr>
        <p:spPr/>
        <p:txBody>
          <a:bodyPr/>
          <a:lstStyle/>
          <a:p>
            <a:r>
              <a:rPr lang="en-US" sz="2400"/>
              <a:t>Obvious #4: Invite Potential Students for a Recruitment Visit (Continued)</a:t>
            </a:r>
          </a:p>
        </p:txBody>
      </p:sp>
      <p:sp>
        <p:nvSpPr>
          <p:cNvPr id="604163" name="Rectangle 3"/>
          <p:cNvSpPr>
            <a:spLocks noGrp="1" noChangeArrowheads="1"/>
          </p:cNvSpPr>
          <p:nvPr>
            <p:ph type="body" sz="half" idx="2"/>
          </p:nvPr>
        </p:nvSpPr>
        <p:spPr>
          <a:xfrm>
            <a:off x="196850" y="928688"/>
            <a:ext cx="8780463" cy="5016500"/>
          </a:xfrm>
        </p:spPr>
        <p:txBody>
          <a:bodyPr/>
          <a:lstStyle/>
          <a:p>
            <a:pPr marL="0" indent="0">
              <a:lnSpc>
                <a:spcPct val="90000"/>
              </a:lnSpc>
              <a:buFontTx/>
              <a:buChar char="•"/>
            </a:pPr>
            <a:r>
              <a:rPr lang="en-US" sz="1600"/>
              <a:t> </a:t>
            </a:r>
            <a:r>
              <a:rPr lang="en-US" sz="1800"/>
              <a:t>Fill their days up, for example, from our EE recruiting done last year:</a:t>
            </a:r>
          </a:p>
          <a:p>
            <a:pPr marL="0" indent="0">
              <a:lnSpc>
                <a:spcPct val="90000"/>
              </a:lnSpc>
            </a:pPr>
            <a:endParaRPr lang="en-US" sz="1800"/>
          </a:p>
          <a:p>
            <a:pPr marL="0" indent="0" algn="ctr">
              <a:lnSpc>
                <a:spcPct val="90000"/>
              </a:lnSpc>
              <a:spcBef>
                <a:spcPct val="0"/>
              </a:spcBef>
            </a:pPr>
            <a:r>
              <a:rPr lang="en-US" sz="1600" b="1">
                <a:solidFill>
                  <a:srgbClr val="000000"/>
                </a:solidFill>
                <a:latin typeface="Arial" charset="0"/>
              </a:rPr>
              <a:t>VISIT DAYS AGENDA </a:t>
            </a:r>
            <a:endParaRPr lang="en-US" sz="1600">
              <a:solidFill>
                <a:srgbClr val="000000"/>
              </a:solidFill>
              <a:latin typeface="Arial" charset="0"/>
            </a:endParaRPr>
          </a:p>
          <a:p>
            <a:pPr marL="0" indent="0" algn="just">
              <a:lnSpc>
                <a:spcPct val="90000"/>
              </a:lnSpc>
              <a:spcBef>
                <a:spcPct val="0"/>
              </a:spcBef>
            </a:pPr>
            <a:r>
              <a:rPr lang="en-US" sz="1600" b="1">
                <a:solidFill>
                  <a:srgbClr val="000000"/>
                </a:solidFill>
                <a:latin typeface="Arial" charset="0"/>
              </a:rPr>
              <a:t>Thursday, March 30, 2006 </a:t>
            </a:r>
            <a:endParaRPr lang="en-US" sz="1600">
              <a:solidFill>
                <a:srgbClr val="000000"/>
              </a:solidFill>
              <a:latin typeface="Arial" charset="0"/>
            </a:endParaRPr>
          </a:p>
          <a:p>
            <a:pPr marL="0" indent="0" algn="just">
              <a:lnSpc>
                <a:spcPct val="90000"/>
              </a:lnSpc>
              <a:spcBef>
                <a:spcPct val="0"/>
              </a:spcBef>
            </a:pPr>
            <a:r>
              <a:rPr lang="en-US" sz="1600">
                <a:solidFill>
                  <a:srgbClr val="000000"/>
                </a:solidFill>
                <a:latin typeface="Arial" charset="0"/>
              </a:rPr>
              <a:t>8:30 - 9:00 Gathering, continental breakfast, distribution of appointment schedules </a:t>
            </a:r>
          </a:p>
          <a:p>
            <a:pPr marL="0" indent="0" algn="just">
              <a:lnSpc>
                <a:spcPct val="90000"/>
              </a:lnSpc>
              <a:spcBef>
                <a:spcPct val="0"/>
              </a:spcBef>
            </a:pPr>
            <a:r>
              <a:rPr lang="en-US" sz="1600">
                <a:solidFill>
                  <a:srgbClr val="000000"/>
                </a:solidFill>
                <a:latin typeface="Arial" charset="0"/>
              </a:rPr>
              <a:t>9:00 - 10:00 Welcome, introductions, EE overview, info from the GSA </a:t>
            </a:r>
          </a:p>
          <a:p>
            <a:pPr marL="0" indent="0" algn="just">
              <a:lnSpc>
                <a:spcPct val="90000"/>
              </a:lnSpc>
              <a:spcBef>
                <a:spcPct val="0"/>
              </a:spcBef>
            </a:pPr>
            <a:r>
              <a:rPr lang="en-US" sz="1600">
                <a:solidFill>
                  <a:srgbClr val="000000"/>
                </a:solidFill>
                <a:latin typeface="Arial" charset="0"/>
              </a:rPr>
              <a:t>10:00 - 11:00 Poster session with current grad students </a:t>
            </a:r>
          </a:p>
          <a:p>
            <a:pPr marL="0" indent="0" algn="just">
              <a:lnSpc>
                <a:spcPct val="90000"/>
              </a:lnSpc>
              <a:spcBef>
                <a:spcPct val="0"/>
              </a:spcBef>
            </a:pPr>
            <a:r>
              <a:rPr lang="en-US" sz="1600">
                <a:solidFill>
                  <a:srgbClr val="000000"/>
                </a:solidFill>
                <a:latin typeface="Arial" charset="0"/>
              </a:rPr>
              <a:t>11:00 - 12:00 Individual meetings with faculty </a:t>
            </a:r>
          </a:p>
          <a:p>
            <a:pPr marL="0" indent="0" algn="just">
              <a:lnSpc>
                <a:spcPct val="90000"/>
              </a:lnSpc>
              <a:spcBef>
                <a:spcPct val="0"/>
              </a:spcBef>
            </a:pPr>
            <a:r>
              <a:rPr lang="en-US" sz="1600">
                <a:solidFill>
                  <a:srgbClr val="000000"/>
                </a:solidFill>
                <a:latin typeface="Arial" charset="0"/>
              </a:rPr>
              <a:t>12:00 - 1:30 Lunch and post-lunch Q&amp;A with current graduate students at the UW Club </a:t>
            </a:r>
          </a:p>
          <a:p>
            <a:pPr marL="0" indent="0" algn="just">
              <a:lnSpc>
                <a:spcPct val="90000"/>
              </a:lnSpc>
              <a:spcBef>
                <a:spcPct val="0"/>
              </a:spcBef>
            </a:pPr>
            <a:r>
              <a:rPr lang="en-US" sz="1600">
                <a:solidFill>
                  <a:srgbClr val="000000"/>
                </a:solidFill>
                <a:latin typeface="Arial" charset="0"/>
              </a:rPr>
              <a:t>1:30 - 5:00 Individual meetings with faculty </a:t>
            </a:r>
          </a:p>
          <a:p>
            <a:pPr marL="0" indent="0" algn="just">
              <a:lnSpc>
                <a:spcPct val="90000"/>
              </a:lnSpc>
              <a:spcBef>
                <a:spcPct val="0"/>
              </a:spcBef>
            </a:pPr>
            <a:r>
              <a:rPr lang="en-US" sz="1600">
                <a:solidFill>
                  <a:srgbClr val="000000"/>
                </a:solidFill>
                <a:latin typeface="Arial" charset="0"/>
              </a:rPr>
              <a:t>6:30 Spaghetti dinner at Professor John Sahr’s house </a:t>
            </a:r>
          </a:p>
          <a:p>
            <a:pPr marL="0" indent="0" algn="just">
              <a:lnSpc>
                <a:spcPct val="90000"/>
              </a:lnSpc>
              <a:spcBef>
                <a:spcPct val="0"/>
              </a:spcBef>
            </a:pPr>
            <a:r>
              <a:rPr lang="en-US" sz="1600" b="1">
                <a:solidFill>
                  <a:srgbClr val="000000"/>
                </a:solidFill>
                <a:latin typeface="Arial" charset="0"/>
              </a:rPr>
              <a:t>Friday, March 31, 2006 </a:t>
            </a:r>
            <a:endParaRPr lang="en-US" sz="1600">
              <a:solidFill>
                <a:srgbClr val="000000"/>
              </a:solidFill>
              <a:latin typeface="Arial" charset="0"/>
            </a:endParaRPr>
          </a:p>
          <a:p>
            <a:pPr marL="0" indent="0" algn="just">
              <a:lnSpc>
                <a:spcPct val="90000"/>
              </a:lnSpc>
              <a:spcBef>
                <a:spcPct val="0"/>
              </a:spcBef>
            </a:pPr>
            <a:r>
              <a:rPr lang="en-US" sz="1600">
                <a:solidFill>
                  <a:srgbClr val="000000"/>
                </a:solidFill>
                <a:latin typeface="Arial" charset="0"/>
              </a:rPr>
              <a:t>9:00 - 10:30 Individual meetings with faculty </a:t>
            </a:r>
          </a:p>
          <a:p>
            <a:pPr marL="0" indent="0" algn="just">
              <a:lnSpc>
                <a:spcPct val="90000"/>
              </a:lnSpc>
              <a:spcBef>
                <a:spcPct val="0"/>
              </a:spcBef>
            </a:pPr>
            <a:r>
              <a:rPr lang="en-US" sz="1600">
                <a:solidFill>
                  <a:srgbClr val="000000"/>
                </a:solidFill>
                <a:latin typeface="Arial" charset="0"/>
              </a:rPr>
              <a:t>10:30 - 12:00 Research Labs Open House </a:t>
            </a:r>
          </a:p>
          <a:p>
            <a:pPr marL="0" indent="0" algn="just">
              <a:lnSpc>
                <a:spcPct val="90000"/>
              </a:lnSpc>
              <a:spcBef>
                <a:spcPct val="0"/>
              </a:spcBef>
            </a:pPr>
            <a:r>
              <a:rPr lang="en-US" sz="1600">
                <a:solidFill>
                  <a:srgbClr val="000000"/>
                </a:solidFill>
                <a:latin typeface="Arial" charset="0"/>
              </a:rPr>
              <a:t>12:00 - 1:30 Lunch – on your own, free to explore “U District,” campus eateries </a:t>
            </a:r>
          </a:p>
          <a:p>
            <a:pPr marL="0" indent="0" algn="just">
              <a:lnSpc>
                <a:spcPct val="90000"/>
              </a:lnSpc>
              <a:spcBef>
                <a:spcPct val="0"/>
              </a:spcBef>
            </a:pPr>
            <a:r>
              <a:rPr lang="en-US" sz="1600">
                <a:solidFill>
                  <a:srgbClr val="000000"/>
                </a:solidFill>
                <a:latin typeface="Arial" charset="0"/>
              </a:rPr>
              <a:t>1:30 - 5:00 Individual meetings with faculty </a:t>
            </a:r>
          </a:p>
          <a:p>
            <a:pPr marL="0" indent="0" algn="just">
              <a:lnSpc>
                <a:spcPct val="90000"/>
              </a:lnSpc>
              <a:spcBef>
                <a:spcPct val="0"/>
              </a:spcBef>
            </a:pPr>
            <a:r>
              <a:rPr lang="en-US" sz="1600">
                <a:solidFill>
                  <a:srgbClr val="000000"/>
                </a:solidFill>
                <a:latin typeface="Arial" charset="0"/>
              </a:rPr>
              <a:t>5:00 Buffet with faculty and grad students</a:t>
            </a:r>
          </a:p>
          <a:p>
            <a:pPr marL="0" indent="0" algn="just">
              <a:lnSpc>
                <a:spcPct val="90000"/>
              </a:lnSpc>
              <a:spcBef>
                <a:spcPct val="0"/>
              </a:spcBef>
            </a:pPr>
            <a:r>
              <a:rPr lang="en-US" sz="1600">
                <a:solidFill>
                  <a:srgbClr val="000000"/>
                </a:solidFill>
                <a:latin typeface="Arial" charset="0"/>
              </a:rPr>
              <a:t>evening Nightlife with current grad students, or time for personal agendas </a:t>
            </a:r>
          </a:p>
          <a:p>
            <a:pPr marL="0" indent="0" algn="just">
              <a:lnSpc>
                <a:spcPct val="90000"/>
              </a:lnSpc>
              <a:spcBef>
                <a:spcPct val="0"/>
              </a:spcBef>
            </a:pPr>
            <a:r>
              <a:rPr lang="en-US" sz="1600" b="1">
                <a:solidFill>
                  <a:srgbClr val="000000"/>
                </a:solidFill>
                <a:latin typeface="Arial" charset="0"/>
              </a:rPr>
              <a:t>Saturday, April 1, 2006 </a:t>
            </a:r>
            <a:endParaRPr lang="en-US" sz="1600">
              <a:solidFill>
                <a:srgbClr val="000000"/>
              </a:solidFill>
              <a:latin typeface="Arial" charset="0"/>
            </a:endParaRPr>
          </a:p>
          <a:p>
            <a:pPr marL="0" indent="0" algn="just">
              <a:lnSpc>
                <a:spcPct val="90000"/>
              </a:lnSpc>
              <a:spcBef>
                <a:spcPct val="0"/>
              </a:spcBef>
            </a:pPr>
            <a:r>
              <a:rPr lang="en-US" sz="1600">
                <a:solidFill>
                  <a:srgbClr val="000000"/>
                </a:solidFill>
                <a:latin typeface="Arial" charset="0"/>
              </a:rPr>
              <a:t>10:00 Current graduate students will coordinate Seattle sight-seeing.</a:t>
            </a:r>
            <a:endParaRPr lang="en-US" sz="1600"/>
          </a:p>
          <a:p>
            <a:pPr marL="0" indent="0">
              <a:lnSpc>
                <a:spcPct val="90000"/>
              </a:lnSpc>
            </a:pPr>
            <a:endParaRPr lang="en-US" sz="1600"/>
          </a:p>
        </p:txBody>
      </p:sp>
    </p:spTree>
  </p:cSld>
  <p:clrMapOvr>
    <a:masterClrMapping/>
  </p:clrMapOvr>
  <p:transition spd="med">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r>
              <a:rPr lang="en-US"/>
              <a:t>atlas@ee.washington.edu</a:t>
            </a:r>
          </a:p>
        </p:txBody>
      </p:sp>
      <p:sp>
        <p:nvSpPr>
          <p:cNvPr id="6" name="Footer Placeholder 5"/>
          <p:cNvSpPr>
            <a:spLocks noGrp="1"/>
          </p:cNvSpPr>
          <p:nvPr>
            <p:ph type="ftr" sz="quarter" idx="11"/>
          </p:nvPr>
        </p:nvSpPr>
        <p:spPr/>
        <p:txBody>
          <a:bodyPr/>
          <a:lstStyle/>
          <a:p>
            <a:r>
              <a:rPr lang="en-US"/>
              <a:t>Recruiting the Best and Brightest Graduate Students</a:t>
            </a:r>
          </a:p>
        </p:txBody>
      </p:sp>
      <p:sp>
        <p:nvSpPr>
          <p:cNvPr id="599042" name="Rectangle 2"/>
          <p:cNvSpPr>
            <a:spLocks noGrp="1" noChangeArrowheads="1"/>
          </p:cNvSpPr>
          <p:nvPr>
            <p:ph type="title"/>
          </p:nvPr>
        </p:nvSpPr>
        <p:spPr/>
        <p:txBody>
          <a:bodyPr/>
          <a:lstStyle/>
          <a:p>
            <a:r>
              <a:rPr lang="en-US" sz="2400" i="1" u="sng">
                <a:solidFill>
                  <a:srgbClr val="000000"/>
                </a:solidFill>
              </a:rPr>
              <a:t>Not-So-Obvious #1</a:t>
            </a:r>
            <a:r>
              <a:rPr lang="en-US" sz="2400">
                <a:solidFill>
                  <a:srgbClr val="000000"/>
                </a:solidFill>
              </a:rPr>
              <a:t>:</a:t>
            </a:r>
            <a:r>
              <a:rPr lang="en-US" sz="2400"/>
              <a:t> Do Swaps with Colleagues at other Departments</a:t>
            </a:r>
          </a:p>
        </p:txBody>
      </p:sp>
      <p:sp>
        <p:nvSpPr>
          <p:cNvPr id="599045" name="Rectangle 5"/>
          <p:cNvSpPr>
            <a:spLocks noGrp="1" noChangeArrowheads="1"/>
          </p:cNvSpPr>
          <p:nvPr>
            <p:ph type="body" sz="half" idx="1"/>
          </p:nvPr>
        </p:nvSpPr>
        <p:spPr>
          <a:xfrm>
            <a:off x="433388" y="914400"/>
            <a:ext cx="5716587" cy="5187950"/>
          </a:xfrm>
        </p:spPr>
        <p:txBody>
          <a:bodyPr/>
          <a:lstStyle/>
          <a:p>
            <a:pPr marL="0" indent="0">
              <a:lnSpc>
                <a:spcPct val="80000"/>
              </a:lnSpc>
              <a:buFontTx/>
              <a:buChar char="•"/>
            </a:pPr>
            <a:r>
              <a:rPr lang="en-US" sz="2000" b="1"/>
              <a:t>  For top departments: “I’ll send you my best undergraduates if you send me yours.”</a:t>
            </a:r>
          </a:p>
          <a:p>
            <a:pPr marL="0" indent="0">
              <a:lnSpc>
                <a:spcPct val="80000"/>
              </a:lnSpc>
              <a:buFontTx/>
              <a:buChar char="•"/>
            </a:pPr>
            <a:endParaRPr lang="en-US" sz="2000" b="1"/>
          </a:p>
          <a:p>
            <a:pPr marL="0" indent="0">
              <a:lnSpc>
                <a:spcPct val="80000"/>
              </a:lnSpc>
              <a:buFontTx/>
              <a:buChar char="•"/>
            </a:pPr>
            <a:r>
              <a:rPr lang="en-US" sz="2000" b="1"/>
              <a:t>  Do consider less-known undergraduate programs:</a:t>
            </a:r>
          </a:p>
          <a:p>
            <a:pPr marL="457200" lvl="1" indent="0">
              <a:lnSpc>
                <a:spcPct val="80000"/>
              </a:lnSpc>
              <a:buFontTx/>
              <a:buChar char="–"/>
            </a:pPr>
            <a:r>
              <a:rPr lang="en-US" sz="2000" b="1"/>
              <a:t>  Great graduate students and, ultimately, famous people can came from less prestigious undergraduate programs.</a:t>
            </a:r>
          </a:p>
          <a:p>
            <a:pPr marL="457200" lvl="1" indent="0">
              <a:lnSpc>
                <a:spcPct val="80000"/>
              </a:lnSpc>
              <a:buFontTx/>
              <a:buChar char="–"/>
            </a:pPr>
            <a:r>
              <a:rPr lang="en-US" sz="2000" b="1"/>
              <a:t>  Get to know faculty at these schools.</a:t>
            </a:r>
          </a:p>
          <a:p>
            <a:pPr marL="457200" lvl="1" indent="0">
              <a:lnSpc>
                <a:spcPct val="80000"/>
              </a:lnSpc>
              <a:buFontTx/>
              <a:buChar char="–"/>
            </a:pPr>
            <a:r>
              <a:rPr lang="en-US" sz="2000" b="1"/>
              <a:t>  The absolutely top undergraduate students at some seemingly lesser-quality departments can become future industry or academic leaders!</a:t>
            </a:r>
          </a:p>
          <a:p>
            <a:pPr marL="0" indent="0">
              <a:lnSpc>
                <a:spcPct val="80000"/>
              </a:lnSpc>
              <a:buFontTx/>
              <a:buChar char="•"/>
            </a:pPr>
            <a:r>
              <a:rPr lang="en-US" sz="2000" b="1"/>
              <a:t>  But be careful, since this concept needs good communications to other faculty on admissions committee.</a:t>
            </a:r>
          </a:p>
        </p:txBody>
      </p:sp>
      <p:pic>
        <p:nvPicPr>
          <p:cNvPr id="599047" name="Picture 7" descr="j0287013[1]"/>
          <p:cNvPicPr>
            <a:picLocks noChangeAspect="1" noChangeArrowheads="1"/>
          </p:cNvPicPr>
          <p:nvPr/>
        </p:nvPicPr>
        <p:blipFill>
          <a:blip r:embed="rId2" cstate="print"/>
          <a:srcRect/>
          <a:stretch>
            <a:fillRect/>
          </a:stretch>
        </p:blipFill>
        <p:spPr bwMode="auto">
          <a:xfrm>
            <a:off x="6737350" y="1724025"/>
            <a:ext cx="1992313" cy="3408363"/>
          </a:xfrm>
          <a:prstGeom prst="rect">
            <a:avLst/>
          </a:prstGeom>
          <a:noFill/>
        </p:spPr>
      </p:pic>
    </p:spTree>
  </p:cSld>
  <p:clrMapOvr>
    <a:masterClrMapping/>
  </p:clrMapOvr>
  <p:transition spd="med">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half" idx="10"/>
          </p:nvPr>
        </p:nvSpPr>
        <p:spPr/>
        <p:txBody>
          <a:bodyPr/>
          <a:lstStyle/>
          <a:p>
            <a:r>
              <a:rPr lang="en-US"/>
              <a:t>atlas@ee.washington.edu</a:t>
            </a:r>
          </a:p>
        </p:txBody>
      </p:sp>
      <p:sp>
        <p:nvSpPr>
          <p:cNvPr id="5" name="Footer Placeholder 5"/>
          <p:cNvSpPr>
            <a:spLocks noGrp="1"/>
          </p:cNvSpPr>
          <p:nvPr>
            <p:ph type="ftr" sz="quarter" idx="11"/>
          </p:nvPr>
        </p:nvSpPr>
        <p:spPr/>
        <p:txBody>
          <a:bodyPr/>
          <a:lstStyle/>
          <a:p>
            <a:r>
              <a:rPr lang="en-US"/>
              <a:t>Recruiting the Best and Brightest Graduate Students</a:t>
            </a:r>
          </a:p>
        </p:txBody>
      </p:sp>
      <p:sp>
        <p:nvSpPr>
          <p:cNvPr id="600066" name="Rectangle 2"/>
          <p:cNvSpPr>
            <a:spLocks noGrp="1" noChangeArrowheads="1"/>
          </p:cNvSpPr>
          <p:nvPr>
            <p:ph type="title"/>
          </p:nvPr>
        </p:nvSpPr>
        <p:spPr/>
        <p:txBody>
          <a:bodyPr/>
          <a:lstStyle/>
          <a:p>
            <a:r>
              <a:rPr lang="en-US" sz="2400" i="1" u="sng">
                <a:solidFill>
                  <a:srgbClr val="000000"/>
                </a:solidFill>
              </a:rPr>
              <a:t>Not-So-Obvious #2</a:t>
            </a:r>
            <a:r>
              <a:rPr lang="en-US" sz="2400">
                <a:solidFill>
                  <a:srgbClr val="000000"/>
                </a:solidFill>
              </a:rPr>
              <a:t>:</a:t>
            </a:r>
            <a:r>
              <a:rPr lang="en-US" sz="2400"/>
              <a:t> Be Ultra-Careful About Selectivity</a:t>
            </a:r>
          </a:p>
        </p:txBody>
      </p:sp>
      <p:sp>
        <p:nvSpPr>
          <p:cNvPr id="600067" name="Rectangle 3"/>
          <p:cNvSpPr>
            <a:spLocks noGrp="1" noChangeArrowheads="1"/>
          </p:cNvSpPr>
          <p:nvPr>
            <p:ph type="body" sz="half" idx="1"/>
          </p:nvPr>
        </p:nvSpPr>
        <p:spPr>
          <a:xfrm>
            <a:off x="433388" y="914400"/>
            <a:ext cx="7431087" cy="5029200"/>
          </a:xfrm>
        </p:spPr>
        <p:txBody>
          <a:bodyPr/>
          <a:lstStyle/>
          <a:p>
            <a:pPr>
              <a:buFontTx/>
              <a:buChar char="•"/>
            </a:pPr>
            <a:r>
              <a:rPr lang="en-US" sz="1600" b="1"/>
              <a:t>Forget the expectation of absolute top grades at top departments.</a:t>
            </a:r>
          </a:p>
          <a:p>
            <a:pPr marL="800100" lvl="1" indent="-342900">
              <a:buFontTx/>
              <a:buChar char="–"/>
            </a:pPr>
            <a:r>
              <a:rPr lang="en-US" sz="1600" b="1"/>
              <a:t>That system can be gamed</a:t>
            </a:r>
          </a:p>
          <a:p>
            <a:pPr marL="800100" lvl="1" indent="-342900">
              <a:buFontTx/>
              <a:buChar char="–"/>
            </a:pPr>
            <a:r>
              <a:rPr lang="en-US" sz="1600" b="1"/>
              <a:t>But still expect fairly high GPAs</a:t>
            </a:r>
          </a:p>
          <a:p>
            <a:pPr>
              <a:buFontTx/>
              <a:buChar char="•"/>
            </a:pPr>
            <a:r>
              <a:rPr lang="en-US" sz="1600" b="1"/>
              <a:t>Forget GRE’s since they also can be gamed</a:t>
            </a:r>
          </a:p>
          <a:p>
            <a:pPr marL="800100" lvl="1" indent="-342900">
              <a:buFontTx/>
              <a:buChar char="–"/>
            </a:pPr>
            <a:r>
              <a:rPr lang="en-US" sz="1600" b="1"/>
              <a:t>But still expect some reasonably high threshold.</a:t>
            </a:r>
          </a:p>
          <a:p>
            <a:pPr>
              <a:buFontTx/>
              <a:buChar char="•"/>
            </a:pPr>
            <a:r>
              <a:rPr lang="en-US" sz="1600" b="1"/>
              <a:t>Usually trust reference letters, but only if they include substantive examples.</a:t>
            </a:r>
          </a:p>
          <a:p>
            <a:pPr>
              <a:buFontTx/>
              <a:buChar char="•"/>
            </a:pPr>
            <a:r>
              <a:rPr lang="en-US" sz="1600" b="1"/>
              <a:t>Important: They show interest in your area or at least are curious about it, if they come from an initially different area.</a:t>
            </a:r>
          </a:p>
          <a:p>
            <a:pPr marL="800100" lvl="1" indent="-342900">
              <a:buFontTx/>
              <a:buChar char="–"/>
            </a:pPr>
            <a:r>
              <a:rPr lang="en-US" sz="1600" b="1"/>
              <a:t>Most BSEE’s don’t know what they want to specialize in.</a:t>
            </a:r>
          </a:p>
          <a:p>
            <a:pPr>
              <a:buFontTx/>
              <a:buChar char="•"/>
            </a:pPr>
            <a:r>
              <a:rPr lang="en-US" sz="1600" b="1"/>
              <a:t>My best predictors of future success:</a:t>
            </a:r>
          </a:p>
          <a:p>
            <a:pPr marL="800100" lvl="1" indent="-342900">
              <a:buFontTx/>
              <a:buAutoNum type="arabicPeriod"/>
            </a:pPr>
            <a:r>
              <a:rPr lang="en-US" sz="1600" b="1"/>
              <a:t> Creativity in their statement of interest.</a:t>
            </a:r>
          </a:p>
          <a:p>
            <a:pPr marL="800100" lvl="1" indent="-342900">
              <a:buFontTx/>
              <a:buAutoNum type="arabicPeriod"/>
            </a:pPr>
            <a:r>
              <a:rPr lang="en-US" sz="1600" b="1"/>
              <a:t> Phone questions:</a:t>
            </a:r>
          </a:p>
          <a:p>
            <a:pPr marL="1219200" lvl="2" indent="-304800">
              <a:buFontTx/>
              <a:buChar char="–"/>
            </a:pPr>
            <a:r>
              <a:rPr lang="en-US" sz="1400" b="1"/>
              <a:t>Want to become a faculty member at a top school?</a:t>
            </a:r>
          </a:p>
          <a:p>
            <a:pPr marL="1219200" lvl="2" indent="-304800">
              <a:buFontTx/>
              <a:buChar char="–"/>
            </a:pPr>
            <a:r>
              <a:rPr lang="en-US" sz="1400" b="1"/>
              <a:t>Want to take risks in your research?</a:t>
            </a:r>
          </a:p>
        </p:txBody>
      </p:sp>
    </p:spTree>
  </p:cSld>
  <p:clrMapOvr>
    <a:masterClrMapping/>
  </p:clrMapOvr>
  <p:transition spd="med">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r>
              <a:rPr lang="en-US"/>
              <a:t>atlas@ee.washington.edu</a:t>
            </a:r>
          </a:p>
        </p:txBody>
      </p:sp>
      <p:sp>
        <p:nvSpPr>
          <p:cNvPr id="6" name="Footer Placeholder 5"/>
          <p:cNvSpPr>
            <a:spLocks noGrp="1"/>
          </p:cNvSpPr>
          <p:nvPr>
            <p:ph type="ftr" sz="quarter" idx="11"/>
          </p:nvPr>
        </p:nvSpPr>
        <p:spPr/>
        <p:txBody>
          <a:bodyPr/>
          <a:lstStyle/>
          <a:p>
            <a:r>
              <a:rPr lang="en-US"/>
              <a:t>Recruiting the Best and Brightest Graduate Students</a:t>
            </a:r>
          </a:p>
        </p:txBody>
      </p:sp>
      <p:sp>
        <p:nvSpPr>
          <p:cNvPr id="602114" name="Rectangle 2"/>
          <p:cNvSpPr>
            <a:spLocks noGrp="1" noChangeArrowheads="1"/>
          </p:cNvSpPr>
          <p:nvPr>
            <p:ph type="title"/>
          </p:nvPr>
        </p:nvSpPr>
        <p:spPr/>
        <p:txBody>
          <a:bodyPr/>
          <a:lstStyle/>
          <a:p>
            <a:r>
              <a:rPr lang="en-US" sz="2400" i="1" u="sng">
                <a:solidFill>
                  <a:srgbClr val="000000"/>
                </a:solidFill>
              </a:rPr>
              <a:t>Not-So-Obvious #3</a:t>
            </a:r>
            <a:r>
              <a:rPr lang="en-US" sz="2400">
                <a:solidFill>
                  <a:srgbClr val="000000"/>
                </a:solidFill>
              </a:rPr>
              <a:t>:</a:t>
            </a:r>
            <a:r>
              <a:rPr lang="en-US" sz="2400"/>
              <a:t> Instill Confidence</a:t>
            </a:r>
          </a:p>
        </p:txBody>
      </p:sp>
      <p:sp>
        <p:nvSpPr>
          <p:cNvPr id="602115" name="Rectangle 3"/>
          <p:cNvSpPr>
            <a:spLocks noGrp="1" noChangeArrowheads="1"/>
          </p:cNvSpPr>
          <p:nvPr>
            <p:ph type="body" sz="half" idx="1"/>
          </p:nvPr>
        </p:nvSpPr>
        <p:spPr>
          <a:xfrm>
            <a:off x="2990850" y="914400"/>
            <a:ext cx="5668963" cy="5029200"/>
          </a:xfrm>
        </p:spPr>
        <p:txBody>
          <a:bodyPr/>
          <a:lstStyle/>
          <a:p>
            <a:pPr>
              <a:lnSpc>
                <a:spcPct val="90000"/>
              </a:lnSpc>
              <a:buFontTx/>
              <a:buChar char="•"/>
            </a:pPr>
            <a:r>
              <a:rPr lang="en-US" sz="1800" b="1"/>
              <a:t>(No one is perfect so:</a:t>
            </a:r>
            <a:r>
              <a:rPr lang="en-US" sz="1800" b="1">
                <a:sym typeface="Wingdings" pitchFamily="2" charset="2"/>
              </a:rPr>
              <a:t>) </a:t>
            </a:r>
            <a:r>
              <a:rPr lang="en-US" sz="1800" b="1"/>
              <a:t>Share your failures and encourage your graduate students to also do that.</a:t>
            </a:r>
          </a:p>
          <a:p>
            <a:pPr>
              <a:lnSpc>
                <a:spcPct val="90000"/>
              </a:lnSpc>
              <a:buFontTx/>
              <a:buChar char="•"/>
            </a:pPr>
            <a:r>
              <a:rPr lang="en-US" sz="1800" b="1"/>
              <a:t>Discuss the statistics for your department’s qualifying, Ph.D. General, and Final Exams.</a:t>
            </a:r>
          </a:p>
          <a:p>
            <a:pPr>
              <a:lnSpc>
                <a:spcPct val="90000"/>
              </a:lnSpc>
              <a:buFontTx/>
              <a:buChar char="•"/>
            </a:pPr>
            <a:r>
              <a:rPr lang="en-US" sz="1800" b="1"/>
              <a:t>Comment on the positives you saw in the students’ statements of interests and academic record.</a:t>
            </a:r>
          </a:p>
          <a:p>
            <a:pPr marL="800100" lvl="1" indent="-342900">
              <a:lnSpc>
                <a:spcPct val="90000"/>
              </a:lnSpc>
              <a:buFontTx/>
              <a:buChar char="–"/>
            </a:pPr>
            <a:r>
              <a:rPr lang="en-US" sz="1800" b="1"/>
              <a:t>Most important, point out what is unusual or special.</a:t>
            </a:r>
          </a:p>
          <a:p>
            <a:pPr>
              <a:lnSpc>
                <a:spcPct val="90000"/>
              </a:lnSpc>
              <a:buFontTx/>
              <a:buChar char="•"/>
            </a:pPr>
            <a:r>
              <a:rPr lang="en-US" sz="1800" b="1" u="sng"/>
              <a:t>Excitement in them builds excitement in you.</a:t>
            </a:r>
          </a:p>
          <a:p>
            <a:pPr marL="800100" lvl="1" indent="-342900">
              <a:lnSpc>
                <a:spcPct val="90000"/>
              </a:lnSpc>
              <a:buFontTx/>
              <a:buChar char="–"/>
            </a:pPr>
            <a:r>
              <a:rPr lang="en-US" sz="1800" b="1"/>
              <a:t>Share this with the graduate student “helpers” in your lab.</a:t>
            </a:r>
          </a:p>
          <a:p>
            <a:pPr>
              <a:lnSpc>
                <a:spcPct val="90000"/>
              </a:lnSpc>
              <a:buFontTx/>
              <a:buChar char="•"/>
            </a:pPr>
            <a:r>
              <a:rPr lang="en-US" sz="1800" b="1"/>
              <a:t>The visitors potential impact on your research and the field in general would be high if she comes here.</a:t>
            </a:r>
          </a:p>
          <a:p>
            <a:pPr marL="800100" lvl="1" indent="-342900">
              <a:lnSpc>
                <a:spcPct val="90000"/>
              </a:lnSpc>
              <a:buFontTx/>
              <a:buChar char="–"/>
            </a:pPr>
            <a:r>
              <a:rPr lang="en-US" sz="1800" b="1"/>
              <a:t>Stress his or her impact 1</a:t>
            </a:r>
            <a:r>
              <a:rPr lang="en-US" sz="1800" b="1" baseline="30000"/>
              <a:t>st</a:t>
            </a:r>
            <a:r>
              <a:rPr lang="en-US" sz="1800" b="1"/>
              <a:t>, and how good we are 2</a:t>
            </a:r>
            <a:r>
              <a:rPr lang="en-US" sz="1800" b="1" baseline="30000"/>
              <a:t>nd</a:t>
            </a:r>
            <a:r>
              <a:rPr lang="en-US" sz="1800" b="1"/>
              <a:t>.</a:t>
            </a:r>
          </a:p>
        </p:txBody>
      </p:sp>
      <p:pic>
        <p:nvPicPr>
          <p:cNvPr id="602117" name="Picture 5" descr="j0238064[1]"/>
          <p:cNvPicPr>
            <a:picLocks noChangeAspect="1" noChangeArrowheads="1"/>
          </p:cNvPicPr>
          <p:nvPr/>
        </p:nvPicPr>
        <p:blipFill>
          <a:blip r:embed="rId2" cstate="print"/>
          <a:srcRect/>
          <a:stretch>
            <a:fillRect/>
          </a:stretch>
        </p:blipFill>
        <p:spPr bwMode="auto">
          <a:xfrm>
            <a:off x="203200" y="2027238"/>
            <a:ext cx="2668588" cy="2576512"/>
          </a:xfrm>
          <a:prstGeom prst="rect">
            <a:avLst/>
          </a:prstGeom>
          <a:noFill/>
        </p:spPr>
      </p:pic>
    </p:spTree>
  </p:cSld>
  <p:clrMapOvr>
    <a:masterClrMapping/>
  </p:clrMapOvr>
  <p:transition spd="med">
    <p:wipe dir="d"/>
  </p:transition>
  <p:timing>
    <p:tnLst>
      <p:par>
        <p:cTn id="1" dur="indefinite" restart="never" nodeType="tmRoot"/>
      </p:par>
    </p:tnLst>
  </p:timing>
</p:sld>
</file>

<file path=ppt/theme/theme1.xml><?xml version="1.0" encoding="utf-8"?>
<a:theme xmlns:a="http://schemas.openxmlformats.org/drawingml/2006/main" name="Training presentation- PowerPoint 2003—Playing sound">
  <a:themeElements>
    <a:clrScheme name="Training presentation- PowerPoint 2003—Playing sound 13">
      <a:dk1>
        <a:srgbClr val="7B7A8E"/>
      </a:dk1>
      <a:lt1>
        <a:srgbClr val="FFFFFF"/>
      </a:lt1>
      <a:dk2>
        <a:srgbClr val="9B9AB3"/>
      </a:dk2>
      <a:lt2>
        <a:srgbClr val="FFFFFF"/>
      </a:lt2>
      <a:accent1>
        <a:srgbClr val="807EB0"/>
      </a:accent1>
      <a:accent2>
        <a:srgbClr val="333399"/>
      </a:accent2>
      <a:accent3>
        <a:srgbClr val="CBCAD6"/>
      </a:accent3>
      <a:accent4>
        <a:srgbClr val="DADADA"/>
      </a:accent4>
      <a:accent5>
        <a:srgbClr val="C0C0D4"/>
      </a:accent5>
      <a:accent6>
        <a:srgbClr val="2D2D8A"/>
      </a:accent6>
      <a:hlink>
        <a:srgbClr val="DEE8F9"/>
      </a:hlink>
      <a:folHlink>
        <a:srgbClr val="D1CFFB"/>
      </a:folHlink>
    </a:clrScheme>
    <a:fontScheme name="Training presentation- PowerPoint 2003—Playing sound">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7500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7500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Training presentation- PowerPoint 2003—Playing soun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raining presentation- PowerPoint 2003—Playing sound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raining presentation- PowerPoint 2003—Playing sound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raining presentation- PowerPoint 2003—Playing sound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raining presentation- PowerPoint 2003—Playing sound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raining presentation- PowerPoint 2003—Playing sound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raining presentation- PowerPoint 2003—Playing sound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raining presentation- PowerPoint 2003—Playing sound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raining presentation- PowerPoint 2003—Playing sound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raining presentation- PowerPoint 2003—Playing sound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raining presentation- PowerPoint 2003—Playing sound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raining presentation- PowerPoint 2003—Playing sound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Training presentation- PowerPoint 2003—Playing sound 13">
        <a:dk1>
          <a:srgbClr val="7B7A8E"/>
        </a:dk1>
        <a:lt1>
          <a:srgbClr val="FFFFFF"/>
        </a:lt1>
        <a:dk2>
          <a:srgbClr val="9B9AB3"/>
        </a:dk2>
        <a:lt2>
          <a:srgbClr val="FFFFFF"/>
        </a:lt2>
        <a:accent1>
          <a:srgbClr val="807EB0"/>
        </a:accent1>
        <a:accent2>
          <a:srgbClr val="333399"/>
        </a:accent2>
        <a:accent3>
          <a:srgbClr val="CBCAD6"/>
        </a:accent3>
        <a:accent4>
          <a:srgbClr val="DADADA"/>
        </a:accent4>
        <a:accent5>
          <a:srgbClr val="C0C0D4"/>
        </a:accent5>
        <a:accent6>
          <a:srgbClr val="2D2D8A"/>
        </a:accent6>
        <a:hlink>
          <a:srgbClr val="DEE8F9"/>
        </a:hlink>
        <a:folHlink>
          <a:srgbClr val="D1CFFB"/>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Training presentation- PowerPoint 2003—Playing sound</Template>
  <TotalTime>213</TotalTime>
  <Words>1561</Words>
  <Application>Microsoft Office PowerPoint</Application>
  <PresentationFormat>On-screen Show (4:3)</PresentationFormat>
  <Paragraphs>139</Paragraphs>
  <Slides>13</Slides>
  <Notes>2</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Training presentation- PowerPoint 2003—Playing sound</vt:lpstr>
      <vt:lpstr>Recruiting the Best and Brightest Graduate Students</vt:lpstr>
      <vt:lpstr>Acknowledgements</vt:lpstr>
      <vt:lpstr>Obvious #1: Create an Informative, Welcoming, and Transparent Website</vt:lpstr>
      <vt:lpstr>Obvious #2: Respond Quickly and Personally To Inquiries From All Top-notch Students and also be Proactive</vt:lpstr>
      <vt:lpstr>Obvious #3: Invite Potential Students for a Recruitment Visit: Treat it like Faculty Recruiting Visits</vt:lpstr>
      <vt:lpstr>Obvious #4: Invite Potential Students for a Recruitment Visit (Continued)</vt:lpstr>
      <vt:lpstr>Not-So-Obvious #1: Do Swaps with Colleagues at other Departments</vt:lpstr>
      <vt:lpstr>Not-So-Obvious #2: Be Ultra-Careful About Selectivity</vt:lpstr>
      <vt:lpstr>Not-So-Obvious #3: Instill Confidence</vt:lpstr>
      <vt:lpstr>Not-So-Obvious #4: Instill Confidence in Future Academic Careers</vt:lpstr>
      <vt:lpstr>Top Student Recruiting Takes Time!</vt:lpstr>
      <vt:lpstr>If the Student Chooses to Join Your Lab I</vt:lpstr>
      <vt:lpstr>If the Student Chooses to Join Your Lab II</vt:lpstr>
    </vt:vector>
  </TitlesOfParts>
  <Company>University of Washington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Microsoft® Office  PowerPoint® 2003 Training</dc:title>
  <dc:creator>Les Atlas</dc:creator>
  <cp:lastModifiedBy>dsa</cp:lastModifiedBy>
  <cp:revision>29</cp:revision>
  <dcterms:created xsi:type="dcterms:W3CDTF">2006-11-07T16:52:37Z</dcterms:created>
  <dcterms:modified xsi:type="dcterms:W3CDTF">2011-02-24T20:37:41Z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TC011996191033</vt:lpwstr>
  </property>
</Properties>
</file>