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theme/theme17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234" r:id="rId14"/>
    <p:sldMasterId id="2147484246" r:id="rId15"/>
    <p:sldMasterId id="2147484263" r:id="rId16"/>
    <p:sldMasterId id="2147484264" r:id="rId17"/>
    <p:sldMasterId id="2147484266" r:id="rId18"/>
  </p:sldMasterIdLst>
  <p:notesMasterIdLst>
    <p:notesMasterId r:id="rId32"/>
  </p:notesMasterIdLst>
  <p:handoutMasterIdLst>
    <p:handoutMasterId r:id="rId33"/>
  </p:handoutMasterIdLst>
  <p:sldIdLst>
    <p:sldId id="317" r:id="rId19"/>
    <p:sldId id="376" r:id="rId20"/>
    <p:sldId id="459" r:id="rId21"/>
    <p:sldId id="447" r:id="rId22"/>
    <p:sldId id="448" r:id="rId23"/>
    <p:sldId id="449" r:id="rId24"/>
    <p:sldId id="450" r:id="rId25"/>
    <p:sldId id="451" r:id="rId26"/>
    <p:sldId id="460" r:id="rId27"/>
    <p:sldId id="452" r:id="rId28"/>
    <p:sldId id="453" r:id="rId29"/>
    <p:sldId id="454" r:id="rId30"/>
    <p:sldId id="44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1" autoAdjust="0"/>
    <p:restoredTop sz="94737" autoAdjust="0"/>
  </p:normalViewPr>
  <p:slideViewPr>
    <p:cSldViewPr>
      <p:cViewPr varScale="1">
        <p:scale>
          <a:sx n="73" d="100"/>
          <a:sy n="73" d="100"/>
        </p:scale>
        <p:origin x="2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26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2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5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25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87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06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43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16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7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94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1" r:id="rId2"/>
    <p:sldLayoutId id="2147484172" r:id="rId3"/>
    <p:sldLayoutId id="2147484170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A9F2-9BCD-4144-8E7B-FED115EFBC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1468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609603"/>
            <a:ext cx="823081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596" y="6245225"/>
            <a:ext cx="2134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June 4,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96" y="6245225"/>
            <a:ext cx="2896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Start-Up Packages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96" y="6245225"/>
            <a:ext cx="2134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058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5pPr>
      <a:lvl6pPr marL="435437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6pPr>
      <a:lvl7pPr marL="870875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7pPr>
      <a:lvl8pPr marL="1306312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8pPr>
      <a:lvl9pPr marL="1741749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9pPr>
    </p:titleStyle>
    <p:bodyStyle>
      <a:lvl1pPr marL="326578" indent="-326578" algn="l" rtl="0" eaLnBrk="0" fontAlgn="base" hangingPunct="0">
        <a:spcBef>
          <a:spcPct val="20000"/>
        </a:spcBef>
        <a:spcAft>
          <a:spcPct val="0"/>
        </a:spcAft>
        <a:buChar char="•"/>
        <a:defRPr sz="3048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2pPr>
      <a:lvl3pPr marL="1088593" indent="-217719" algn="l" rtl="0" eaLnBrk="0" fontAlgn="base" hangingPunct="0">
        <a:spcBef>
          <a:spcPct val="20000"/>
        </a:spcBef>
        <a:spcAft>
          <a:spcPct val="0"/>
        </a:spcAft>
        <a:buChar char="•"/>
        <a:defRPr sz="2286">
          <a:solidFill>
            <a:schemeClr val="tx1"/>
          </a:solidFill>
          <a:latin typeface="+mn-lt"/>
        </a:defRPr>
      </a:lvl3pPr>
      <a:lvl4pPr marL="1524030" indent="-217719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</a:defRPr>
      </a:lvl4pPr>
      <a:lvl5pPr marL="1959468" indent="-217719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5pPr>
      <a:lvl6pPr marL="2394905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6pPr>
      <a:lvl7pPr marL="2830342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7pPr>
      <a:lvl8pPr marL="3265780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8pPr>
      <a:lvl9pPr marL="3701217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February 22,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812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</p:sldLayoutIdLst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z="5000" dirty="0" smtClean="0"/>
              <a:t>So you have tenure, </a:t>
            </a:r>
            <a:br>
              <a:rPr lang="en-US" sz="5000" dirty="0" smtClean="0"/>
            </a:br>
            <a:r>
              <a:rPr lang="en-US" sz="5000" dirty="0" smtClean="0"/>
              <a:t>now what?</a:t>
            </a:r>
            <a:endParaRPr lang="en-US" sz="5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</a:p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Mid-Career 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March 15, 2016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7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Transition from Assistant </a:t>
            </a:r>
            <a:br>
              <a:rPr lang="en-US" dirty="0" smtClean="0"/>
            </a:br>
            <a:r>
              <a:rPr lang="en-US" dirty="0" smtClean="0"/>
              <a:t>to Associate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72" y="1624062"/>
            <a:ext cx="6994554" cy="46666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made it, yeah! </a:t>
            </a:r>
          </a:p>
          <a:p>
            <a:r>
              <a:rPr lang="en-US" dirty="0" smtClean="0"/>
              <a:t>Manage students/postdocs: Make sure there is continuity in research group (funding/recruitment)</a:t>
            </a:r>
            <a:endParaRPr lang="en-US" dirty="0"/>
          </a:p>
          <a:p>
            <a:r>
              <a:rPr lang="en-US" dirty="0" smtClean="0"/>
              <a:t>National/International visibility becomes important:</a:t>
            </a:r>
          </a:p>
          <a:p>
            <a:pPr lvl="1"/>
            <a:r>
              <a:rPr lang="en-US" dirty="0" smtClean="0"/>
              <a:t>Participate in international conferences (give oral presentations, get invited); Seminars abroad</a:t>
            </a:r>
          </a:p>
          <a:p>
            <a:pPr lvl="1"/>
            <a:r>
              <a:rPr lang="en-US" dirty="0" smtClean="0"/>
              <a:t>Positions in journals: advisory boards, editors,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Take on national/international leadership position within your discipline</a:t>
            </a:r>
            <a:r>
              <a:rPr lang="en-US" dirty="0"/>
              <a:t> </a:t>
            </a:r>
            <a:r>
              <a:rPr lang="en-US" dirty="0" smtClean="0"/>
              <a:t>(steering committee; working groups; </a:t>
            </a:r>
            <a:r>
              <a:rPr lang="en-US" dirty="0" err="1" smtClean="0"/>
              <a:t>etc</a:t>
            </a:r>
            <a:r>
              <a:rPr lang="is-IS" dirty="0" smtClean="0"/>
              <a:t>…)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Start playing a bigger role in departmental/university committees with leadership role. But don’t overcommit!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288" r="24041"/>
          <a:stretch/>
        </p:blipFill>
        <p:spPr>
          <a:xfrm>
            <a:off x="7009891" y="0"/>
            <a:ext cx="2124950" cy="2785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77" y="62966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Lyatt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Jaegle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7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rom Assistant to </a:t>
            </a:r>
            <a:br>
              <a:rPr lang="en-US" dirty="0" smtClean="0"/>
            </a:br>
            <a:r>
              <a:rPr lang="en-US" dirty="0" smtClean="0"/>
              <a:t>Associate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72" y="1886778"/>
            <a:ext cx="5970876" cy="46666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freedom in research directions</a:t>
            </a:r>
          </a:p>
          <a:p>
            <a:pPr lvl="1"/>
            <a:r>
              <a:rPr lang="en-US" dirty="0" smtClean="0"/>
              <a:t>Continue strengthening your research portfolio </a:t>
            </a:r>
          </a:p>
          <a:p>
            <a:pPr lvl="1"/>
            <a:r>
              <a:rPr lang="en-US" dirty="0" smtClean="0"/>
              <a:t>But also, figure out future research directions (a sabbatical is a good way to explore new things)</a:t>
            </a:r>
            <a:endParaRPr lang="en-US" dirty="0"/>
          </a:p>
          <a:p>
            <a:r>
              <a:rPr lang="en-US" dirty="0"/>
              <a:t>Plan </a:t>
            </a:r>
            <a:r>
              <a:rPr lang="en-US" dirty="0" smtClean="0"/>
              <a:t>sabbatical! </a:t>
            </a:r>
            <a:endParaRPr lang="en-US" dirty="0"/>
          </a:p>
          <a:p>
            <a:pPr lvl="1"/>
            <a:r>
              <a:rPr lang="en-US" dirty="0"/>
              <a:t>Department request</a:t>
            </a:r>
          </a:p>
          <a:p>
            <a:pPr lvl="1"/>
            <a:r>
              <a:rPr lang="en-US" dirty="0"/>
              <a:t>Host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Devote some of your time to doing something different (learn new technique; explore new field; start new collaborations, </a:t>
            </a:r>
            <a:r>
              <a:rPr lang="en-US" dirty="0" err="1" smtClean="0"/>
              <a:t>etc</a:t>
            </a:r>
            <a:r>
              <a:rPr lang="is-IS" dirty="0" smtClean="0"/>
              <a:t>…)</a:t>
            </a:r>
            <a:endParaRPr lang="en-US" dirty="0"/>
          </a:p>
          <a:p>
            <a:pPr lvl="1"/>
            <a:r>
              <a:rPr lang="en-US" dirty="0" smtClean="0"/>
              <a:t>Planning is key: It </a:t>
            </a:r>
            <a:r>
              <a:rPr lang="en-US" dirty="0"/>
              <a:t>can take a </a:t>
            </a:r>
            <a:r>
              <a:rPr lang="en-US" u="sng" dirty="0"/>
              <a:t>long time</a:t>
            </a:r>
            <a:r>
              <a:rPr lang="en-US" dirty="0"/>
              <a:t> to organize the </a:t>
            </a:r>
            <a:r>
              <a:rPr lang="en-US" dirty="0" smtClean="0"/>
              <a:t>logistics, but it’s worth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89" y="0"/>
            <a:ext cx="3515401" cy="2807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7" y="62966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Lyatt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Jaegle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7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Transition from Associate to</a:t>
            </a:r>
            <a:br>
              <a:rPr lang="en-US" dirty="0" smtClean="0"/>
            </a:br>
            <a:r>
              <a:rPr lang="en-US" dirty="0" smtClean="0"/>
              <a:t>Full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72" y="1624062"/>
            <a:ext cx="7886056" cy="4666689"/>
          </a:xfrm>
        </p:spPr>
        <p:txBody>
          <a:bodyPr>
            <a:normAutofit/>
          </a:bodyPr>
          <a:lstStyle/>
          <a:p>
            <a:r>
              <a:rPr lang="en-US" dirty="0" smtClean="0"/>
              <a:t>Enjoy the freedom!</a:t>
            </a:r>
          </a:p>
          <a:p>
            <a:r>
              <a:rPr lang="en-US" dirty="0" smtClean="0"/>
              <a:t>Chance to explore more collaborations</a:t>
            </a:r>
            <a:r>
              <a:rPr lang="en-US" dirty="0"/>
              <a:t> </a:t>
            </a:r>
            <a:r>
              <a:rPr lang="en-US" dirty="0" smtClean="0"/>
              <a:t>and interdisciplinary work. Take risks, start new projects.</a:t>
            </a:r>
          </a:p>
          <a:p>
            <a:r>
              <a:rPr lang="en-US" dirty="0" smtClean="0"/>
              <a:t>You will likely be asked to have more administrative duties at the department/college/university level(s):</a:t>
            </a:r>
          </a:p>
          <a:p>
            <a:pPr lvl="1"/>
            <a:r>
              <a:rPr lang="en-US" dirty="0"/>
              <a:t>Be wise in your </a:t>
            </a:r>
            <a:r>
              <a:rPr lang="en-US" dirty="0" smtClean="0"/>
              <a:t>decisions. </a:t>
            </a:r>
            <a:r>
              <a:rPr lang="en-US" dirty="0"/>
              <a:t>Commit to something you care </a:t>
            </a:r>
            <a:r>
              <a:rPr lang="en-US" dirty="0" smtClean="0"/>
              <a:t>about!</a:t>
            </a:r>
          </a:p>
          <a:p>
            <a:pPr lvl="2"/>
            <a:r>
              <a:rPr lang="en-US" dirty="0" smtClean="0"/>
              <a:t>Chair of various administrative committees</a:t>
            </a:r>
          </a:p>
          <a:p>
            <a:pPr lvl="2"/>
            <a:r>
              <a:rPr lang="en-US" dirty="0" smtClean="0"/>
              <a:t>Head graduate program or undergraduate program</a:t>
            </a:r>
          </a:p>
          <a:p>
            <a:pPr lvl="2"/>
            <a:r>
              <a:rPr lang="en-US" dirty="0" smtClean="0"/>
              <a:t>Department Chair</a:t>
            </a:r>
          </a:p>
          <a:p>
            <a:pPr lvl="2"/>
            <a:r>
              <a:rPr lang="en-US" dirty="0" smtClean="0"/>
              <a:t>Faculty senate</a:t>
            </a:r>
          </a:p>
          <a:p>
            <a:pPr lvl="2"/>
            <a:r>
              <a:rPr lang="en-US" dirty="0" err="1" smtClean="0"/>
              <a:t>Etc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dirty="0"/>
          </a:p>
          <a:p>
            <a:pPr marL="34925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377" y="62966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Lyatt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Jaegle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 Grossman – Professor, Computer Science and Engineering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Lyatt</a:t>
            </a:r>
            <a:r>
              <a:rPr lang="en-US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Jaegle</a:t>
            </a: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Professor, Atmospheric Sciences</a:t>
            </a:r>
          </a:p>
          <a:p>
            <a:pPr eaLnBrk="0" hangingPunct="0">
              <a:spcBef>
                <a:spcPct val="0"/>
              </a:spcBef>
            </a:pPr>
            <a:r>
              <a:rPr 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Vikram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Jandhyala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Vice Provost for Innovation and Professor, Electrical Engineering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Dan Grossman</a:t>
            </a:r>
            <a:br>
              <a:rPr lang="en-US" dirty="0" smtClean="0"/>
            </a:br>
            <a:r>
              <a:rPr lang="en-US" sz="3400" b="0" dirty="0" smtClean="0"/>
              <a:t>Professor, Computer Science and Engineering</a:t>
            </a:r>
            <a:endParaRPr lang="en-US" sz="3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5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of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05919"/>
            <a:ext cx="3105215" cy="33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smtClean="0"/>
              <a:t>Conversation #1 2010 (Hindsight: I was wrong)</a:t>
            </a:r>
            <a:endParaRPr lang="en-US" dirty="0"/>
          </a:p>
        </p:txBody>
      </p:sp>
      <p:pic>
        <p:nvPicPr>
          <p:cNvPr id="2050" name="Picture 2" descr="http://www.cs.washington.edu/public_files/luis_cez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6"/>
          <a:stretch/>
        </p:blipFill>
        <p:spPr bwMode="auto">
          <a:xfrm>
            <a:off x="1905000" y="1558119"/>
            <a:ext cx="2734752" cy="33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609600" y="1447800"/>
            <a:ext cx="2057400" cy="1219200"/>
          </a:xfrm>
          <a:prstGeom prst="wedgeRoundRectCallout">
            <a:avLst>
              <a:gd name="adj1" fmla="val 64483"/>
              <a:gd name="adj2" fmla="val 105923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You </a:t>
            </a:r>
            <a:r>
              <a:rPr lang="en-US" sz="2000" dirty="0" err="1" smtClean="0">
                <a:solidFill>
                  <a:schemeClr val="accent3"/>
                </a:solidFill>
                <a:latin typeface="+mj-lt"/>
              </a:rPr>
              <a:t>gonna</a:t>
            </a: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 change post-tenure?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705600" y="2590800"/>
            <a:ext cx="2362200" cy="838200"/>
          </a:xfrm>
          <a:prstGeom prst="wedgeRoundRectCallout">
            <a:avLst>
              <a:gd name="adj1" fmla="val -61468"/>
              <a:gd name="adj2" fmla="val 208501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No, but I gave a talk in shorts…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Dan Grossman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39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#2 2010 (we’re both right?)</a:t>
            </a:r>
            <a:endParaRPr lang="en-US" dirty="0"/>
          </a:p>
        </p:txBody>
      </p:sp>
      <p:pic>
        <p:nvPicPr>
          <p:cNvPr id="4" name="Picture 4" descr="picture of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05919"/>
            <a:ext cx="3105215" cy="33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705600" y="2590800"/>
            <a:ext cx="2362200" cy="1066800"/>
          </a:xfrm>
          <a:prstGeom prst="wedgeRoundRectCallout">
            <a:avLst>
              <a:gd name="adj1" fmla="val -62046"/>
              <a:gd name="adj2" fmla="val 159887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Because “they” know your passions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542197" y="1524000"/>
            <a:ext cx="5925403" cy="533400"/>
          </a:xfrm>
          <a:prstGeom prst="wedgeRoundRectCallout">
            <a:avLst>
              <a:gd name="adj1" fmla="val -21877"/>
              <a:gd name="adj2" fmla="val 48586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Why do so few people slow down after tenure?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pic>
        <p:nvPicPr>
          <p:cNvPr id="3074" name="Picture 2" descr="photo of Larry Sny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9" y="2590800"/>
            <a:ext cx="2199801" cy="27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152400" y="2286000"/>
            <a:ext cx="2362200" cy="1066800"/>
          </a:xfrm>
          <a:prstGeom prst="wedgeRoundRectCallout">
            <a:avLst>
              <a:gd name="adj1" fmla="val 87015"/>
              <a:gd name="adj2" fmla="val 124066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Because you’re so used to “pedal down”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Dan Grossman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01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#3 2015 (Amen! 100% right)</a:t>
            </a:r>
            <a:endParaRPr lang="en-US" dirty="0"/>
          </a:p>
        </p:txBody>
      </p:sp>
      <p:pic>
        <p:nvPicPr>
          <p:cNvPr id="5" name="Picture 4" descr="picture of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14348"/>
            <a:ext cx="3105215" cy="33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2204113" y="1371600"/>
            <a:ext cx="4477603" cy="533400"/>
          </a:xfrm>
          <a:prstGeom prst="wedgeRoundRectCallout">
            <a:avLst>
              <a:gd name="adj1" fmla="val -21877"/>
              <a:gd name="adj2" fmla="val 48586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Upon promotion to full professor: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52400" y="2286000"/>
            <a:ext cx="2362200" cy="1371600"/>
          </a:xfrm>
          <a:prstGeom prst="wedgeRoundRectCallout">
            <a:avLst>
              <a:gd name="adj1" fmla="val 91637"/>
              <a:gd name="adj2" fmla="val 81848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I’m prouder of my post-tenure work than my pre-tenure work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pic>
        <p:nvPicPr>
          <p:cNvPr id="4098" name="Picture 2" descr="http://www.cs.washington.edu/homes/levy/hank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819400" cy="35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6705600" y="2590800"/>
            <a:ext cx="2362200" cy="1524000"/>
          </a:xfrm>
          <a:prstGeom prst="wedgeRoundRectCallout">
            <a:avLst>
              <a:gd name="adj1" fmla="val -71291"/>
              <a:gd name="adj2" fmla="val 96439"/>
              <a:gd name="adj3" fmla="val 16667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accent3"/>
                </a:solidFill>
                <a:latin typeface="+mj-lt"/>
              </a:rPr>
              <a:t>Yeah, you did it your way rather than doing what you were told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Dan Grossman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Have a 1-5 year plan for your growth and impact</a:t>
            </a:r>
          </a:p>
          <a:p>
            <a:pPr lvl="1"/>
            <a:r>
              <a:rPr lang="en-US" dirty="0" smtClean="0"/>
              <a:t>But don’t freak out if you don’t or it’s wrong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 smtClean="0"/>
              <a:t>Now you really get to own your plan!</a:t>
            </a:r>
          </a:p>
          <a:p>
            <a:pPr lvl="1"/>
            <a:r>
              <a:rPr lang="en-US" dirty="0" smtClean="0"/>
              <a:t>Grow, change, take risks</a:t>
            </a:r>
          </a:p>
          <a:p>
            <a:pPr lvl="1"/>
            <a:r>
              <a:rPr lang="en-US" dirty="0" smtClean="0"/>
              <a:t>Still support your students and do the old stuff well</a:t>
            </a:r>
          </a:p>
          <a:p>
            <a:pPr lvl="1"/>
            <a:endParaRPr lang="en-US" sz="1000" dirty="0"/>
          </a:p>
          <a:p>
            <a:r>
              <a:rPr lang="en-US" b="1" i="1" dirty="0" smtClean="0"/>
              <a:t>My</a:t>
            </a:r>
            <a:r>
              <a:rPr lang="en-US" dirty="0" smtClean="0"/>
              <a:t> evolution (hardware collaboration, education, curriculum, MOOCs, leadership, service, alumni relations, …) 		  is </a:t>
            </a:r>
            <a:r>
              <a:rPr lang="en-US" b="1" i="1" dirty="0" smtClean="0"/>
              <a:t>not yours</a:t>
            </a:r>
          </a:p>
          <a:p>
            <a:pPr lvl="1"/>
            <a:r>
              <a:rPr lang="en-US" dirty="0" smtClean="0"/>
              <a:t>Oh, also two kids born in years 10 and 12 on the faculty</a:t>
            </a:r>
          </a:p>
          <a:p>
            <a:endParaRPr lang="en-US" sz="1000" dirty="0"/>
          </a:p>
          <a:p>
            <a:r>
              <a:rPr lang="en-US" dirty="0" smtClean="0"/>
              <a:t>Don’t get bored: I like my “job” now more than as an Asst. Prof.</a:t>
            </a:r>
          </a:p>
          <a:p>
            <a:pPr lvl="1"/>
            <a:r>
              <a:rPr lang="en-US" dirty="0" smtClean="0"/>
              <a:t>Be proud of what you’re doing </a:t>
            </a:r>
          </a:p>
          <a:p>
            <a:pPr lvl="1"/>
            <a:r>
              <a:rPr lang="en-US" dirty="0" smtClean="0"/>
              <a:t>Be unique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Dan Grossman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7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g\Downloads\12801328_10104898956054698_62386372978968857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Dan Grossman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53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Lyatt</a:t>
            </a:r>
            <a:r>
              <a:rPr lang="en-US" dirty="0" smtClean="0"/>
              <a:t> </a:t>
            </a:r>
            <a:r>
              <a:rPr lang="en-US" dirty="0" err="1" smtClean="0"/>
              <a:t>Jaegle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b="0" dirty="0" smtClean="0"/>
              <a:t>Professor, Atmospheric Science</a:t>
            </a:r>
            <a:endParaRPr lang="en-US" sz="3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Garamond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471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Adobe Garamond Pro</vt:lpstr>
      <vt:lpstr>Arial</vt:lpstr>
      <vt:lpstr>Calibri</vt:lpstr>
      <vt:lpstr>Century Gothic</vt:lpstr>
      <vt:lpstr>HelveticaNeue BlackCond</vt:lpstr>
      <vt:lpstr>Times</vt:lpstr>
      <vt:lpstr>Times New Roman</vt:lpstr>
      <vt:lpstr>Wingdings</vt:lpstr>
      <vt:lpstr>Wingdings 2</vt:lpstr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2_Custom Design</vt:lpstr>
      <vt:lpstr>Default Design</vt:lpstr>
      <vt:lpstr>dan_design_template</vt:lpstr>
      <vt:lpstr>Perception</vt:lpstr>
      <vt:lpstr>So you have tenure,  now what?</vt:lpstr>
      <vt:lpstr>Speakers</vt:lpstr>
      <vt:lpstr>Dan Grossman Professor, Computer Science and Engineering</vt:lpstr>
      <vt:lpstr>Conversation #1 2010 (Hindsight: I was wrong)</vt:lpstr>
      <vt:lpstr>Conversation #2 2010 (we’re both right?)</vt:lpstr>
      <vt:lpstr>Conversation #3 2015 (Amen! 100% right)</vt:lpstr>
      <vt:lpstr>Takeaways</vt:lpstr>
      <vt:lpstr>PowerPoint Presentation</vt:lpstr>
      <vt:lpstr>Lyatt Jaegle Professor, Atmospheric Science</vt:lpstr>
      <vt:lpstr>Transition from Assistant  to Associate Professor</vt:lpstr>
      <vt:lpstr>From Assistant to  Associate Professor</vt:lpstr>
      <vt:lpstr>Transition from Associate to Full Professor</vt:lpstr>
      <vt:lpstr>Thank you!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DSA Student</cp:lastModifiedBy>
  <cp:revision>211</cp:revision>
  <cp:lastPrinted>2015-02-20T19:12:59Z</cp:lastPrinted>
  <dcterms:created xsi:type="dcterms:W3CDTF">2012-10-30T13:25:58Z</dcterms:created>
  <dcterms:modified xsi:type="dcterms:W3CDTF">2016-03-21T19:05:16Z</dcterms:modified>
</cp:coreProperties>
</file>