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96" r:id="rId2"/>
    <p:sldMasterId id="2147483684" r:id="rId3"/>
    <p:sldMasterId id="2147483672" r:id="rId4"/>
    <p:sldMasterId id="2147483660" r:id="rId5"/>
    <p:sldMasterId id="2147483744" r:id="rId6"/>
  </p:sldMasterIdLst>
  <p:notesMasterIdLst>
    <p:notesMasterId r:id="rId13"/>
  </p:notesMasterIdLst>
  <p:sldIdLst>
    <p:sldId id="263" r:id="rId7"/>
    <p:sldId id="260" r:id="rId8"/>
    <p:sldId id="259" r:id="rId9"/>
    <p:sldId id="261" r:id="rId10"/>
    <p:sldId id="262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8" autoAdjust="0"/>
  </p:normalViewPr>
  <p:slideViewPr>
    <p:cSldViewPr>
      <p:cViewPr varScale="1">
        <p:scale>
          <a:sx n="66" d="100"/>
          <a:sy n="66" d="100"/>
        </p:scale>
        <p:origin x="-4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C6837-9947-4D58-A0A2-21CEFFEE0955}" type="datetimeFigureOut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FC508-FC3E-4053-99A9-6C70DE8C4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5F51F-5A28-43AA-AC7D-2721A093809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2826-79DC-4FDB-AB12-C94D8B16AA70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F22F9-874C-48C1-8DF1-DA4EEB2E975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1A6FE-24E4-4036-9814-FB7960D37D2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63F1-83E0-4894-BF48-B7513DF4B71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May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9F467-67FC-40B7-962B-B444D85A0010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1B54-5E61-4E7F-991E-20E7A5852596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20EAB-6AA0-4AC2-A57B-3845D23E8CE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D8D8-2D9F-487C-B718-DB391593CE1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8F7D-9E5B-4D00-B78F-6881346B4D7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58F12-6BA6-40BC-907D-8056F79ED3F2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2712-1589-4011-A0DD-E58E8632A115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4ECEB-375F-4781-8CFB-5AD3498B8427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C94A-7DC1-4885-B561-C26518F102B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38BCF-9F86-4CE4-B006-9505D631E798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9867-EC8E-46F2-AF74-94288AEC8B5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1904-4178-442C-A29D-D3148F1E2CF6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D1099-433C-46E5-B52B-8F8B2488601E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A58F2-83E9-4597-928D-4C4A246EE532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2B20D-E6E9-4E10-A4E9-A80465C4BB2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035DB-899B-4B5F-B288-C118BA899DB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12CFB-79F1-49EF-A27F-77B1B01C3BF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83B2-5AB8-480D-B0E6-01BEEF78F948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7556-9523-4D15-95D4-EA1FA6D569EC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BD1E-6CDD-4257-A62B-16ABC3A9DA1C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B2B71-429B-4866-9777-3857569552A8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D0BEE-1A11-44DB-871F-1BCF86142FE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E52AF-75A2-424C-8938-AD6C22EBB33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E2618-2A9A-4973-8A6C-DA15E46D352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092F-1056-49D8-B790-3A95F28AB4A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70D5-8C73-4577-9B3B-5DD2AC3001E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637FB-4E4F-4C66-857D-32593F0CE04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AC2F6-3F74-4C13-B942-2AC58FCFC7F2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9326-46BD-4213-A95B-497204DA2361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1AC9B-A1EF-4296-A10D-2E80CD3FA10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52CDC-15EC-45AB-B73A-997CAD73583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5CBC-054F-443C-9086-CC2AB3E4676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04E2-0716-4D8B-AB4B-C46FB1B443E8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EC6AB-340C-4641-BA66-FBCD32F5F075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144A-88DD-4446-B5F5-ABAC0DCF2A7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90976-8477-473A-82B4-81CFE3085909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E94ED-F017-43C0-BF31-FD43F054412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056CA-6484-4C91-90C5-83F37691D539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7AAA-3D20-4089-93CD-2EABA643C230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D312-0F4A-429D-82E2-992396F4EB65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89E6-D0A0-4CA6-A221-E88B37EEDB9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57B48-0A3C-442D-99CA-39A4112BFFA0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0DD6-070E-4FA4-9945-DB2E5C86E65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4696-1B7B-4A44-8422-A393676C62FA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CE7B-B0F1-47ED-A6F8-BCB24FFE1E42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9128-662C-4BE7-B2FD-71D0F010838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FDC7FF-032F-4A6D-8336-F93E870DC386}" type="datetime1">
              <a:rPr lang="en-US" smtClean="0"/>
              <a:pPr/>
              <a:t>2/24/2011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May 2010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May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1A1F3-5FF5-4953-930D-B587DA197237}" type="datetime1">
              <a:rPr lang="en-US" smtClean="0"/>
              <a:pPr/>
              <a:t>2/24/2011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r>
              <a:rPr lang="en-US" smtClean="0"/>
              <a:t>May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6248400"/>
            <a:ext cx="715645" cy="47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"/>
          <p:cNvSpPr>
            <a:spLocks noChangeArrowheads="1"/>
          </p:cNvSpPr>
          <p:nvPr userDrawn="1"/>
        </p:nvSpPr>
        <p:spPr bwMode="auto">
          <a:xfrm>
            <a:off x="6096000" y="6324600"/>
            <a:ext cx="28956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UNIVERSITY OF WASHINGTON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Office of the Vice Provost for Academic Personnel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7D513C-2BB9-4CA0-8DAF-CE6A1066BB7C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CF7D6-2B0B-42EE-A827-4E7B084BA982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F4618-49D2-4188-AF5E-230D3069AAA8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F6A932-8984-4D62-853B-7D8687A66A8D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801FAA-1C6E-433A-99EC-01FBD5728D5E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B4AA02-F81A-4C98-AB6C-4A6F4FEA3DC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54D8B4C-2404-48B1-A18A-C86C036F39E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BB6640-E7C6-4AA2-9531-19DA50CC1196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1E952E-6ABE-4B0D-BD56-AAA5026D74DB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B5B902-8DC0-4681-9228-37496D288F2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F366EA-B627-4A5B-A7F5-9E433D5596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09C4C-D29F-4325-81D7-948283383B61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EDED-5FBF-44ED-B714-B936BBA61DA3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2FD48-DCF7-4015-95A6-55C6102C281A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534A9-BB31-47FF-A13E-30E279359FB7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B7627-CC01-4D54-A9C4-57DBA1FA2C14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7929-C6B4-475E-99BB-2427EC365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06DE-A827-4534-9A9D-10642B72135F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92A7B-8F36-4921-9182-808F5E0A8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DB4F8-ABBC-47FE-9B37-399D5F9758B5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378CF-B83D-4CF2-9254-F5BF0BA39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CF95-4984-474C-BAA3-4A4B7956B8BA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5A7-4C13-4CFF-B7D6-C91177796C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5534A9-BB31-47FF-A13E-30E279359FB7}" type="datetime1">
              <a:rPr lang="en-US" smtClean="0"/>
              <a:pPr/>
              <a:t>2/24/2011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May 2010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3DF3D-60C5-42B5-93B2-F32899212C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Faculty  Demographics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Yesterday,  Today,   Tomorrow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/>
          <a:p>
            <a:r>
              <a:rPr lang="en-US" dirty="0" smtClean="0"/>
              <a:t>Cheryl Cameron</a:t>
            </a:r>
          </a:p>
          <a:p>
            <a:r>
              <a:rPr lang="en-US" dirty="0" smtClean="0"/>
              <a:t>May 18, 2010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617220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943600" y="6248400"/>
            <a:ext cx="30480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UNIVERSITY OF WASHINGTON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Calibri" pitchFamily="34" charset="0"/>
                <a:cs typeface="Times New Roman" pitchFamily="18" charset="0"/>
              </a:rPr>
              <a:t>Office of the Vice Provost for Academic Personnel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algn="ctr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dirty="0" smtClean="0">
                <a:solidFill>
                  <a:schemeClr val="tx1"/>
                </a:solidFill>
              </a:rPr>
              <a:t>Faculty  Appointment  Profile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905000"/>
          <a:ext cx="8229600" cy="2164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266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Academic Year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Tenure &amp; Tenure Track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Without Tenure by</a:t>
                      </a:r>
                      <a:r>
                        <a:rPr lang="en-US" sz="1400" baseline="0" dirty="0" smtClean="0"/>
                        <a:t> Reason of Funding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Research</a:t>
                      </a:r>
                      <a:endParaRPr lang="en-US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2004 (3542)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55.3%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33.7%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11.0%</a:t>
                      </a:r>
                      <a:endParaRPr lang="en-US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2004 w/o SOM (2101)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81.8%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7.9%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10.3%</a:t>
                      </a:r>
                      <a:endParaRPr lang="en-US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2009 (3838)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53.9%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36.1%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10.1%</a:t>
                      </a: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2009 w/o</a:t>
                      </a:r>
                      <a:r>
                        <a:rPr lang="en-US" sz="1400" baseline="0" dirty="0" smtClean="0"/>
                        <a:t> SOM </a:t>
                      </a:r>
                      <a:r>
                        <a:rPr lang="en-US" sz="1400" dirty="0" smtClean="0"/>
                        <a:t>(2131)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85.1%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6.3%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8.6%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4114800"/>
          <a:ext cx="8229600" cy="1127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Academic Year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Tenure &amp; Tenure Track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Lecturers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P-T Lecturers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2004 (2695)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75.4%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13.2%</a:t>
                      </a:r>
                      <a:endParaRPr lang="en-US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2009 (2741)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75.4%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11.9%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12.7%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362200"/>
          <a:ext cx="8229600" cy="2931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New  Hires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Resignations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Professorial  -  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Professorial  -  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78.6%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76.2%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Instructional  -  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Instructional  -  White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65.0%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2009  Faculty  Demographics  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000" dirty="0" smtClean="0">
                <a:solidFill>
                  <a:schemeClr val="tx1"/>
                </a:solidFill>
              </a:rPr>
              <a:t>Overall  Compared  with  New  Hires  and  Resignations</a:t>
            </a:r>
            <a:endParaRPr lang="en-US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810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Assistant  Professors</a:t>
            </a:r>
            <a:br>
              <a:rPr lang="en-US" sz="3400" dirty="0" smtClean="0">
                <a:solidFill>
                  <a:schemeClr val="tx1"/>
                </a:solidFill>
              </a:rPr>
            </a:br>
            <a:r>
              <a:rPr lang="en-US" sz="3400" dirty="0" smtClean="0">
                <a:solidFill>
                  <a:schemeClr val="tx1"/>
                </a:solidFill>
              </a:rPr>
              <a:t>Balancing  Career  &amp;  Family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76600" y="1828800"/>
            <a:ext cx="1981200" cy="1066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941 Assistant Professors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95400" y="2667000"/>
            <a:ext cx="1752600" cy="10668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35 (3.7%) Part-time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486400" y="2667000"/>
            <a:ext cx="1828800" cy="1143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906 (96.3%) Full-time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3505200"/>
            <a:ext cx="1600200" cy="1143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124 (13.2%) Waived  </a:t>
            </a:r>
            <a:r>
              <a:rPr lang="en-US" u="sng" dirty="0" smtClean="0"/>
              <a:t>&gt; </a:t>
            </a:r>
            <a:r>
              <a:rPr lang="en-US" dirty="0" smtClean="0"/>
              <a:t>1 year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76400" y="4114800"/>
            <a:ext cx="1219200" cy="7620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11</a:t>
            </a:r>
            <a:r>
              <a:rPr lang="en-US" dirty="0" smtClean="0"/>
              <a:t> </a:t>
            </a:r>
            <a:r>
              <a:rPr lang="en-US" sz="1200" dirty="0" smtClean="0"/>
              <a:t>P-T  waived </a:t>
            </a:r>
            <a:r>
              <a:rPr lang="en-US" sz="1200" u="sng" dirty="0" smtClean="0"/>
              <a:t>&gt; </a:t>
            </a:r>
            <a:r>
              <a:rPr lang="en-US" sz="1200" dirty="0" smtClean="0"/>
              <a:t>1 year</a:t>
            </a:r>
            <a:endParaRPr lang="en-US" sz="1200" dirty="0"/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2895600" y="2667000"/>
            <a:ext cx="533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6" idx="1"/>
          </p:cNvCxnSpPr>
          <p:nvPr/>
        </p:nvCxnSpPr>
        <p:spPr>
          <a:xfrm>
            <a:off x="5181600" y="2514600"/>
            <a:ext cx="572622" cy="319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038600" y="3200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8" idx="0"/>
          </p:cNvCxnSpPr>
          <p:nvPr/>
        </p:nvCxnSpPr>
        <p:spPr>
          <a:xfrm rot="5400000">
            <a:off x="2095500" y="39243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2"/>
          </p:cNvCxnSpPr>
          <p:nvPr/>
        </p:nvCxnSpPr>
        <p:spPr>
          <a:xfrm rot="10800000" flipV="1">
            <a:off x="2819400" y="4076700"/>
            <a:ext cx="6858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1"/>
          <a:ext cx="9143999" cy="594360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02237"/>
                <a:gridCol w="2247254"/>
                <a:gridCol w="2247254"/>
                <a:gridCol w="2247254"/>
              </a:tblGrid>
              <a:tr h="54032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School/College/Campus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Tenured &amp; Tenure Track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Age </a:t>
                      </a:r>
                      <a:r>
                        <a:rPr lang="en-US" sz="1400" u="sng" dirty="0" smtClean="0"/>
                        <a:t>&gt;</a:t>
                      </a:r>
                      <a:r>
                        <a:rPr lang="en-US" sz="1400" u="none" dirty="0" smtClean="0"/>
                        <a:t> 62 as of 6/15/10</a:t>
                      </a:r>
                      <a:endParaRPr lang="en-US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dirty="0" smtClean="0"/>
                        <a:t>Age </a:t>
                      </a:r>
                      <a:r>
                        <a:rPr lang="en-US" sz="1400" u="sng" dirty="0" smtClean="0"/>
                        <a:t>&gt;</a:t>
                      </a:r>
                      <a:r>
                        <a:rPr lang="en-US" sz="1400" u="none" dirty="0" smtClean="0"/>
                        <a:t> 62 as of 6/15/14</a:t>
                      </a:r>
                      <a:endParaRPr lang="en-US" sz="1400" u="none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Arts and Sciences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748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198 (26.5%)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296 (39.6%)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Built Environments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 (32.8%)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 (42.6%)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Dentistry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 (43.5%)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 (54.3%)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Education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 (35.3%)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 (47.1%)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Engineering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 (22.2%)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66 (36.7%)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Environment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39 (30.7%)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52 (40.9%)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Evans</a:t>
                      </a:r>
                      <a:r>
                        <a:rPr lang="en-US" sz="1400" baseline="0" dirty="0" smtClean="0"/>
                        <a:t> School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 (23.1%)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 (38.5%)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Foster School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 (23.7%)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 (35.5%)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Information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r>
                        <a:rPr lang="en-US" sz="1400" baseline="0" dirty="0" smtClean="0"/>
                        <a:t> (22.2%)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 (40.7%)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 (22.5%)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 (32.5%)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Medicine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254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167 (65.7%)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218 (85.8%)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Nursing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 (40.9%)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47 (71.2%)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Pharmacy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 (18.2%)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 (42.4%)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 Health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35 (61.4%)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56 (98.2%)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Social Work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 (27.3%)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 (54.5%)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UW Bothell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 (16.9%)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24 (31.2%)</a:t>
                      </a:r>
                      <a:endParaRPr lang="en-US" sz="1400" dirty="0"/>
                    </a:p>
                  </a:txBody>
                  <a:tcPr/>
                </a:tc>
              </a:tr>
              <a:tr h="317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UW</a:t>
                      </a:r>
                      <a:r>
                        <a:rPr lang="en-US" sz="1400" baseline="0" dirty="0" smtClean="0"/>
                        <a:t> Tacoma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 (12.4%)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28 (23.1%) 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31838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An  Aging  Faculty</a:t>
            </a:r>
            <a:endParaRPr lang="en-US" sz="3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3810000"/>
          <a:ext cx="7467600" cy="200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Academic</a:t>
                      </a:r>
                      <a:r>
                        <a:rPr lang="en-US" sz="1400" baseline="0" dirty="0" smtClean="0"/>
                        <a:t> Year - Resignations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No. of Resignations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Professor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Associate Professor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Assistant Professor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2005-06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45%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2006-07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56%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2007-08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46%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2008-09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46% 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Profile  of  Retirements  &amp;  Resignations</a:t>
            </a:r>
            <a:endParaRPr lang="en-US" sz="34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1600200"/>
          <a:ext cx="7467600" cy="2001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93520"/>
                <a:gridCol w="1493520"/>
                <a:gridCol w="1493520"/>
                <a:gridCol w="1493520"/>
                <a:gridCol w="14935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Academic Year - Retirements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No. of Retirees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Average Age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Age Range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% Associate Professor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2005-06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65.6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54 - 78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15.0%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2006-07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65.5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55 - 80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11.5%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2007-08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67.1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55 – 84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25.8%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2008-09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66.4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57 – 81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17.3%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oncourse">
  <a:themeElements>
    <a:clrScheme name="Custom 5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72008C"/>
      </a:accent1>
      <a:accent2>
        <a:srgbClr val="72008C"/>
      </a:accent2>
      <a:accent3>
        <a:srgbClr val="72008C"/>
      </a:accent3>
      <a:accent4>
        <a:srgbClr val="72008C"/>
      </a:accent4>
      <a:accent5>
        <a:srgbClr val="005BD3"/>
      </a:accent5>
      <a:accent6>
        <a:srgbClr val="75005F"/>
      </a:accent6>
      <a:hlink>
        <a:srgbClr val="72008C"/>
      </a:hlink>
      <a:folHlink>
        <a:srgbClr val="E365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476</Words>
  <Application>Microsoft Office PowerPoint</Application>
  <PresentationFormat>On-screen Show (4:3)</PresentationFormat>
  <Paragraphs>189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4_Custom Design</vt:lpstr>
      <vt:lpstr>3_Custom Design</vt:lpstr>
      <vt:lpstr>2_Custom Design</vt:lpstr>
      <vt:lpstr>1_Custom Design</vt:lpstr>
      <vt:lpstr>Custom Design</vt:lpstr>
      <vt:lpstr>Concourse</vt:lpstr>
      <vt:lpstr>Faculty  Demographics Yesterday,  Today,   Tomorrow</vt:lpstr>
      <vt:lpstr>Faculty  Appointment  Profile </vt:lpstr>
      <vt:lpstr>2009  Faculty  Demographics    Overall  Compared  with  New  Hires  and  Resignations</vt:lpstr>
      <vt:lpstr>Assistant  Professors Balancing  Career  &amp;  Family</vt:lpstr>
      <vt:lpstr>An  Aging  Faculty</vt:lpstr>
      <vt:lpstr>Profile  of  Retirements  &amp;  Resignations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 Demographics Yesterday,  Today,   Tomorrow</dc:title>
  <dc:creator>ccameron</dc:creator>
  <cp:lastModifiedBy>dsa</cp:lastModifiedBy>
  <cp:revision>134</cp:revision>
  <dcterms:created xsi:type="dcterms:W3CDTF">2010-04-30T15:19:37Z</dcterms:created>
  <dcterms:modified xsi:type="dcterms:W3CDTF">2011-02-25T00:57:43Z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