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1" r:id="rId4"/>
    <p:sldId id="258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2" d="100"/>
          <a:sy n="62" d="100"/>
        </p:scale>
        <p:origin x="-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EDB7AD-70B1-463B-99E9-8F00B09F8F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F8A1A-33B0-43C6-A7F7-175F6E1A72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EA94E-CB9C-435C-ADDD-DBA24BF816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4A817-20E5-49A6-9477-FB2839EB60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568CF-DCB2-4EA8-9D40-100D7820E8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33814-8427-4C29-A9FF-661CA34BFE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A950F-0B6E-47E9-88EA-CFB1E7483D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BE8712-A91C-4151-97A2-526F9E874F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EBECD-36F4-4FBD-B63B-DD341EC449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AE845-D889-4330-B33C-293C013024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6FDA4-BA8F-4C60-983A-9492EB938C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DBCC0-C596-4041-8F58-35DE66A367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637A71-6D39-4240-BA9E-2AD76B8EA7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Tenure in the College of Arts &amp; Sciences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Thoughts and Tips for Women in the Sciences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Who decides?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4800600"/>
          </a:xfrm>
        </p:spPr>
        <p:txBody>
          <a:bodyPr/>
          <a:lstStyle/>
          <a:p>
            <a:r>
              <a:rPr lang="en-US"/>
              <a:t>YOU </a:t>
            </a:r>
          </a:p>
          <a:p>
            <a:pPr lvl="2"/>
            <a:r>
              <a:rPr lang="en-US"/>
              <a:t>Your Record</a:t>
            </a:r>
          </a:p>
          <a:p>
            <a:pPr lvl="2"/>
            <a:r>
              <a:rPr lang="en-US"/>
              <a:t> Your Dossier</a:t>
            </a:r>
          </a:p>
          <a:p>
            <a:r>
              <a:rPr lang="en-US"/>
              <a:t>Your Department</a:t>
            </a:r>
          </a:p>
          <a:p>
            <a:pPr>
              <a:buFontTx/>
              <a:buNone/>
            </a:pPr>
            <a:r>
              <a:rPr lang="en-US"/>
              <a:t>		</a:t>
            </a:r>
            <a:r>
              <a:rPr lang="en-US" sz="2400"/>
              <a:t>Special</a:t>
            </a:r>
            <a:r>
              <a:rPr lang="en-US"/>
              <a:t> </a:t>
            </a:r>
            <a:r>
              <a:rPr lang="en-US" sz="2400"/>
              <a:t>Departmental Committee</a:t>
            </a:r>
          </a:p>
          <a:p>
            <a:pPr>
              <a:buFontTx/>
              <a:buNone/>
            </a:pPr>
            <a:r>
              <a:rPr lang="en-US" sz="2400"/>
              <a:t>            Departmental Faculty as a whole</a:t>
            </a:r>
          </a:p>
          <a:p>
            <a:pPr>
              <a:buFontTx/>
              <a:buNone/>
            </a:pPr>
            <a:r>
              <a:rPr lang="en-US" sz="2400"/>
              <a:t>		Chair</a:t>
            </a:r>
          </a:p>
          <a:p>
            <a:r>
              <a:rPr lang="en-US"/>
              <a:t>College Council</a:t>
            </a:r>
          </a:p>
          <a:p>
            <a:pPr>
              <a:buFontTx/>
              <a:buNone/>
            </a:pPr>
            <a:r>
              <a:rPr lang="en-US"/>
              <a:t>		</a:t>
            </a:r>
            <a:r>
              <a:rPr lang="en-US" sz="2400"/>
              <a:t>Advisory to the Dean</a:t>
            </a: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 	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279525" y="501650"/>
            <a:ext cx="257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/>
              <a:t>RESEARCH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279525" y="2457450"/>
            <a:ext cx="226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TEACHING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431925" y="4079875"/>
            <a:ext cx="145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SERVICE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066800" y="762000"/>
            <a:ext cx="5257800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/>
              <a:t>		RESEARCH</a:t>
            </a:r>
          </a:p>
          <a:p>
            <a:r>
              <a:rPr lang="en-US"/>
              <a:t>High quality</a:t>
            </a:r>
          </a:p>
          <a:p>
            <a:r>
              <a:rPr lang="en-US"/>
              <a:t>Independent</a:t>
            </a:r>
          </a:p>
          <a:p>
            <a:r>
              <a:rPr lang="en-US"/>
              <a:t>Outside grant support </a:t>
            </a:r>
          </a:p>
          <a:p>
            <a:r>
              <a:rPr lang="en-US"/>
              <a:t>Steady and increasing output</a:t>
            </a:r>
          </a:p>
          <a:p>
            <a:r>
              <a:rPr lang="en-US"/>
              <a:t>Significance of work to your field</a:t>
            </a:r>
            <a:endParaRPr lang="en-US" sz="3200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457200" y="3559175"/>
            <a:ext cx="8193088" cy="264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accent2"/>
                </a:solidFill>
              </a:rPr>
              <a:t>CV</a:t>
            </a:r>
          </a:p>
          <a:p>
            <a:endParaRPr lang="en-US" sz="3200">
              <a:solidFill>
                <a:schemeClr val="accent2"/>
              </a:solidFill>
            </a:endParaRPr>
          </a:p>
          <a:p>
            <a:r>
              <a:rPr lang="en-US" sz="3200">
                <a:solidFill>
                  <a:schemeClr val="accent2"/>
                </a:solidFill>
              </a:rPr>
              <a:t>PERSONAL STATEMENT</a:t>
            </a:r>
          </a:p>
          <a:p>
            <a:r>
              <a:rPr lang="en-US">
                <a:solidFill>
                  <a:schemeClr val="accent2"/>
                </a:solidFill>
              </a:rPr>
              <a:t>	Your research goals</a:t>
            </a:r>
          </a:p>
          <a:p>
            <a:r>
              <a:rPr lang="en-US">
                <a:solidFill>
                  <a:schemeClr val="accent2"/>
                </a:solidFill>
              </a:rPr>
              <a:t>	How each paper and ongoing project relates to these goals</a:t>
            </a:r>
          </a:p>
          <a:p>
            <a:r>
              <a:rPr lang="en-US">
                <a:solidFill>
                  <a:schemeClr val="accent2"/>
                </a:solidFill>
              </a:rPr>
              <a:t>	The significance of your work in layman terms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429000" y="323850"/>
            <a:ext cx="226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TEACHING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33400" y="1143000"/>
            <a:ext cx="6005513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UNDERGRADUATE</a:t>
            </a:r>
          </a:p>
          <a:p>
            <a:r>
              <a:rPr lang="en-US"/>
              <a:t>	</a:t>
            </a:r>
            <a:r>
              <a:rPr lang="en-US">
                <a:solidFill>
                  <a:schemeClr val="accent2"/>
                </a:solidFill>
              </a:rPr>
              <a:t>Course evaluations</a:t>
            </a:r>
          </a:p>
          <a:p>
            <a:r>
              <a:rPr lang="en-US"/>
              <a:t>		Student</a:t>
            </a:r>
          </a:p>
          <a:p>
            <a:r>
              <a:rPr lang="en-US"/>
              <a:t>		Peer review (faculty)</a:t>
            </a:r>
          </a:p>
          <a:p>
            <a:r>
              <a:rPr lang="en-US"/>
              <a:t>	</a:t>
            </a:r>
            <a:r>
              <a:rPr lang="en-US">
                <a:solidFill>
                  <a:schemeClr val="accent2"/>
                </a:solidFill>
              </a:rPr>
              <a:t>Undergraduate research mentoring</a:t>
            </a: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/>
              <a:t>GRADUATE</a:t>
            </a:r>
          </a:p>
          <a:p>
            <a:r>
              <a:rPr lang="en-US"/>
              <a:t>	</a:t>
            </a:r>
            <a:r>
              <a:rPr lang="en-US">
                <a:solidFill>
                  <a:schemeClr val="accent2"/>
                </a:solidFill>
              </a:rPr>
              <a:t>Research students in your lab</a:t>
            </a:r>
          </a:p>
          <a:p>
            <a:r>
              <a:rPr lang="en-US">
                <a:solidFill>
                  <a:schemeClr val="accent2"/>
                </a:solidFill>
              </a:rPr>
              <a:t>	Graduate Committees</a:t>
            </a: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rgbClr val="CC0000"/>
                </a:solidFill>
              </a:rPr>
              <a:t>PERSONAL STATEMENT</a:t>
            </a:r>
          </a:p>
          <a:p>
            <a:r>
              <a:rPr lang="en-US">
                <a:solidFill>
                  <a:srgbClr val="CC0000"/>
                </a:solidFill>
              </a:rPr>
              <a:t>	</a:t>
            </a:r>
            <a:r>
              <a:rPr lang="en-US"/>
              <a:t>Teaching philosophy</a:t>
            </a:r>
          </a:p>
          <a:p>
            <a:r>
              <a:rPr lang="en-US"/>
              <a:t>	Problems and how you are solving them</a:t>
            </a:r>
            <a:endParaRPr lang="en-US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686175" y="476250"/>
            <a:ext cx="1876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SERVICE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41325" y="1489075"/>
            <a:ext cx="4046538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Departmental Committees</a:t>
            </a:r>
          </a:p>
          <a:p>
            <a:endParaRPr lang="en-US"/>
          </a:p>
          <a:p>
            <a:r>
              <a:rPr lang="en-US"/>
              <a:t>College/University Committees</a:t>
            </a:r>
          </a:p>
          <a:p>
            <a:endParaRPr lang="en-US"/>
          </a:p>
          <a:p>
            <a:r>
              <a:rPr lang="en-US"/>
              <a:t>Professional Societies</a:t>
            </a:r>
          </a:p>
          <a:p>
            <a:endParaRPr lang="en-US"/>
          </a:p>
          <a:p>
            <a:r>
              <a:rPr lang="en-US"/>
              <a:t>National Grant Review Panels</a:t>
            </a:r>
          </a:p>
          <a:p>
            <a:endParaRPr lang="en-US"/>
          </a:p>
          <a:p>
            <a:r>
              <a:rPr lang="en-US"/>
              <a:t>Outreach to community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54102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CC0000"/>
                </a:solidFill>
              </a:rPr>
              <a:t>Don’t do too much until you get your research and teaching under control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041525" y="152400"/>
            <a:ext cx="5281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LETTERS OF EVALUATION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517525" y="990600"/>
            <a:ext cx="8245475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Evaluators chosen by Chair from lists suggested by you and by the Departmental review committee and other senior faculty</a:t>
            </a:r>
          </a:p>
          <a:p>
            <a:endParaRPr lang="en-US"/>
          </a:p>
          <a:p>
            <a:r>
              <a:rPr lang="en-US"/>
              <a:t>Minimum of 3 and maximum of 5 letters required</a:t>
            </a:r>
          </a:p>
          <a:p>
            <a:r>
              <a:rPr lang="en-US"/>
              <a:t>	</a:t>
            </a:r>
            <a:r>
              <a:rPr lang="en-US">
                <a:solidFill>
                  <a:schemeClr val="accent2"/>
                </a:solidFill>
              </a:rPr>
              <a:t>AT LEAST </a:t>
            </a:r>
            <a:r>
              <a:rPr lang="en-US" b="1">
                <a:solidFill>
                  <a:schemeClr val="accent2"/>
                </a:solidFill>
              </a:rPr>
              <a:t>3 </a:t>
            </a:r>
            <a:r>
              <a:rPr lang="en-US">
                <a:solidFill>
                  <a:schemeClr val="accent2"/>
                </a:solidFill>
              </a:rPr>
              <a:t>from persons with no substantial personal 	connection or professional collaboration with you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/>
              <a:t> Evaluators asked to provide the following information:</a:t>
            </a:r>
          </a:p>
          <a:p>
            <a:r>
              <a:rPr lang="en-US"/>
              <a:t>	1) How and for how long he/she has known the candidate</a:t>
            </a:r>
          </a:p>
          <a:p>
            <a:r>
              <a:rPr lang="en-US"/>
              <a:t>	2) The significance, independence, influence, and promise 	of the candidate’s scholarship (particularly that done since 	coming to UW) and the degree of national/international 	recognition</a:t>
            </a:r>
          </a:p>
          <a:p>
            <a:r>
              <a:rPr lang="en-US"/>
              <a:t>	3) A comparison of the candidate’s accomplishments with 	leading scholars at a similar career stage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93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Tenure in the College of Arts &amp; Sciences</vt:lpstr>
      <vt:lpstr>Who decides?</vt:lpstr>
      <vt:lpstr>Slide 3</vt:lpstr>
      <vt:lpstr>Slide 4</vt:lpstr>
      <vt:lpstr>Slide 5</vt:lpstr>
      <vt:lpstr>Slide 6</vt:lpstr>
      <vt:lpstr>Slide 7</vt:lpstr>
    </vt:vector>
  </TitlesOfParts>
  <Company>UW Biology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Tenure in the College of Arts &amp; Sciences</dc:title>
  <dc:creator>Trevor Kincaid</dc:creator>
  <cp:lastModifiedBy>dsa</cp:lastModifiedBy>
  <cp:revision>5</cp:revision>
  <dcterms:created xsi:type="dcterms:W3CDTF">2003-09-09T23:57:19Z</dcterms:created>
  <dcterms:modified xsi:type="dcterms:W3CDTF">2011-02-24T20:45:10Z</dcterms:modified>
</cp:coreProperties>
</file>