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6" r:id="rId2"/>
    <p:sldMasterId id="2147484029" r:id="rId3"/>
    <p:sldMasterId id="2147484042" r:id="rId4"/>
    <p:sldMasterId id="2147484055" r:id="rId5"/>
    <p:sldMasterId id="2147484068" r:id="rId6"/>
    <p:sldMasterId id="2147484081" r:id="rId7"/>
    <p:sldMasterId id="2147484094" r:id="rId8"/>
    <p:sldMasterId id="2147484107" r:id="rId9"/>
    <p:sldMasterId id="2147484120" r:id="rId10"/>
    <p:sldMasterId id="2147484146" r:id="rId11"/>
    <p:sldMasterId id="2147484158" r:id="rId12"/>
    <p:sldMasterId id="2147484133" r:id="rId13"/>
    <p:sldMasterId id="2147484185" r:id="rId14"/>
    <p:sldMasterId id="2147484222" r:id="rId15"/>
    <p:sldMasterId id="2147484234" r:id="rId16"/>
    <p:sldMasterId id="2147484246" r:id="rId17"/>
  </p:sldMasterIdLst>
  <p:notesMasterIdLst>
    <p:notesMasterId r:id="rId41"/>
  </p:notesMasterIdLst>
  <p:handoutMasterIdLst>
    <p:handoutMasterId r:id="rId42"/>
  </p:handoutMasterIdLst>
  <p:sldIdLst>
    <p:sldId id="317" r:id="rId18"/>
    <p:sldId id="318" r:id="rId19"/>
    <p:sldId id="322" r:id="rId20"/>
    <p:sldId id="362" r:id="rId21"/>
    <p:sldId id="376" r:id="rId22"/>
    <p:sldId id="390" r:id="rId23"/>
    <p:sldId id="391" r:id="rId24"/>
    <p:sldId id="387" r:id="rId25"/>
    <p:sldId id="392" r:id="rId26"/>
    <p:sldId id="402" r:id="rId27"/>
    <p:sldId id="394" r:id="rId28"/>
    <p:sldId id="395" r:id="rId29"/>
    <p:sldId id="396" r:id="rId30"/>
    <p:sldId id="397" r:id="rId31"/>
    <p:sldId id="398" r:id="rId32"/>
    <p:sldId id="399" r:id="rId33"/>
    <p:sldId id="400" r:id="rId34"/>
    <p:sldId id="401" r:id="rId35"/>
    <p:sldId id="404" r:id="rId36"/>
    <p:sldId id="407" r:id="rId37"/>
    <p:sldId id="406" r:id="rId38"/>
    <p:sldId id="384" r:id="rId39"/>
    <p:sldId id="38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737" autoAdjust="0"/>
  </p:normalViewPr>
  <p:slideViewPr>
    <p:cSldViewPr>
      <p:cViewPr>
        <p:scale>
          <a:sx n="104" d="100"/>
          <a:sy n="104" d="100"/>
        </p:scale>
        <p:origin x="-390"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E0153-6111-4B99-AC4A-CD89A6D294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1651C6-FF7A-4BAC-89F7-25C685F3DE29}">
      <dgm:prSet phldrT="[Text]" custT="1"/>
      <dgm:spPr>
        <a:solidFill>
          <a:srgbClr val="573A92"/>
        </a:solidFill>
        <a:ln>
          <a:solidFill>
            <a:srgbClr val="573A92"/>
          </a:solidFill>
        </a:ln>
      </dgm:spPr>
      <dgm:t>
        <a:bodyPr/>
        <a:lstStyle/>
        <a:p>
          <a:r>
            <a:rPr lang="en-US" sz="2000" b="1" dirty="0" smtClean="0"/>
            <a:t>Student Care</a:t>
          </a:r>
          <a:endParaRPr lang="en-US" sz="2000" b="1" dirty="0"/>
        </a:p>
      </dgm:t>
    </dgm:pt>
    <dgm:pt modelId="{6341F5CD-EBEA-461E-B218-43F21E755EA1}" type="parTrans" cxnId="{C9A0B7C7-617E-428A-8F0F-0C7EB85200DD}">
      <dgm:prSet/>
      <dgm:spPr/>
      <dgm:t>
        <a:bodyPr/>
        <a:lstStyle/>
        <a:p>
          <a:endParaRPr lang="en-US"/>
        </a:p>
      </dgm:t>
    </dgm:pt>
    <dgm:pt modelId="{1AA0F74D-BD59-4C2B-88C7-803E6662A480}" type="sibTrans" cxnId="{C9A0B7C7-617E-428A-8F0F-0C7EB85200DD}">
      <dgm:prSet/>
      <dgm:spPr/>
      <dgm:t>
        <a:bodyPr/>
        <a:lstStyle/>
        <a:p>
          <a:endParaRPr lang="en-US"/>
        </a:p>
      </dgm:t>
    </dgm:pt>
    <dgm:pt modelId="{1D9D2A8C-2F4F-447D-8686-DA23D2596E8A}">
      <dgm:prSet phldrT="[Text]"/>
      <dgm:spPr>
        <a:solidFill>
          <a:srgbClr val="CFC3E7">
            <a:alpha val="89804"/>
          </a:srgbClr>
        </a:solidFill>
      </dgm:spPr>
      <dgm:t>
        <a:bodyPr/>
        <a:lstStyle/>
        <a:p>
          <a:r>
            <a:rPr lang="en-US" altLang="en-US" i="1" dirty="0" smtClean="0"/>
            <a:t>Approximately three-quarters of students with depression feel like they need help but only one-third of the students meeting criteria for depression actually receive help. (Eisenberg, et al., 2007)</a:t>
          </a:r>
          <a:endParaRPr lang="en-US" dirty="0"/>
        </a:p>
      </dgm:t>
    </dgm:pt>
    <dgm:pt modelId="{BCFCAF75-A91D-4323-9D65-AD671D04DE8C}" type="parTrans" cxnId="{8162708A-DA4E-438A-8BDB-70BA886AA3D3}">
      <dgm:prSet/>
      <dgm:spPr/>
      <dgm:t>
        <a:bodyPr/>
        <a:lstStyle/>
        <a:p>
          <a:endParaRPr lang="en-US"/>
        </a:p>
      </dgm:t>
    </dgm:pt>
    <dgm:pt modelId="{4E9AA136-BCA9-46D8-8DDD-AC4AC87AF9FD}" type="sibTrans" cxnId="{8162708A-DA4E-438A-8BDB-70BA886AA3D3}">
      <dgm:prSet/>
      <dgm:spPr/>
      <dgm:t>
        <a:bodyPr/>
        <a:lstStyle/>
        <a:p>
          <a:endParaRPr lang="en-US"/>
        </a:p>
      </dgm:t>
    </dgm:pt>
    <dgm:pt modelId="{32316308-4EC7-42EC-BA9B-00A08D3DFB9A}">
      <dgm:prSet phldrT="[Text]" custT="1"/>
      <dgm:spPr>
        <a:solidFill>
          <a:srgbClr val="573A92"/>
        </a:solidFill>
        <a:ln>
          <a:solidFill>
            <a:srgbClr val="573A92"/>
          </a:solidFill>
        </a:ln>
      </dgm:spPr>
      <dgm:t>
        <a:bodyPr/>
        <a:lstStyle/>
        <a:p>
          <a:r>
            <a:rPr lang="en-US" sz="2000" b="1" dirty="0" smtClean="0"/>
            <a:t>SARIS</a:t>
          </a:r>
          <a:endParaRPr lang="en-US" sz="2000" b="1" dirty="0"/>
        </a:p>
      </dgm:t>
    </dgm:pt>
    <dgm:pt modelId="{1694F4B4-2C88-49DF-9C30-BC3E162D585A}" type="parTrans" cxnId="{E931B39D-7D16-403E-A9DE-830B49317214}">
      <dgm:prSet/>
      <dgm:spPr/>
      <dgm:t>
        <a:bodyPr/>
        <a:lstStyle/>
        <a:p>
          <a:endParaRPr lang="en-US"/>
        </a:p>
      </dgm:t>
    </dgm:pt>
    <dgm:pt modelId="{6B9D2113-E93D-41B1-B8EA-81F97DC3CA24}" type="sibTrans" cxnId="{E931B39D-7D16-403E-A9DE-830B49317214}">
      <dgm:prSet/>
      <dgm:spPr/>
      <dgm:t>
        <a:bodyPr/>
        <a:lstStyle/>
        <a:p>
          <a:endParaRPr lang="en-US"/>
        </a:p>
      </dgm:t>
    </dgm:pt>
    <dgm:pt modelId="{4B33E782-D190-4C39-AA0E-05B8D6D47F2C}">
      <dgm:prSet phldrT="[Text]"/>
      <dgm:spPr>
        <a:solidFill>
          <a:srgbClr val="CFC3E7">
            <a:alpha val="90000"/>
          </a:srgbClr>
        </a:solidFill>
      </dgm:spPr>
      <dgm:t>
        <a:bodyPr/>
        <a:lstStyle/>
        <a:p>
          <a:r>
            <a:rPr lang="en-US" altLang="en-US" i="1" dirty="0" smtClean="0"/>
            <a:t>Since coming to UW, 18% of students reported unwanted sexual touching, 10% reported feeling coerced into sex, and 4% experienced unwanted sex- 2011 UW Campus Safety Survey</a:t>
          </a:r>
          <a:endParaRPr lang="en-US" dirty="0"/>
        </a:p>
      </dgm:t>
    </dgm:pt>
    <dgm:pt modelId="{C1914761-E029-499B-93A2-0A88E00C2D13}" type="parTrans" cxnId="{D6C6B342-996E-4F36-8B47-2F0509494F27}">
      <dgm:prSet/>
      <dgm:spPr/>
      <dgm:t>
        <a:bodyPr/>
        <a:lstStyle/>
        <a:p>
          <a:endParaRPr lang="en-US"/>
        </a:p>
      </dgm:t>
    </dgm:pt>
    <dgm:pt modelId="{3A517B99-5024-4D25-80FB-BE4E5295078D}" type="sibTrans" cxnId="{D6C6B342-996E-4F36-8B47-2F0509494F27}">
      <dgm:prSet/>
      <dgm:spPr/>
      <dgm:t>
        <a:bodyPr/>
        <a:lstStyle/>
        <a:p>
          <a:endParaRPr lang="en-US"/>
        </a:p>
      </dgm:t>
    </dgm:pt>
    <dgm:pt modelId="{209AFEF0-63CC-4D54-9069-300F95B4BD67}">
      <dgm:prSet phldrT="[Text]" custT="1"/>
      <dgm:spPr>
        <a:solidFill>
          <a:srgbClr val="573A92"/>
        </a:solidFill>
        <a:ln>
          <a:solidFill>
            <a:srgbClr val="573A92"/>
          </a:solidFill>
        </a:ln>
      </dgm:spPr>
      <dgm:t>
        <a:bodyPr/>
        <a:lstStyle/>
        <a:p>
          <a:r>
            <a:rPr lang="en-US" sz="2000" b="1" dirty="0" smtClean="0"/>
            <a:t>Suicide Intervention</a:t>
          </a:r>
          <a:endParaRPr lang="en-US" sz="2000" b="1" dirty="0"/>
        </a:p>
      </dgm:t>
    </dgm:pt>
    <dgm:pt modelId="{6509577E-02F5-4165-8FC1-F0CBCA13A6D2}" type="parTrans" cxnId="{643244AB-B6EB-4A03-90E2-6F7340E590EA}">
      <dgm:prSet/>
      <dgm:spPr/>
      <dgm:t>
        <a:bodyPr/>
        <a:lstStyle/>
        <a:p>
          <a:endParaRPr lang="en-US"/>
        </a:p>
      </dgm:t>
    </dgm:pt>
    <dgm:pt modelId="{9DCBC33D-BAE8-4F68-9957-8702FAF47268}" type="sibTrans" cxnId="{643244AB-B6EB-4A03-90E2-6F7340E590EA}">
      <dgm:prSet/>
      <dgm:spPr/>
      <dgm:t>
        <a:bodyPr/>
        <a:lstStyle/>
        <a:p>
          <a:endParaRPr lang="en-US"/>
        </a:p>
      </dgm:t>
    </dgm:pt>
    <dgm:pt modelId="{C3368FBA-768F-4F15-B648-2D6CF327C81E}">
      <dgm:prSet phldrT="[Text]"/>
      <dgm:spPr>
        <a:solidFill>
          <a:srgbClr val="CFC3E7">
            <a:alpha val="90000"/>
          </a:srgbClr>
        </a:solidFill>
      </dgm:spPr>
      <dgm:t>
        <a:bodyPr/>
        <a:lstStyle/>
        <a:p>
          <a:r>
            <a:rPr lang="en-US" altLang="en-US" i="1" dirty="0" smtClean="0"/>
            <a:t>Suicide is the second leading cause of death for youth ages 15-24 (Forefront 2014)</a:t>
          </a:r>
          <a:endParaRPr lang="en-US" dirty="0"/>
        </a:p>
      </dgm:t>
    </dgm:pt>
    <dgm:pt modelId="{90220143-6D18-4CE1-B6E1-08B2C7B1DEBE}" type="parTrans" cxnId="{CADC0B35-D0C8-457C-A259-7E9275F03C8A}">
      <dgm:prSet/>
      <dgm:spPr/>
      <dgm:t>
        <a:bodyPr/>
        <a:lstStyle/>
        <a:p>
          <a:endParaRPr lang="en-US"/>
        </a:p>
      </dgm:t>
    </dgm:pt>
    <dgm:pt modelId="{AC9FADEC-E3AB-4FE2-896C-F3A7CFEFA82F}" type="sibTrans" cxnId="{CADC0B35-D0C8-457C-A259-7E9275F03C8A}">
      <dgm:prSet/>
      <dgm:spPr/>
      <dgm:t>
        <a:bodyPr/>
        <a:lstStyle/>
        <a:p>
          <a:endParaRPr lang="en-US"/>
        </a:p>
      </dgm:t>
    </dgm:pt>
    <dgm:pt modelId="{F904E2BF-5D95-47D9-B896-5331D785F26D}">
      <dgm:prSet phldrT="[Text]" custT="1"/>
      <dgm:spPr>
        <a:solidFill>
          <a:srgbClr val="573A92"/>
        </a:solidFill>
        <a:ln>
          <a:solidFill>
            <a:srgbClr val="573A92"/>
          </a:solidFill>
        </a:ln>
      </dgm:spPr>
      <dgm:t>
        <a:bodyPr/>
        <a:lstStyle/>
        <a:p>
          <a:r>
            <a:rPr lang="en-US" sz="1800" b="1" dirty="0" smtClean="0"/>
            <a:t>Alcohol/Drugs Intervention/Ed</a:t>
          </a:r>
          <a:endParaRPr lang="en-US" sz="1800" b="1" dirty="0"/>
        </a:p>
      </dgm:t>
    </dgm:pt>
    <dgm:pt modelId="{F77ACAC9-E05D-4FD3-8BBB-AFA9C2E081E5}" type="parTrans" cxnId="{F57131D4-0E14-4489-8DFC-AB3F8CB4E471}">
      <dgm:prSet/>
      <dgm:spPr/>
      <dgm:t>
        <a:bodyPr/>
        <a:lstStyle/>
        <a:p>
          <a:endParaRPr lang="en-US"/>
        </a:p>
      </dgm:t>
    </dgm:pt>
    <dgm:pt modelId="{C6B4E3ED-73BC-42F7-ACC1-88FFB5E91FBE}" type="sibTrans" cxnId="{F57131D4-0E14-4489-8DFC-AB3F8CB4E471}">
      <dgm:prSet/>
      <dgm:spPr/>
      <dgm:t>
        <a:bodyPr/>
        <a:lstStyle/>
        <a:p>
          <a:endParaRPr lang="en-US"/>
        </a:p>
      </dgm:t>
    </dgm:pt>
    <dgm:pt modelId="{51DB93AE-C346-437D-9F08-F7224084E4CA}">
      <dgm:prSet/>
      <dgm:spPr>
        <a:solidFill>
          <a:srgbClr val="CFC3E7">
            <a:alpha val="89804"/>
          </a:srgbClr>
        </a:solidFill>
      </dgm:spPr>
      <dgm:t>
        <a:bodyPr/>
        <a:lstStyle/>
        <a:p>
          <a:r>
            <a:rPr lang="en-US" b="1" dirty="0" smtClean="0"/>
            <a:t>Broadest program- working with students who come on the radar for various reasons</a:t>
          </a:r>
        </a:p>
      </dgm:t>
    </dgm:pt>
    <dgm:pt modelId="{2F4468AF-4198-4307-A34E-9AECFFB829EC}" type="parTrans" cxnId="{7C556B7B-4108-4B84-AC56-3F8AC5024BF6}">
      <dgm:prSet/>
      <dgm:spPr/>
      <dgm:t>
        <a:bodyPr/>
        <a:lstStyle/>
        <a:p>
          <a:endParaRPr lang="en-US"/>
        </a:p>
      </dgm:t>
    </dgm:pt>
    <dgm:pt modelId="{6846E309-9340-4DFC-9EF0-7324394CC7D4}" type="sibTrans" cxnId="{7C556B7B-4108-4B84-AC56-3F8AC5024BF6}">
      <dgm:prSet/>
      <dgm:spPr/>
      <dgm:t>
        <a:bodyPr/>
        <a:lstStyle/>
        <a:p>
          <a:endParaRPr lang="en-US"/>
        </a:p>
      </dgm:t>
    </dgm:pt>
    <dgm:pt modelId="{FAE95523-C4B6-4D74-984B-99A43F4EC45D}">
      <dgm:prSet/>
      <dgm:spPr>
        <a:solidFill>
          <a:srgbClr val="CFC3E7">
            <a:alpha val="90000"/>
          </a:srgbClr>
        </a:solidFill>
      </dgm:spPr>
      <dgm:t>
        <a:bodyPr/>
        <a:lstStyle/>
        <a:p>
          <a:r>
            <a:rPr lang="en-US" altLang="en-US" b="1" dirty="0" smtClean="0"/>
            <a:t>Advocacy and outreach to students impacted by sexual assault, relationship violence, stalking, and harassment</a:t>
          </a:r>
          <a:endParaRPr lang="en-US" altLang="en-US" b="1" dirty="0"/>
        </a:p>
      </dgm:t>
    </dgm:pt>
    <dgm:pt modelId="{FD9EC281-8D78-43CC-9C28-CF3F50840C4C}" type="parTrans" cxnId="{968F215D-97DE-47EF-8DDF-B5703FE0565F}">
      <dgm:prSet/>
      <dgm:spPr/>
      <dgm:t>
        <a:bodyPr/>
        <a:lstStyle/>
        <a:p>
          <a:endParaRPr lang="en-US"/>
        </a:p>
      </dgm:t>
    </dgm:pt>
    <dgm:pt modelId="{A69BA68C-EF84-4EB8-8067-3ACF8DF9630A}" type="sibTrans" cxnId="{968F215D-97DE-47EF-8DDF-B5703FE0565F}">
      <dgm:prSet/>
      <dgm:spPr/>
      <dgm:t>
        <a:bodyPr/>
        <a:lstStyle/>
        <a:p>
          <a:endParaRPr lang="en-US"/>
        </a:p>
      </dgm:t>
    </dgm:pt>
    <dgm:pt modelId="{A94298CF-01E7-443B-A31B-30C229D471EC}">
      <dgm:prSet/>
      <dgm:spPr>
        <a:solidFill>
          <a:srgbClr val="CFC3E7">
            <a:alpha val="90000"/>
          </a:srgbClr>
        </a:solidFill>
      </dgm:spPr>
      <dgm:t>
        <a:bodyPr/>
        <a:lstStyle/>
        <a:p>
          <a:r>
            <a:rPr lang="en-US" altLang="en-US" b="1" dirty="0" smtClean="0"/>
            <a:t>Work with faculty, staff to connect to students planning, contemplating, mentioning, or discussing thoughts of suicide. </a:t>
          </a:r>
          <a:endParaRPr lang="en-US" altLang="en-US" b="1" dirty="0"/>
        </a:p>
      </dgm:t>
    </dgm:pt>
    <dgm:pt modelId="{3EC2C834-CEE1-49F3-9162-3EDA988D472C}" type="parTrans" cxnId="{A6445FBA-7A95-4292-8A07-300D0F80F6B4}">
      <dgm:prSet/>
      <dgm:spPr/>
      <dgm:t>
        <a:bodyPr/>
        <a:lstStyle/>
        <a:p>
          <a:endParaRPr lang="en-US"/>
        </a:p>
      </dgm:t>
    </dgm:pt>
    <dgm:pt modelId="{00B2FF91-9202-4DAA-8152-DA36F5AC9C44}" type="sibTrans" cxnId="{A6445FBA-7A95-4292-8A07-300D0F80F6B4}">
      <dgm:prSet/>
      <dgm:spPr/>
      <dgm:t>
        <a:bodyPr/>
        <a:lstStyle/>
        <a:p>
          <a:endParaRPr lang="en-US"/>
        </a:p>
      </dgm:t>
    </dgm:pt>
    <dgm:pt modelId="{CD814C2A-6B47-4A74-AF5A-7A8174E322A0}">
      <dgm:prSet phldrT="[Text]"/>
      <dgm:spPr>
        <a:solidFill>
          <a:srgbClr val="CFC3E7">
            <a:alpha val="90000"/>
          </a:srgbClr>
        </a:solidFill>
      </dgm:spPr>
      <dgm:t>
        <a:bodyPr/>
        <a:lstStyle/>
        <a:p>
          <a:r>
            <a:rPr lang="en-US" altLang="en-US" i="1" dirty="0" smtClean="0"/>
            <a:t>Almost all (96%) of students with an alcohol use disorder receive no alcohol services of any kind (Wu, et al., 2007)</a:t>
          </a:r>
          <a:endParaRPr lang="en-US" dirty="0"/>
        </a:p>
      </dgm:t>
    </dgm:pt>
    <dgm:pt modelId="{BE34BA94-0E2C-497C-A733-7D6C55961EC4}" type="parTrans" cxnId="{C5B89078-3E94-4341-90AC-5E1C51B3FE87}">
      <dgm:prSet/>
      <dgm:spPr/>
      <dgm:t>
        <a:bodyPr/>
        <a:lstStyle/>
        <a:p>
          <a:endParaRPr lang="en-US"/>
        </a:p>
      </dgm:t>
    </dgm:pt>
    <dgm:pt modelId="{50B14A0C-62BA-4824-AF3B-8BF62847B734}" type="sibTrans" cxnId="{C5B89078-3E94-4341-90AC-5E1C51B3FE87}">
      <dgm:prSet/>
      <dgm:spPr/>
      <dgm:t>
        <a:bodyPr/>
        <a:lstStyle/>
        <a:p>
          <a:endParaRPr lang="en-US"/>
        </a:p>
      </dgm:t>
    </dgm:pt>
    <dgm:pt modelId="{38EA0EF5-84A8-4B1C-ACDC-BE0389C878C2}">
      <dgm:prSet/>
      <dgm:spPr>
        <a:solidFill>
          <a:srgbClr val="CFC3E7">
            <a:alpha val="90000"/>
          </a:srgbClr>
        </a:solidFill>
      </dgm:spPr>
      <dgm:t>
        <a:bodyPr/>
        <a:lstStyle/>
        <a:p>
          <a:r>
            <a:rPr lang="en-US" b="1" dirty="0" smtClean="0"/>
            <a:t>Outreach, intervention and consultation for students around alcohol and other drugs</a:t>
          </a:r>
        </a:p>
      </dgm:t>
    </dgm:pt>
    <dgm:pt modelId="{F56E98BE-AB42-4C54-8AB6-E9CF8C321029}" type="parTrans" cxnId="{499C6D9D-8F0B-4EF6-ABF0-D579F14B5C01}">
      <dgm:prSet/>
      <dgm:spPr/>
      <dgm:t>
        <a:bodyPr/>
        <a:lstStyle/>
        <a:p>
          <a:endParaRPr lang="en-US"/>
        </a:p>
      </dgm:t>
    </dgm:pt>
    <dgm:pt modelId="{5BD83AD3-3F4C-47E4-B535-F335F45EB479}" type="sibTrans" cxnId="{499C6D9D-8F0B-4EF6-ABF0-D579F14B5C01}">
      <dgm:prSet/>
      <dgm:spPr/>
      <dgm:t>
        <a:bodyPr/>
        <a:lstStyle/>
        <a:p>
          <a:endParaRPr lang="en-US"/>
        </a:p>
      </dgm:t>
    </dgm:pt>
    <dgm:pt modelId="{681FD3C2-0973-4AA2-84A3-758658A4AEB6}">
      <dgm:prSet/>
      <dgm:spPr>
        <a:solidFill>
          <a:srgbClr val="CFC3E7">
            <a:alpha val="90000"/>
          </a:srgbClr>
        </a:solidFill>
      </dgm:spPr>
      <dgm:t>
        <a:bodyPr/>
        <a:lstStyle/>
        <a:p>
          <a:r>
            <a:rPr lang="en-US" b="1" dirty="0" smtClean="0"/>
            <a:t>Training for service providers and other related partners</a:t>
          </a:r>
        </a:p>
      </dgm:t>
    </dgm:pt>
    <dgm:pt modelId="{BC435355-7957-4077-A2A9-4DB0A69B2AA6}" type="parTrans" cxnId="{7E39B9C3-7D5F-4FD1-BACB-0E4CABDCD1AD}">
      <dgm:prSet/>
      <dgm:spPr/>
      <dgm:t>
        <a:bodyPr/>
        <a:lstStyle/>
        <a:p>
          <a:endParaRPr lang="en-US"/>
        </a:p>
      </dgm:t>
    </dgm:pt>
    <dgm:pt modelId="{4D206ADD-C5AF-4F33-8725-38A7C3C0EC14}" type="sibTrans" cxnId="{7E39B9C3-7D5F-4FD1-BACB-0E4CABDCD1AD}">
      <dgm:prSet/>
      <dgm:spPr/>
      <dgm:t>
        <a:bodyPr/>
        <a:lstStyle/>
        <a:p>
          <a:endParaRPr lang="en-US"/>
        </a:p>
      </dgm:t>
    </dgm:pt>
    <dgm:pt modelId="{BA41F1D3-9CBD-4FEE-A122-3D4A115B90E9}" type="pres">
      <dgm:prSet presAssocID="{AE6E0153-6111-4B99-AC4A-CD89A6D2945A}" presName="Name0" presStyleCnt="0">
        <dgm:presLayoutVars>
          <dgm:dir/>
          <dgm:animLvl val="lvl"/>
          <dgm:resizeHandles val="exact"/>
        </dgm:presLayoutVars>
      </dgm:prSet>
      <dgm:spPr/>
      <dgm:t>
        <a:bodyPr/>
        <a:lstStyle/>
        <a:p>
          <a:endParaRPr lang="en-US"/>
        </a:p>
      </dgm:t>
    </dgm:pt>
    <dgm:pt modelId="{0B5A1DBA-62C4-4B91-8E45-B64D3F04A898}" type="pres">
      <dgm:prSet presAssocID="{1B1651C6-FF7A-4BAC-89F7-25C685F3DE29}" presName="composite" presStyleCnt="0"/>
      <dgm:spPr/>
    </dgm:pt>
    <dgm:pt modelId="{ECB60E3E-2774-49B2-A170-46647FDA024D}" type="pres">
      <dgm:prSet presAssocID="{1B1651C6-FF7A-4BAC-89F7-25C685F3DE29}" presName="parTx" presStyleLbl="alignNode1" presStyleIdx="0" presStyleCnt="4" custScaleY="133275">
        <dgm:presLayoutVars>
          <dgm:chMax val="0"/>
          <dgm:chPref val="0"/>
          <dgm:bulletEnabled val="1"/>
        </dgm:presLayoutVars>
      </dgm:prSet>
      <dgm:spPr/>
      <dgm:t>
        <a:bodyPr/>
        <a:lstStyle/>
        <a:p>
          <a:endParaRPr lang="en-US"/>
        </a:p>
      </dgm:t>
    </dgm:pt>
    <dgm:pt modelId="{1663CE3A-41FA-4B2A-9ED0-F91B274952EE}" type="pres">
      <dgm:prSet presAssocID="{1B1651C6-FF7A-4BAC-89F7-25C685F3DE29}" presName="desTx" presStyleLbl="alignAccFollowNode1" presStyleIdx="0" presStyleCnt="4">
        <dgm:presLayoutVars>
          <dgm:bulletEnabled val="1"/>
        </dgm:presLayoutVars>
      </dgm:prSet>
      <dgm:spPr/>
      <dgm:t>
        <a:bodyPr/>
        <a:lstStyle/>
        <a:p>
          <a:endParaRPr lang="en-US"/>
        </a:p>
      </dgm:t>
    </dgm:pt>
    <dgm:pt modelId="{115F5880-4555-4632-9719-4727E3988871}" type="pres">
      <dgm:prSet presAssocID="{1AA0F74D-BD59-4C2B-88C7-803E6662A480}" presName="space" presStyleCnt="0"/>
      <dgm:spPr/>
    </dgm:pt>
    <dgm:pt modelId="{39F7375A-46C7-4FD0-97AA-EFF81F9CE028}" type="pres">
      <dgm:prSet presAssocID="{32316308-4EC7-42EC-BA9B-00A08D3DFB9A}" presName="composite" presStyleCnt="0"/>
      <dgm:spPr/>
    </dgm:pt>
    <dgm:pt modelId="{F0802928-8023-4E16-ACC4-1DB25F053326}" type="pres">
      <dgm:prSet presAssocID="{32316308-4EC7-42EC-BA9B-00A08D3DFB9A}" presName="parTx" presStyleLbl="alignNode1" presStyleIdx="1" presStyleCnt="4" custScaleY="133275">
        <dgm:presLayoutVars>
          <dgm:chMax val="0"/>
          <dgm:chPref val="0"/>
          <dgm:bulletEnabled val="1"/>
        </dgm:presLayoutVars>
      </dgm:prSet>
      <dgm:spPr/>
      <dgm:t>
        <a:bodyPr/>
        <a:lstStyle/>
        <a:p>
          <a:endParaRPr lang="en-US"/>
        </a:p>
      </dgm:t>
    </dgm:pt>
    <dgm:pt modelId="{B4889FF3-FE62-4B6C-9C1B-2A89CFEB54CB}" type="pres">
      <dgm:prSet presAssocID="{32316308-4EC7-42EC-BA9B-00A08D3DFB9A}" presName="desTx" presStyleLbl="alignAccFollowNode1" presStyleIdx="1" presStyleCnt="4">
        <dgm:presLayoutVars>
          <dgm:bulletEnabled val="1"/>
        </dgm:presLayoutVars>
      </dgm:prSet>
      <dgm:spPr/>
      <dgm:t>
        <a:bodyPr/>
        <a:lstStyle/>
        <a:p>
          <a:endParaRPr lang="en-US"/>
        </a:p>
      </dgm:t>
    </dgm:pt>
    <dgm:pt modelId="{691C6031-0EB0-4BE9-A927-F4D07AC949A3}" type="pres">
      <dgm:prSet presAssocID="{6B9D2113-E93D-41B1-B8EA-81F97DC3CA24}" presName="space" presStyleCnt="0"/>
      <dgm:spPr/>
    </dgm:pt>
    <dgm:pt modelId="{3F21ED91-83D6-40BE-82AB-12F219D9BD31}" type="pres">
      <dgm:prSet presAssocID="{209AFEF0-63CC-4D54-9069-300F95B4BD67}" presName="composite" presStyleCnt="0"/>
      <dgm:spPr/>
    </dgm:pt>
    <dgm:pt modelId="{6626690E-82B3-4A19-A0C0-338BFCA4A830}" type="pres">
      <dgm:prSet presAssocID="{209AFEF0-63CC-4D54-9069-300F95B4BD67}" presName="parTx" presStyleLbl="alignNode1" presStyleIdx="2" presStyleCnt="4" custScaleY="133275">
        <dgm:presLayoutVars>
          <dgm:chMax val="0"/>
          <dgm:chPref val="0"/>
          <dgm:bulletEnabled val="1"/>
        </dgm:presLayoutVars>
      </dgm:prSet>
      <dgm:spPr/>
      <dgm:t>
        <a:bodyPr/>
        <a:lstStyle/>
        <a:p>
          <a:endParaRPr lang="en-US"/>
        </a:p>
      </dgm:t>
    </dgm:pt>
    <dgm:pt modelId="{9D1FB9FF-4838-4829-B21E-433619D7AF4C}" type="pres">
      <dgm:prSet presAssocID="{209AFEF0-63CC-4D54-9069-300F95B4BD67}" presName="desTx" presStyleLbl="alignAccFollowNode1" presStyleIdx="2" presStyleCnt="4">
        <dgm:presLayoutVars>
          <dgm:bulletEnabled val="1"/>
        </dgm:presLayoutVars>
      </dgm:prSet>
      <dgm:spPr/>
      <dgm:t>
        <a:bodyPr/>
        <a:lstStyle/>
        <a:p>
          <a:endParaRPr lang="en-US"/>
        </a:p>
      </dgm:t>
    </dgm:pt>
    <dgm:pt modelId="{9BAF2256-4373-4B02-BACF-CFE909C1EABA}" type="pres">
      <dgm:prSet presAssocID="{9DCBC33D-BAE8-4F68-9957-8702FAF47268}" presName="space" presStyleCnt="0"/>
      <dgm:spPr/>
    </dgm:pt>
    <dgm:pt modelId="{1C9E600C-F943-46F2-B366-ED8E5A400B25}" type="pres">
      <dgm:prSet presAssocID="{F904E2BF-5D95-47D9-B896-5331D785F26D}" presName="composite" presStyleCnt="0"/>
      <dgm:spPr/>
    </dgm:pt>
    <dgm:pt modelId="{437B8CF6-D9BC-4126-A10A-FF55C338D8D3}" type="pres">
      <dgm:prSet presAssocID="{F904E2BF-5D95-47D9-B896-5331D785F26D}" presName="parTx" presStyleLbl="alignNode1" presStyleIdx="3" presStyleCnt="4" custScaleY="125507">
        <dgm:presLayoutVars>
          <dgm:chMax val="0"/>
          <dgm:chPref val="0"/>
          <dgm:bulletEnabled val="1"/>
        </dgm:presLayoutVars>
      </dgm:prSet>
      <dgm:spPr/>
      <dgm:t>
        <a:bodyPr/>
        <a:lstStyle/>
        <a:p>
          <a:endParaRPr lang="en-US"/>
        </a:p>
      </dgm:t>
    </dgm:pt>
    <dgm:pt modelId="{7846290D-633A-4A79-ABA3-8858607AED8C}" type="pres">
      <dgm:prSet presAssocID="{F904E2BF-5D95-47D9-B896-5331D785F26D}" presName="desTx" presStyleLbl="alignAccFollowNode1" presStyleIdx="3" presStyleCnt="4">
        <dgm:presLayoutVars>
          <dgm:bulletEnabled val="1"/>
        </dgm:presLayoutVars>
      </dgm:prSet>
      <dgm:spPr/>
      <dgm:t>
        <a:bodyPr/>
        <a:lstStyle/>
        <a:p>
          <a:endParaRPr lang="en-US"/>
        </a:p>
      </dgm:t>
    </dgm:pt>
  </dgm:ptLst>
  <dgm:cxnLst>
    <dgm:cxn modelId="{968F215D-97DE-47EF-8DDF-B5703FE0565F}" srcId="{32316308-4EC7-42EC-BA9B-00A08D3DFB9A}" destId="{FAE95523-C4B6-4D74-984B-99A43F4EC45D}" srcOrd="1" destOrd="0" parTransId="{FD9EC281-8D78-43CC-9C28-CF3F50840C4C}" sibTransId="{A69BA68C-EF84-4EB8-8067-3ACF8DF9630A}"/>
    <dgm:cxn modelId="{8162708A-DA4E-438A-8BDB-70BA886AA3D3}" srcId="{1B1651C6-FF7A-4BAC-89F7-25C685F3DE29}" destId="{1D9D2A8C-2F4F-447D-8686-DA23D2596E8A}" srcOrd="0" destOrd="0" parTransId="{BCFCAF75-A91D-4323-9D65-AD671D04DE8C}" sibTransId="{4E9AA136-BCA9-46D8-8DDD-AC4AC87AF9FD}"/>
    <dgm:cxn modelId="{92C9A207-A2BB-448E-A106-6A4074382979}" type="presOf" srcId="{32316308-4EC7-42EC-BA9B-00A08D3DFB9A}" destId="{F0802928-8023-4E16-ACC4-1DB25F053326}" srcOrd="0" destOrd="0" presId="urn:microsoft.com/office/officeart/2005/8/layout/hList1"/>
    <dgm:cxn modelId="{26E46E07-33D5-4002-BB75-576E2FB69E0C}" type="presOf" srcId="{F904E2BF-5D95-47D9-B896-5331D785F26D}" destId="{437B8CF6-D9BC-4126-A10A-FF55C338D8D3}" srcOrd="0" destOrd="0" presId="urn:microsoft.com/office/officeart/2005/8/layout/hList1"/>
    <dgm:cxn modelId="{4D621898-1FC0-4CE8-8FC7-84645B9B7194}" type="presOf" srcId="{FAE95523-C4B6-4D74-984B-99A43F4EC45D}" destId="{B4889FF3-FE62-4B6C-9C1B-2A89CFEB54CB}" srcOrd="0" destOrd="1" presId="urn:microsoft.com/office/officeart/2005/8/layout/hList1"/>
    <dgm:cxn modelId="{96A441D5-E293-4E17-9AC1-8BCDEE501CF0}" type="presOf" srcId="{A94298CF-01E7-443B-A31B-30C229D471EC}" destId="{9D1FB9FF-4838-4829-B21E-433619D7AF4C}" srcOrd="0" destOrd="1" presId="urn:microsoft.com/office/officeart/2005/8/layout/hList1"/>
    <dgm:cxn modelId="{A6445FBA-7A95-4292-8A07-300D0F80F6B4}" srcId="{209AFEF0-63CC-4D54-9069-300F95B4BD67}" destId="{A94298CF-01E7-443B-A31B-30C229D471EC}" srcOrd="1" destOrd="0" parTransId="{3EC2C834-CEE1-49F3-9162-3EDA988D472C}" sibTransId="{00B2FF91-9202-4DAA-8152-DA36F5AC9C44}"/>
    <dgm:cxn modelId="{1138D636-14F5-4B08-AD6C-B992BA32C729}" type="presOf" srcId="{209AFEF0-63CC-4D54-9069-300F95B4BD67}" destId="{6626690E-82B3-4A19-A0C0-338BFCA4A830}" srcOrd="0" destOrd="0" presId="urn:microsoft.com/office/officeart/2005/8/layout/hList1"/>
    <dgm:cxn modelId="{EDEECACA-340C-4CB9-A1E7-4277C889BC16}" type="presOf" srcId="{4B33E782-D190-4C39-AA0E-05B8D6D47F2C}" destId="{B4889FF3-FE62-4B6C-9C1B-2A89CFEB54CB}" srcOrd="0" destOrd="0" presId="urn:microsoft.com/office/officeart/2005/8/layout/hList1"/>
    <dgm:cxn modelId="{F267967B-A470-4CF5-8565-BA0BA4AA75A4}" type="presOf" srcId="{AE6E0153-6111-4B99-AC4A-CD89A6D2945A}" destId="{BA41F1D3-9CBD-4FEE-A122-3D4A115B90E9}" srcOrd="0" destOrd="0" presId="urn:microsoft.com/office/officeart/2005/8/layout/hList1"/>
    <dgm:cxn modelId="{499C6D9D-8F0B-4EF6-ABF0-D579F14B5C01}" srcId="{F904E2BF-5D95-47D9-B896-5331D785F26D}" destId="{38EA0EF5-84A8-4B1C-ACDC-BE0389C878C2}" srcOrd="1" destOrd="0" parTransId="{F56E98BE-AB42-4C54-8AB6-E9CF8C321029}" sibTransId="{5BD83AD3-3F4C-47E4-B535-F335F45EB479}"/>
    <dgm:cxn modelId="{E931B39D-7D16-403E-A9DE-830B49317214}" srcId="{AE6E0153-6111-4B99-AC4A-CD89A6D2945A}" destId="{32316308-4EC7-42EC-BA9B-00A08D3DFB9A}" srcOrd="1" destOrd="0" parTransId="{1694F4B4-2C88-49DF-9C30-BC3E162D585A}" sibTransId="{6B9D2113-E93D-41B1-B8EA-81F97DC3CA24}"/>
    <dgm:cxn modelId="{C5B89078-3E94-4341-90AC-5E1C51B3FE87}" srcId="{F904E2BF-5D95-47D9-B896-5331D785F26D}" destId="{CD814C2A-6B47-4A74-AF5A-7A8174E322A0}" srcOrd="0" destOrd="0" parTransId="{BE34BA94-0E2C-497C-A733-7D6C55961EC4}" sibTransId="{50B14A0C-62BA-4824-AF3B-8BF62847B734}"/>
    <dgm:cxn modelId="{AB352F9C-4C8B-4E6A-9BEB-3C447BDF36CF}" type="presOf" srcId="{681FD3C2-0973-4AA2-84A3-758658A4AEB6}" destId="{7846290D-633A-4A79-ABA3-8858607AED8C}" srcOrd="0" destOrd="2" presId="urn:microsoft.com/office/officeart/2005/8/layout/hList1"/>
    <dgm:cxn modelId="{F57131D4-0E14-4489-8DFC-AB3F8CB4E471}" srcId="{AE6E0153-6111-4B99-AC4A-CD89A6D2945A}" destId="{F904E2BF-5D95-47D9-B896-5331D785F26D}" srcOrd="3" destOrd="0" parTransId="{F77ACAC9-E05D-4FD3-8BBB-AFA9C2E081E5}" sibTransId="{C6B4E3ED-73BC-42F7-ACC1-88FFB5E91FBE}"/>
    <dgm:cxn modelId="{C9A0B7C7-617E-428A-8F0F-0C7EB85200DD}" srcId="{AE6E0153-6111-4B99-AC4A-CD89A6D2945A}" destId="{1B1651C6-FF7A-4BAC-89F7-25C685F3DE29}" srcOrd="0" destOrd="0" parTransId="{6341F5CD-EBEA-461E-B218-43F21E755EA1}" sibTransId="{1AA0F74D-BD59-4C2B-88C7-803E6662A480}"/>
    <dgm:cxn modelId="{CADC0B35-D0C8-457C-A259-7E9275F03C8A}" srcId="{209AFEF0-63CC-4D54-9069-300F95B4BD67}" destId="{C3368FBA-768F-4F15-B648-2D6CF327C81E}" srcOrd="0" destOrd="0" parTransId="{90220143-6D18-4CE1-B6E1-08B2C7B1DEBE}" sibTransId="{AC9FADEC-E3AB-4FE2-896C-F3A7CFEFA82F}"/>
    <dgm:cxn modelId="{2E0A8CCD-1E36-4589-AA28-6305ED6CE335}" type="presOf" srcId="{C3368FBA-768F-4F15-B648-2D6CF327C81E}" destId="{9D1FB9FF-4838-4829-B21E-433619D7AF4C}" srcOrd="0" destOrd="0" presId="urn:microsoft.com/office/officeart/2005/8/layout/hList1"/>
    <dgm:cxn modelId="{7C556B7B-4108-4B84-AC56-3F8AC5024BF6}" srcId="{1B1651C6-FF7A-4BAC-89F7-25C685F3DE29}" destId="{51DB93AE-C346-437D-9F08-F7224084E4CA}" srcOrd="1" destOrd="0" parTransId="{2F4468AF-4198-4307-A34E-9AECFFB829EC}" sibTransId="{6846E309-9340-4DFC-9EF0-7324394CC7D4}"/>
    <dgm:cxn modelId="{3E27640C-D8FB-4644-99EF-95151ABFC8C5}" type="presOf" srcId="{1B1651C6-FF7A-4BAC-89F7-25C685F3DE29}" destId="{ECB60E3E-2774-49B2-A170-46647FDA024D}" srcOrd="0" destOrd="0" presId="urn:microsoft.com/office/officeart/2005/8/layout/hList1"/>
    <dgm:cxn modelId="{7A7C1073-E5C7-45BF-84CC-FE7D05E59B01}" type="presOf" srcId="{CD814C2A-6B47-4A74-AF5A-7A8174E322A0}" destId="{7846290D-633A-4A79-ABA3-8858607AED8C}" srcOrd="0" destOrd="0" presId="urn:microsoft.com/office/officeart/2005/8/layout/hList1"/>
    <dgm:cxn modelId="{7E39B9C3-7D5F-4FD1-BACB-0E4CABDCD1AD}" srcId="{F904E2BF-5D95-47D9-B896-5331D785F26D}" destId="{681FD3C2-0973-4AA2-84A3-758658A4AEB6}" srcOrd="2" destOrd="0" parTransId="{BC435355-7957-4077-A2A9-4DB0A69B2AA6}" sibTransId="{4D206ADD-C5AF-4F33-8725-38A7C3C0EC14}"/>
    <dgm:cxn modelId="{D6C6B342-996E-4F36-8B47-2F0509494F27}" srcId="{32316308-4EC7-42EC-BA9B-00A08D3DFB9A}" destId="{4B33E782-D190-4C39-AA0E-05B8D6D47F2C}" srcOrd="0" destOrd="0" parTransId="{C1914761-E029-499B-93A2-0A88E00C2D13}" sibTransId="{3A517B99-5024-4D25-80FB-BE4E5295078D}"/>
    <dgm:cxn modelId="{643244AB-B6EB-4A03-90E2-6F7340E590EA}" srcId="{AE6E0153-6111-4B99-AC4A-CD89A6D2945A}" destId="{209AFEF0-63CC-4D54-9069-300F95B4BD67}" srcOrd="2" destOrd="0" parTransId="{6509577E-02F5-4165-8FC1-F0CBCA13A6D2}" sibTransId="{9DCBC33D-BAE8-4F68-9957-8702FAF47268}"/>
    <dgm:cxn modelId="{259F8E44-8EB0-4C3C-A951-062BA373F220}" type="presOf" srcId="{38EA0EF5-84A8-4B1C-ACDC-BE0389C878C2}" destId="{7846290D-633A-4A79-ABA3-8858607AED8C}" srcOrd="0" destOrd="1" presId="urn:microsoft.com/office/officeart/2005/8/layout/hList1"/>
    <dgm:cxn modelId="{5865BA17-B2FC-4723-9178-105074F4936A}" type="presOf" srcId="{1D9D2A8C-2F4F-447D-8686-DA23D2596E8A}" destId="{1663CE3A-41FA-4B2A-9ED0-F91B274952EE}" srcOrd="0" destOrd="0" presId="urn:microsoft.com/office/officeart/2005/8/layout/hList1"/>
    <dgm:cxn modelId="{F0C8DEBA-E71D-4754-8443-7A4B7BA89DE1}" type="presOf" srcId="{51DB93AE-C346-437D-9F08-F7224084E4CA}" destId="{1663CE3A-41FA-4B2A-9ED0-F91B274952EE}" srcOrd="0" destOrd="1" presId="urn:microsoft.com/office/officeart/2005/8/layout/hList1"/>
    <dgm:cxn modelId="{93403479-E113-4494-97A2-10E6CC416ADE}" type="presParOf" srcId="{BA41F1D3-9CBD-4FEE-A122-3D4A115B90E9}" destId="{0B5A1DBA-62C4-4B91-8E45-B64D3F04A898}" srcOrd="0" destOrd="0" presId="urn:microsoft.com/office/officeart/2005/8/layout/hList1"/>
    <dgm:cxn modelId="{08676A4F-CE7E-4572-AE15-99D4E2F530B1}" type="presParOf" srcId="{0B5A1DBA-62C4-4B91-8E45-B64D3F04A898}" destId="{ECB60E3E-2774-49B2-A170-46647FDA024D}" srcOrd="0" destOrd="0" presId="urn:microsoft.com/office/officeart/2005/8/layout/hList1"/>
    <dgm:cxn modelId="{74F27FE4-2600-4211-A680-B440E708FBDC}" type="presParOf" srcId="{0B5A1DBA-62C4-4B91-8E45-B64D3F04A898}" destId="{1663CE3A-41FA-4B2A-9ED0-F91B274952EE}" srcOrd="1" destOrd="0" presId="urn:microsoft.com/office/officeart/2005/8/layout/hList1"/>
    <dgm:cxn modelId="{56E8316C-69A6-4032-86D1-153901E1BC1D}" type="presParOf" srcId="{BA41F1D3-9CBD-4FEE-A122-3D4A115B90E9}" destId="{115F5880-4555-4632-9719-4727E3988871}" srcOrd="1" destOrd="0" presId="urn:microsoft.com/office/officeart/2005/8/layout/hList1"/>
    <dgm:cxn modelId="{9C8851FA-F94F-44AE-9D1C-7E0E79D80D91}" type="presParOf" srcId="{BA41F1D3-9CBD-4FEE-A122-3D4A115B90E9}" destId="{39F7375A-46C7-4FD0-97AA-EFF81F9CE028}" srcOrd="2" destOrd="0" presId="urn:microsoft.com/office/officeart/2005/8/layout/hList1"/>
    <dgm:cxn modelId="{89436148-6271-4D5F-85EB-07964CD877BE}" type="presParOf" srcId="{39F7375A-46C7-4FD0-97AA-EFF81F9CE028}" destId="{F0802928-8023-4E16-ACC4-1DB25F053326}" srcOrd="0" destOrd="0" presId="urn:microsoft.com/office/officeart/2005/8/layout/hList1"/>
    <dgm:cxn modelId="{27916C9D-C4B8-463C-B5B7-1192D923EA10}" type="presParOf" srcId="{39F7375A-46C7-4FD0-97AA-EFF81F9CE028}" destId="{B4889FF3-FE62-4B6C-9C1B-2A89CFEB54CB}" srcOrd="1" destOrd="0" presId="urn:microsoft.com/office/officeart/2005/8/layout/hList1"/>
    <dgm:cxn modelId="{B816ADC4-A268-4EB5-8734-0C19958919CA}" type="presParOf" srcId="{BA41F1D3-9CBD-4FEE-A122-3D4A115B90E9}" destId="{691C6031-0EB0-4BE9-A927-F4D07AC949A3}" srcOrd="3" destOrd="0" presId="urn:microsoft.com/office/officeart/2005/8/layout/hList1"/>
    <dgm:cxn modelId="{A6D1FA58-0DCE-488A-862E-90D5F8731274}" type="presParOf" srcId="{BA41F1D3-9CBD-4FEE-A122-3D4A115B90E9}" destId="{3F21ED91-83D6-40BE-82AB-12F219D9BD31}" srcOrd="4" destOrd="0" presId="urn:microsoft.com/office/officeart/2005/8/layout/hList1"/>
    <dgm:cxn modelId="{CA2CA573-A634-49DB-94C7-95DDA777F2FD}" type="presParOf" srcId="{3F21ED91-83D6-40BE-82AB-12F219D9BD31}" destId="{6626690E-82B3-4A19-A0C0-338BFCA4A830}" srcOrd="0" destOrd="0" presId="urn:microsoft.com/office/officeart/2005/8/layout/hList1"/>
    <dgm:cxn modelId="{93B452BD-0E90-4D5F-9B8E-BF9BD9BA28A1}" type="presParOf" srcId="{3F21ED91-83D6-40BE-82AB-12F219D9BD31}" destId="{9D1FB9FF-4838-4829-B21E-433619D7AF4C}" srcOrd="1" destOrd="0" presId="urn:microsoft.com/office/officeart/2005/8/layout/hList1"/>
    <dgm:cxn modelId="{8196411E-9D66-401F-805F-ED99280665D9}" type="presParOf" srcId="{BA41F1D3-9CBD-4FEE-A122-3D4A115B90E9}" destId="{9BAF2256-4373-4B02-BACF-CFE909C1EABA}" srcOrd="5" destOrd="0" presId="urn:microsoft.com/office/officeart/2005/8/layout/hList1"/>
    <dgm:cxn modelId="{BF11D24D-01D2-474E-A8BC-0C2BD7F25FB0}" type="presParOf" srcId="{BA41F1D3-9CBD-4FEE-A122-3D4A115B90E9}" destId="{1C9E600C-F943-46F2-B366-ED8E5A400B25}" srcOrd="6" destOrd="0" presId="urn:microsoft.com/office/officeart/2005/8/layout/hList1"/>
    <dgm:cxn modelId="{EBB197E7-F18A-45B8-9525-8549FAE78079}" type="presParOf" srcId="{1C9E600C-F943-46F2-B366-ED8E5A400B25}" destId="{437B8CF6-D9BC-4126-A10A-FF55C338D8D3}" srcOrd="0" destOrd="0" presId="urn:microsoft.com/office/officeart/2005/8/layout/hList1"/>
    <dgm:cxn modelId="{A07E898F-6C78-4116-9BD3-610AADC7EAF0}" type="presParOf" srcId="{1C9E600C-F943-46F2-B366-ED8E5A400B25}" destId="{7846290D-633A-4A79-ABA3-8858607AED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60E3E-2774-49B2-A170-46647FDA024D}">
      <dsp:nvSpPr>
        <dsp:cNvPr id="0" name=""/>
        <dsp:cNvSpPr/>
      </dsp:nvSpPr>
      <dsp:spPr>
        <a:xfrm>
          <a:off x="3237" y="158860"/>
          <a:ext cx="1946634" cy="917364"/>
        </a:xfrm>
        <a:prstGeom prst="rect">
          <a:avLst/>
        </a:prstGeom>
        <a:solidFill>
          <a:srgbClr val="573A92"/>
        </a:solidFill>
        <a:ln w="12700" cap="flat" cmpd="sng" algn="ctr">
          <a:solidFill>
            <a:srgbClr val="573A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Student Care</a:t>
          </a:r>
          <a:endParaRPr lang="en-US" sz="2000" b="1" kern="1200" dirty="0"/>
        </a:p>
      </dsp:txBody>
      <dsp:txXfrm>
        <a:off x="3237" y="158860"/>
        <a:ext cx="1946634" cy="917364"/>
      </dsp:txXfrm>
    </dsp:sp>
    <dsp:sp modelId="{1663CE3A-41FA-4B2A-9ED0-F91B274952EE}">
      <dsp:nvSpPr>
        <dsp:cNvPr id="0" name=""/>
        <dsp:cNvSpPr/>
      </dsp:nvSpPr>
      <dsp:spPr>
        <a:xfrm>
          <a:off x="3237" y="961704"/>
          <a:ext cx="1946634" cy="4619835"/>
        </a:xfrm>
        <a:prstGeom prst="rect">
          <a:avLst/>
        </a:prstGeom>
        <a:solidFill>
          <a:srgbClr val="CFC3E7">
            <a:alpha val="89804"/>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altLang="en-US" sz="1700" i="1" kern="1200" dirty="0" smtClean="0"/>
            <a:t>Approximately three-quarters of students with depression feel like they need help but only one-third of the students meeting criteria for depression actually receive help. (Eisenberg, et al., 2007)</a:t>
          </a:r>
          <a:endParaRPr lang="en-US" sz="1700" kern="1200" dirty="0"/>
        </a:p>
        <a:p>
          <a:pPr marL="171450" lvl="1" indent="-171450" algn="l" defTabSz="755650">
            <a:lnSpc>
              <a:spcPct val="90000"/>
            </a:lnSpc>
            <a:spcBef>
              <a:spcPct val="0"/>
            </a:spcBef>
            <a:spcAft>
              <a:spcPct val="15000"/>
            </a:spcAft>
            <a:buChar char="••"/>
          </a:pPr>
          <a:r>
            <a:rPr lang="en-US" sz="1700" b="1" kern="1200" dirty="0" smtClean="0"/>
            <a:t>Broadest program- working with students who come on the radar for various reasons</a:t>
          </a:r>
        </a:p>
      </dsp:txBody>
      <dsp:txXfrm>
        <a:off x="3237" y="961704"/>
        <a:ext cx="1946634" cy="4619835"/>
      </dsp:txXfrm>
    </dsp:sp>
    <dsp:sp modelId="{F0802928-8023-4E16-ACC4-1DB25F053326}">
      <dsp:nvSpPr>
        <dsp:cNvPr id="0" name=""/>
        <dsp:cNvSpPr/>
      </dsp:nvSpPr>
      <dsp:spPr>
        <a:xfrm>
          <a:off x="2222400" y="158860"/>
          <a:ext cx="1946634" cy="917364"/>
        </a:xfrm>
        <a:prstGeom prst="rect">
          <a:avLst/>
        </a:prstGeom>
        <a:solidFill>
          <a:srgbClr val="573A92"/>
        </a:solidFill>
        <a:ln w="12700" cap="flat" cmpd="sng" algn="ctr">
          <a:solidFill>
            <a:srgbClr val="573A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SARIS</a:t>
          </a:r>
          <a:endParaRPr lang="en-US" sz="2000" b="1" kern="1200" dirty="0"/>
        </a:p>
      </dsp:txBody>
      <dsp:txXfrm>
        <a:off x="2222400" y="158860"/>
        <a:ext cx="1946634" cy="917364"/>
      </dsp:txXfrm>
    </dsp:sp>
    <dsp:sp modelId="{B4889FF3-FE62-4B6C-9C1B-2A89CFEB54CB}">
      <dsp:nvSpPr>
        <dsp:cNvPr id="0" name=""/>
        <dsp:cNvSpPr/>
      </dsp:nvSpPr>
      <dsp:spPr>
        <a:xfrm>
          <a:off x="2222400" y="961704"/>
          <a:ext cx="1946634" cy="4619835"/>
        </a:xfrm>
        <a:prstGeom prst="rect">
          <a:avLst/>
        </a:prstGeom>
        <a:solidFill>
          <a:srgbClr val="CFC3E7">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altLang="en-US" sz="1700" i="1" kern="1200" dirty="0" smtClean="0"/>
            <a:t>Since coming to UW, 18% of students reported unwanted sexual touching, 10% reported feeling coerced into sex, and 4% experienced unwanted sex- 2011 UW Campus Safety Survey</a:t>
          </a:r>
          <a:endParaRPr lang="en-US" sz="1700" kern="1200" dirty="0"/>
        </a:p>
        <a:p>
          <a:pPr marL="171450" lvl="1" indent="-171450" algn="l" defTabSz="755650">
            <a:lnSpc>
              <a:spcPct val="90000"/>
            </a:lnSpc>
            <a:spcBef>
              <a:spcPct val="0"/>
            </a:spcBef>
            <a:spcAft>
              <a:spcPct val="15000"/>
            </a:spcAft>
            <a:buChar char="••"/>
          </a:pPr>
          <a:r>
            <a:rPr lang="en-US" altLang="en-US" sz="1700" b="1" kern="1200" dirty="0" smtClean="0"/>
            <a:t>Advocacy and outreach to students impacted by sexual assault, relationship violence, stalking, and harassment</a:t>
          </a:r>
          <a:endParaRPr lang="en-US" altLang="en-US" sz="1700" b="1" kern="1200" dirty="0"/>
        </a:p>
      </dsp:txBody>
      <dsp:txXfrm>
        <a:off x="2222400" y="961704"/>
        <a:ext cx="1946634" cy="4619835"/>
      </dsp:txXfrm>
    </dsp:sp>
    <dsp:sp modelId="{6626690E-82B3-4A19-A0C0-338BFCA4A830}">
      <dsp:nvSpPr>
        <dsp:cNvPr id="0" name=""/>
        <dsp:cNvSpPr/>
      </dsp:nvSpPr>
      <dsp:spPr>
        <a:xfrm>
          <a:off x="4441564" y="158860"/>
          <a:ext cx="1946634" cy="917364"/>
        </a:xfrm>
        <a:prstGeom prst="rect">
          <a:avLst/>
        </a:prstGeom>
        <a:solidFill>
          <a:srgbClr val="573A92"/>
        </a:solidFill>
        <a:ln w="12700" cap="flat" cmpd="sng" algn="ctr">
          <a:solidFill>
            <a:srgbClr val="573A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Suicide Intervention</a:t>
          </a:r>
          <a:endParaRPr lang="en-US" sz="2000" b="1" kern="1200" dirty="0"/>
        </a:p>
      </dsp:txBody>
      <dsp:txXfrm>
        <a:off x="4441564" y="158860"/>
        <a:ext cx="1946634" cy="917364"/>
      </dsp:txXfrm>
    </dsp:sp>
    <dsp:sp modelId="{9D1FB9FF-4838-4829-B21E-433619D7AF4C}">
      <dsp:nvSpPr>
        <dsp:cNvPr id="0" name=""/>
        <dsp:cNvSpPr/>
      </dsp:nvSpPr>
      <dsp:spPr>
        <a:xfrm>
          <a:off x="4441564" y="961704"/>
          <a:ext cx="1946634" cy="4619835"/>
        </a:xfrm>
        <a:prstGeom prst="rect">
          <a:avLst/>
        </a:prstGeom>
        <a:solidFill>
          <a:srgbClr val="CFC3E7">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altLang="en-US" sz="1700" i="1" kern="1200" dirty="0" smtClean="0"/>
            <a:t>Suicide is the second leading cause of death for youth ages 15-24 (Forefront 2014)</a:t>
          </a:r>
          <a:endParaRPr lang="en-US" sz="1700" kern="1200" dirty="0"/>
        </a:p>
        <a:p>
          <a:pPr marL="171450" lvl="1" indent="-171450" algn="l" defTabSz="755650">
            <a:lnSpc>
              <a:spcPct val="90000"/>
            </a:lnSpc>
            <a:spcBef>
              <a:spcPct val="0"/>
            </a:spcBef>
            <a:spcAft>
              <a:spcPct val="15000"/>
            </a:spcAft>
            <a:buChar char="••"/>
          </a:pPr>
          <a:r>
            <a:rPr lang="en-US" altLang="en-US" sz="1700" b="1" kern="1200" dirty="0" smtClean="0"/>
            <a:t>Work with faculty, staff to connect to students planning, contemplating, mentioning, or discussing thoughts of suicide. </a:t>
          </a:r>
          <a:endParaRPr lang="en-US" altLang="en-US" sz="1700" b="1" kern="1200" dirty="0"/>
        </a:p>
      </dsp:txBody>
      <dsp:txXfrm>
        <a:off x="4441564" y="961704"/>
        <a:ext cx="1946634" cy="4619835"/>
      </dsp:txXfrm>
    </dsp:sp>
    <dsp:sp modelId="{437B8CF6-D9BC-4126-A10A-FF55C338D8D3}">
      <dsp:nvSpPr>
        <dsp:cNvPr id="0" name=""/>
        <dsp:cNvSpPr/>
      </dsp:nvSpPr>
      <dsp:spPr>
        <a:xfrm>
          <a:off x="6660727" y="172227"/>
          <a:ext cx="1946634" cy="863895"/>
        </a:xfrm>
        <a:prstGeom prst="rect">
          <a:avLst/>
        </a:prstGeom>
        <a:solidFill>
          <a:srgbClr val="573A92"/>
        </a:solidFill>
        <a:ln w="12700" cap="flat" cmpd="sng" algn="ctr">
          <a:solidFill>
            <a:srgbClr val="573A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Alcohol/Drugs Intervention/Ed</a:t>
          </a:r>
          <a:endParaRPr lang="en-US" sz="1800" b="1" kern="1200" dirty="0"/>
        </a:p>
      </dsp:txBody>
      <dsp:txXfrm>
        <a:off x="6660727" y="172227"/>
        <a:ext cx="1946634" cy="863895"/>
      </dsp:txXfrm>
    </dsp:sp>
    <dsp:sp modelId="{7846290D-633A-4A79-ABA3-8858607AED8C}">
      <dsp:nvSpPr>
        <dsp:cNvPr id="0" name=""/>
        <dsp:cNvSpPr/>
      </dsp:nvSpPr>
      <dsp:spPr>
        <a:xfrm>
          <a:off x="6660727" y="948337"/>
          <a:ext cx="1946634" cy="4619835"/>
        </a:xfrm>
        <a:prstGeom prst="rect">
          <a:avLst/>
        </a:prstGeom>
        <a:solidFill>
          <a:srgbClr val="CFC3E7">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altLang="en-US" sz="1700" i="1" kern="1200" dirty="0" smtClean="0"/>
            <a:t>Almost all (96%) of students with an alcohol use disorder receive no alcohol services of any kind (Wu, et al., 2007)</a:t>
          </a:r>
          <a:endParaRPr lang="en-US" sz="1700" kern="1200" dirty="0"/>
        </a:p>
        <a:p>
          <a:pPr marL="171450" lvl="1" indent="-171450" algn="l" defTabSz="755650">
            <a:lnSpc>
              <a:spcPct val="90000"/>
            </a:lnSpc>
            <a:spcBef>
              <a:spcPct val="0"/>
            </a:spcBef>
            <a:spcAft>
              <a:spcPct val="15000"/>
            </a:spcAft>
            <a:buChar char="••"/>
          </a:pPr>
          <a:r>
            <a:rPr lang="en-US" sz="1700" b="1" kern="1200" dirty="0" smtClean="0"/>
            <a:t>Outreach, intervention and consultation for students around alcohol and other drugs</a:t>
          </a:r>
        </a:p>
        <a:p>
          <a:pPr marL="171450" lvl="1" indent="-171450" algn="l" defTabSz="755650">
            <a:lnSpc>
              <a:spcPct val="90000"/>
            </a:lnSpc>
            <a:spcBef>
              <a:spcPct val="0"/>
            </a:spcBef>
            <a:spcAft>
              <a:spcPct val="15000"/>
            </a:spcAft>
            <a:buChar char="••"/>
          </a:pPr>
          <a:r>
            <a:rPr lang="en-US" sz="1700" b="1" kern="1200" dirty="0" smtClean="0"/>
            <a:t>Training for service providers and other related partners</a:t>
          </a:r>
        </a:p>
      </dsp:txBody>
      <dsp:txXfrm>
        <a:off x="6660727" y="948337"/>
        <a:ext cx="1946634" cy="46198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0CCEADCB-708E-F941-8075-075E5EBDA019}" type="datetimeFigureOut">
              <a:rPr lang="en-US" smtClean="0"/>
              <a:t>5/28/2014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558197F-2033-974C-8E6B-35E21DD75805}" type="slidenum">
              <a:rPr lang="en-US" smtClean="0"/>
              <a:t>‹#›</a:t>
            </a:fld>
            <a:endParaRPr lang="en-US" dirty="0"/>
          </a:p>
        </p:txBody>
      </p:sp>
    </p:spTree>
    <p:extLst>
      <p:ext uri="{BB962C8B-B14F-4D97-AF65-F5344CB8AC3E}">
        <p14:creationId xmlns:p14="http://schemas.microsoft.com/office/powerpoint/2010/main" val="172216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69C7343-33EA-40DA-9F48-5F09440026E9}" type="datetimeFigureOut">
              <a:rPr lang="en-US" smtClean="0"/>
              <a:t>5/28/2014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2EF4AC0-9BA2-46D2-9372-A5C9261B2CB7}" type="slidenum">
              <a:rPr lang="en-US" smtClean="0"/>
              <a:t>‹#›</a:t>
            </a:fld>
            <a:endParaRPr lang="en-US" dirty="0"/>
          </a:p>
        </p:txBody>
      </p:sp>
    </p:spTree>
    <p:extLst>
      <p:ext uri="{BB962C8B-B14F-4D97-AF65-F5344CB8AC3E}">
        <p14:creationId xmlns:p14="http://schemas.microsoft.com/office/powerpoint/2010/main" val="37904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AFAD0-8A47-4BD6-96D3-EC560F9CA51B}" type="slidenum">
              <a:rPr lang="en-US" smtClean="0"/>
              <a:t>6</a:t>
            </a:fld>
            <a:endParaRPr lang="en-US"/>
          </a:p>
        </p:txBody>
      </p:sp>
    </p:spTree>
    <p:extLst>
      <p:ext uri="{BB962C8B-B14F-4D97-AF65-F5344CB8AC3E}">
        <p14:creationId xmlns:p14="http://schemas.microsoft.com/office/powerpoint/2010/main" val="275970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807BBE5-6660-473E-90B9-0A2A3A8322BA}" type="slidenum">
              <a:rPr lang="en-US" smtClean="0"/>
              <a:pPr>
                <a:defRPr/>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807BBE5-6660-473E-90B9-0A2A3A8322BA}" type="slidenum">
              <a:rPr lang="en-US" smtClean="0"/>
              <a:pPr>
                <a:defRPr/>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807BBE5-6660-473E-90B9-0A2A3A8322BA}" type="slidenum">
              <a:rPr lang="en-US" smtClean="0"/>
              <a:pPr>
                <a:defRPr/>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154958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058139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61189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253637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982318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7433652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93993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481317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76888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70250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97140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30265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96423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462780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566935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027629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99961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347837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882323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042747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57378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724232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7318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187072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862609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1795655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1157521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8441498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14501158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1570531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114E6-7A49-4014-8607-630331982671}"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4406023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114E6-7A49-4014-8607-630331982671}"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120504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114E6-7A49-4014-8607-630331982671}" type="datetimeFigureOut">
              <a:rPr lang="en-US" smtClean="0"/>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1386737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64123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9406871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114E6-7A49-4014-8607-630331982671}" type="datetimeFigureOut">
              <a:rPr lang="en-US" smtClean="0"/>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2383599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14E6-7A49-4014-8607-630331982671}"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6841431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14E6-7A49-4014-8607-630331982671}"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41618681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3611174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734471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khofmeister\Desktop\advancelogo.jpg"/>
          <p:cNvPicPr>
            <a:picLocks noChangeAspect="1" noChangeArrowheads="1"/>
          </p:cNvPicPr>
          <p:nvPr/>
        </p:nvPicPr>
        <p:blipFill>
          <a:blip r:embed="rId2" cstate="print"/>
          <a:srcRect b="23627"/>
          <a:stretch>
            <a:fillRect/>
          </a:stretch>
        </p:blipFill>
        <p:spPr bwMode="auto">
          <a:xfrm>
            <a:off x="457200" y="74613"/>
            <a:ext cx="1752600" cy="407987"/>
          </a:xfrm>
          <a:prstGeom prst="rect">
            <a:avLst/>
          </a:prstGeom>
          <a:noFill/>
          <a:ln w="9525">
            <a:noFill/>
            <a:miter lim="800000"/>
            <a:headEnd/>
            <a:tailEnd/>
          </a:ln>
        </p:spPr>
      </p:pic>
      <p:pic>
        <p:nvPicPr>
          <p:cNvPr id="5" name="Picture 3" descr="C:\Documents and Settings\khofmeister\Desktop\advancelogo.jpg"/>
          <p:cNvPicPr>
            <a:picLocks noChangeAspect="1" noChangeArrowheads="1"/>
          </p:cNvPicPr>
          <p:nvPr/>
        </p:nvPicPr>
        <p:blipFill>
          <a:blip r:embed="rId3" cstate="print"/>
          <a:srcRect t="71841"/>
          <a:stretch>
            <a:fillRect/>
          </a:stretch>
        </p:blipFill>
        <p:spPr bwMode="auto">
          <a:xfrm>
            <a:off x="4876800" y="6380163"/>
            <a:ext cx="3792538" cy="32543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27D3A5DC-F5B9-4499-BA6F-DD6AFB6E9C49}" type="datetimeFigureOut">
              <a:rPr lang="en-US" smtClean="0"/>
              <a:pPr/>
              <a:t>5/28/2014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16280613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4396399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a:xfrm>
            <a:off x="3124200" y="617220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4263760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5429974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5/28/2014</a:t>
            </a:fld>
            <a:endParaRPr lang="en-US"/>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240900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75190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5/28/2014</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2114284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5/28/2014</a:t>
            </a:fld>
            <a:endParaRPr 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endParaRPr lang="en-US"/>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13237730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29724081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8213871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a:xfrm>
            <a:off x="3124200" y="617220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3772829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31979508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15226166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882006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937226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98904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9123070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051404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08779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839503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891925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439228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387103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506300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666217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686597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3A5DC-F5B9-4499-BA6F-DD6AFB6E9C49}" type="datetimeFigureOut">
              <a:rPr lang="en-US" smtClean="0"/>
              <a:pPr/>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3A5DC-F5B9-4499-BA6F-DD6AFB6E9C49}" type="datetimeFigureOut">
              <a:rPr lang="en-US" smtClean="0"/>
              <a:pPr/>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3A5DC-F5B9-4499-BA6F-DD6AFB6E9C49}" type="datetimeFigureOut">
              <a:rPr lang="en-US" smtClean="0"/>
              <a:pPr/>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C8D30-E61B-423C-9936-3E8038750D5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7D3A5DC-F5B9-4499-BA6F-DD6AFB6E9C49}" type="datetimeFigureOut">
              <a:rPr lang="en-US" smtClean="0"/>
              <a:pPr/>
              <a:t>5/28/2014</a:t>
            </a:fld>
            <a:endParaRPr lang="en-US"/>
          </a:p>
        </p:txBody>
      </p:sp>
      <p:sp>
        <p:nvSpPr>
          <p:cNvPr id="9" name="Slide Number Placeholder 8"/>
          <p:cNvSpPr>
            <a:spLocks noGrp="1"/>
          </p:cNvSpPr>
          <p:nvPr>
            <p:ph type="sldNum" sz="quarter" idx="11"/>
          </p:nvPr>
        </p:nvSpPr>
        <p:spPr/>
        <p:txBody>
          <a:bodyPr/>
          <a:lstStyle/>
          <a:p>
            <a:fld id="{F14C8D30-E61B-423C-9936-3E8038750D5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319795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241812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950E608-62E4-4B83-A45D-ED36AA71DDE8}" type="datetimeFigureOut">
              <a:rPr lang="en-US" smtClean="0"/>
              <a:pPr>
                <a:defRPr/>
              </a:pPr>
              <a:t>5/28/2014</a:t>
            </a:fld>
            <a:endParaRPr lang="en-US" dirty="0"/>
          </a:p>
        </p:txBody>
      </p:sp>
      <p:sp>
        <p:nvSpPr>
          <p:cNvPr id="5" name="Footer Placeholder 4"/>
          <p:cNvSpPr>
            <a:spLocks noGrp="1"/>
          </p:cNvSpPr>
          <p:nvPr>
            <p:ph type="ftr" sz="quarter" idx="11"/>
          </p:nvPr>
        </p:nvSpPr>
        <p:spPr/>
        <p:txBody>
          <a:bodyPr/>
          <a:lstStyle/>
          <a:p>
            <a:pPr>
              <a:defRPr/>
            </a:pPr>
            <a:r>
              <a:rPr lang="sv-SE" smtClean="0">
                <a:solidFill>
                  <a:srgbClr val="0000AE"/>
                </a:solidFill>
              </a:rPr>
              <a:t>UW-11.27.12</a:t>
            </a:r>
            <a:endParaRPr lang="sv-SE" dirty="0">
              <a:solidFill>
                <a:srgbClr val="0000AE"/>
              </a:solidFill>
            </a:endParaRPr>
          </a:p>
        </p:txBody>
      </p:sp>
      <p:sp>
        <p:nvSpPr>
          <p:cNvPr id="6" name="Slide Number Placeholder 5"/>
          <p:cNvSpPr>
            <a:spLocks noGrp="1"/>
          </p:cNvSpPr>
          <p:nvPr>
            <p:ph type="sldNum" sz="quarter" idx="12"/>
          </p:nvPr>
        </p:nvSpPr>
        <p:spPr/>
        <p:txBody>
          <a:bodyPr/>
          <a:lstStyle/>
          <a:p>
            <a:pPr>
              <a:defRPr/>
            </a:pPr>
            <a:fld id="{32141C32-CCC0-4A1F-9CC7-5F0C2AC69BF2}" type="slidenum">
              <a:rPr lang="sv-SE" smtClean="0">
                <a:solidFill>
                  <a:srgbClr val="FFFFFF"/>
                </a:solidFill>
              </a:rPr>
              <a:pPr>
                <a:defRPr/>
              </a:pPr>
              <a:t>‹#›</a:t>
            </a:fld>
            <a:endParaRPr lang="sv-SE">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9144000" cy="6400800"/>
          </a:xfrm>
          <a:prstGeom prst="rect">
            <a:avLst/>
          </a:prstGeom>
        </p:spPr>
      </p:pic>
    </p:spTree>
    <p:extLst>
      <p:ext uri="{BB962C8B-B14F-4D97-AF65-F5344CB8AC3E}">
        <p14:creationId xmlns:p14="http://schemas.microsoft.com/office/powerpoint/2010/main" val="1755052097"/>
      </p:ext>
    </p:extLst>
  </p:cSld>
  <p:clrMapOvr>
    <a:masterClrMapping/>
  </p:clrMapOvr>
  <p:hf sldNum="0"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lang="en-US" sz="4400" kern="1200" dirty="0" smtClean="0">
                <a:solidFill>
                  <a:srgbClr val="CC0000"/>
                </a:solidFill>
                <a:latin typeface="Eras Demi ITC"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pic>
        <p:nvPicPr>
          <p:cNvPr id="8" name="Picture 7" descr="Slide 2 Art.jpg"/>
          <p:cNvPicPr>
            <a:picLocks noChangeAspect="1"/>
          </p:cNvPicPr>
          <p:nvPr/>
        </p:nvPicPr>
        <p:blipFill>
          <a:blip r:embed="rId2" cstate="print"/>
          <a:stretch>
            <a:fillRect/>
          </a:stretch>
        </p:blipFill>
        <p:spPr>
          <a:xfrm>
            <a:off x="0" y="5486400"/>
            <a:ext cx="9144000" cy="1371600"/>
          </a:xfrm>
          <a:prstGeom prst="rect">
            <a:avLst/>
          </a:prstGeom>
        </p:spPr>
      </p:pic>
    </p:spTree>
    <p:extLst>
      <p:ext uri="{BB962C8B-B14F-4D97-AF65-F5344CB8AC3E}">
        <p14:creationId xmlns:p14="http://schemas.microsoft.com/office/powerpoint/2010/main" val="9681006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26071228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819646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3A5DC-F5B9-4499-BA6F-DD6AFB6E9C49}" type="datetimeFigureOut">
              <a:rPr lang="en-US" smtClean="0"/>
              <a:pPr/>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30510128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kern="1200" dirty="0" smtClean="0">
                <a:solidFill>
                  <a:srgbClr val="CC0000"/>
                </a:solidFill>
                <a:latin typeface="Eras Demi ITC" pitchFamily="34" charset="0"/>
                <a:ea typeface="+mj-ea"/>
                <a:cs typeface="+mj-cs"/>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D3A5DC-F5B9-4499-BA6F-DD6AFB6E9C49}" type="datetimeFigureOut">
              <a:rPr lang="en-US" smtClean="0"/>
              <a:pPr/>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C8D30-E61B-423C-9936-3E8038750D52}" type="slidenum">
              <a:rPr lang="en-US" smtClean="0"/>
              <a:pPr/>
              <a:t>‹#›</a:t>
            </a:fld>
            <a:endParaRPr lang="en-US"/>
          </a:p>
        </p:txBody>
      </p:sp>
      <p:pic>
        <p:nvPicPr>
          <p:cNvPr id="6" name="Picture 5" descr="Slide 2 Art.jpg"/>
          <p:cNvPicPr>
            <a:picLocks noChangeAspect="1"/>
          </p:cNvPicPr>
          <p:nvPr/>
        </p:nvPicPr>
        <p:blipFill>
          <a:blip r:embed="rId2" cstate="print"/>
          <a:stretch>
            <a:fillRect/>
          </a:stretch>
        </p:blipFill>
        <p:spPr>
          <a:xfrm>
            <a:off x="0" y="5486400"/>
            <a:ext cx="9144000" cy="1371600"/>
          </a:xfrm>
          <a:prstGeom prst="rect">
            <a:avLst/>
          </a:prstGeom>
        </p:spPr>
      </p:pic>
    </p:spTree>
    <p:extLst>
      <p:ext uri="{BB962C8B-B14F-4D97-AF65-F5344CB8AC3E}">
        <p14:creationId xmlns:p14="http://schemas.microsoft.com/office/powerpoint/2010/main" val="3373315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3A5DC-F5B9-4499-BA6F-DD6AFB6E9C49}" type="datetimeFigureOut">
              <a:rPr lang="en-US" smtClean="0"/>
              <a:pPr/>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29306220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16726351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A5DC-F5B9-4499-BA6F-DD6AFB6E9C49}"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3226907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4077099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400464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18509137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6586726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643368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9A9F2-9BCD-4144-8E7B-FED115EFBC69}"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3111678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9A9F2-9BCD-4144-8E7B-FED115EFBC69}"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354523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9A9F2-9BCD-4144-8E7B-FED115EFBC69}" type="datetimeFigureOut">
              <a:rPr lang="en-US" smtClean="0"/>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4253442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9A9F2-9BCD-4144-8E7B-FED115EFBC69}"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30796057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A9F2-9BCD-4144-8E7B-FED115EFBC69}" type="datetimeFigureOut">
              <a:rPr lang="en-US" smtClean="0"/>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910625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A9F2-9BCD-4144-8E7B-FED115EFBC69}"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9093687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A9F2-9BCD-4144-8E7B-FED115EFBC69}"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642210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1267456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924943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27898916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9" descr="UW.Wordmark_ct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86550"/>
            <a:ext cx="9144000" cy="17145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a:spLocks noChangeArrowheads="1"/>
          </p:cNvSpPr>
          <p:nvPr/>
        </p:nvSpPr>
        <p:spPr bwMode="auto">
          <a:xfrm>
            <a:off x="8162925" y="6345238"/>
            <a:ext cx="514350" cy="512762"/>
          </a:xfrm>
          <a:prstGeom prst="rect">
            <a:avLst/>
          </a:prstGeom>
          <a:solidFill>
            <a:srgbClr val="39275B"/>
          </a:solidFill>
          <a:ln>
            <a:noFill/>
          </a:ln>
          <a:effectLst>
            <a:outerShdw dist="23000" dir="12660004" rotWithShape="0">
              <a:srgbClr val="808080">
                <a:alpha val="26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dirty="0" smtClean="0">
              <a:solidFill>
                <a:srgbClr val="FFFFFF"/>
              </a:solidFill>
              <a:latin typeface="Perpetua" pitchFamily="18" charset="0"/>
            </a:endParaRPr>
          </a:p>
        </p:txBody>
      </p:sp>
      <p:pic>
        <p:nvPicPr>
          <p:cNvPr id="14" name="Picture 8" descr="UW_W-Logo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238" y="6488113"/>
            <a:ext cx="339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16" name="Footer Placeholder 16"/>
          <p:cNvSpPr>
            <a:spLocks noGrp="1"/>
          </p:cNvSpPr>
          <p:nvPr>
            <p:ph type="ftr" sz="quarter" idx="11"/>
          </p:nvPr>
        </p:nvSpPr>
        <p:spPr/>
        <p:txBody>
          <a:bodyPr/>
          <a:lstStyle>
            <a:lvl1pPr>
              <a:defRPr/>
            </a:lvl1pPr>
          </a:lstStyle>
          <a:p>
            <a:endParaRPr lang="en-US"/>
          </a:p>
        </p:txBody>
      </p:sp>
      <p:sp>
        <p:nvSpPr>
          <p:cNvPr id="17" name="Slide Number Placeholder 28"/>
          <p:cNvSpPr>
            <a:spLocks noGrp="1"/>
          </p:cNvSpPr>
          <p:nvPr>
            <p:ph type="sldNum" sz="quarter" idx="12"/>
          </p:nvPr>
        </p:nvSpPr>
        <p:spPr/>
        <p:txBody>
          <a:bodyPr/>
          <a:lstStyle>
            <a:lvl1pPr>
              <a:defRPr sz="1400">
                <a:solidFill>
                  <a:srgbClr val="FFFFFF"/>
                </a:solidFill>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2809226506"/>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1289758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1655324704"/>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18264732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26666339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27554091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34940534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6" descr="UW.Wordmark_ct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8162925" y="6345238"/>
            <a:ext cx="514350" cy="512762"/>
          </a:xfrm>
          <a:prstGeom prst="rect">
            <a:avLst/>
          </a:prstGeom>
          <a:solidFill>
            <a:srgbClr val="39275B"/>
          </a:solidFill>
          <a:ln>
            <a:noFill/>
          </a:ln>
          <a:effectLst>
            <a:outerShdw dist="23000" dir="12660004" rotWithShape="0">
              <a:srgbClr val="808080">
                <a:alpha val="26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dirty="0" smtClean="0">
              <a:solidFill>
                <a:srgbClr val="FFFFFF"/>
              </a:solidFill>
              <a:latin typeface="Perpetua" pitchFamily="18" charset="0"/>
            </a:endParaRPr>
          </a:p>
        </p:txBody>
      </p:sp>
      <p:sp>
        <p:nvSpPr>
          <p:cNvPr id="9" name="Rectangle 8"/>
          <p:cNvSpPr/>
          <p:nvPr/>
        </p:nvSpPr>
        <p:spPr>
          <a:xfrm>
            <a:off x="0" y="6686550"/>
            <a:ext cx="9144000" cy="17145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8" descr="UW_W-Logo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238" y="6488113"/>
            <a:ext cx="339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dirty="0"/>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4"/>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208712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97990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0486240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28983814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18669632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5089A9F2-9BCD-4144-8E7B-FED115EFBC69}" type="datetimeFigureOut">
              <a:rPr lang="en-US" smtClean="0"/>
              <a:t>5/28/2014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1760746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90490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0610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869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64478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06672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69026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62079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4747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4330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82564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4263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0585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97762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7704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81748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24675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04323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052870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7936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5930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10521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0541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46116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73033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964519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1386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619757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92214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75919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5458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38227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59915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36495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80912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91274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06272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677823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047079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817162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46795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48559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51022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02659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96230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921527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03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38951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16355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45021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30646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59623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15421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6454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026655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69629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24905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348881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3090768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75690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24726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60507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19818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03037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8945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77515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88423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429814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949153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4746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068375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6304047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006230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78451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94529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0423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780498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759893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79464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9130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067371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69876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767247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83577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2841001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8639365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1157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1.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3.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2.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4.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5.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6.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9.pn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7.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580149683"/>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053762879"/>
      </p:ext>
    </p:extLst>
  </p:cSld>
  <p:clrMap bg1="dk2" tx1="lt1" bg2="dk1"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114E6-7A49-4014-8607-630331982671}" type="datetimeFigureOut">
              <a:rPr lang="en-US" smtClean="0"/>
              <a:t>5/28/2014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205E1-D3CB-4A6A-B2B1-939831E8A675}" type="slidenum">
              <a:rPr lang="en-US" smtClean="0"/>
              <a:t>‹#›</a:t>
            </a:fld>
            <a:endParaRPr lang="en-US"/>
          </a:p>
        </p:txBody>
      </p:sp>
    </p:spTree>
    <p:extLst>
      <p:ext uri="{BB962C8B-B14F-4D97-AF65-F5344CB8AC3E}">
        <p14:creationId xmlns:p14="http://schemas.microsoft.com/office/powerpoint/2010/main" val="63897388"/>
      </p:ext>
    </p:extLst>
  </p:cSld>
  <p:clrMap bg1="lt1" tx1="dk1" bg2="lt2" tx2="dk2" accent1="accent1" accent2="accent2" accent3="accent3" accent4="accent4" accent5="accent5" accent6="accent6" hlink="hlink" folHlink="folHlink"/>
  <p:sldLayoutIdLst>
    <p:sldLayoutId id="2147484147" r:id="rId1"/>
    <p:sldLayoutId id="2147484171" r:id="rId2"/>
    <p:sldLayoutId id="2147484172" r:id="rId3"/>
    <p:sldLayoutId id="2147484170"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9"/>
          <p:cNvGrpSpPr>
            <a:grpSpLocks/>
          </p:cNvGrpSpPr>
          <p:nvPr/>
        </p:nvGrpSpPr>
        <p:grpSpPr bwMode="auto">
          <a:xfrm>
            <a:off x="228600" y="74613"/>
            <a:ext cx="8686800" cy="6630987"/>
            <a:chOff x="228600" y="74805"/>
            <a:chExt cx="8686800" cy="6630795"/>
          </a:xfrm>
        </p:grpSpPr>
        <p:grpSp>
          <p:nvGrpSpPr>
            <p:cNvPr id="3" name="Group 9"/>
            <p:cNvGrpSpPr>
              <a:grpSpLocks/>
            </p:cNvGrpSpPr>
            <p:nvPr/>
          </p:nvGrpSpPr>
          <p:grpSpPr bwMode="auto">
            <a:xfrm>
              <a:off x="228600" y="228600"/>
              <a:ext cx="8686800" cy="6400800"/>
              <a:chOff x="152400" y="152400"/>
              <a:chExt cx="8839200" cy="6553200"/>
            </a:xfrm>
          </p:grpSpPr>
          <p:sp>
            <p:nvSpPr>
              <p:cNvPr id="14" name="Rectangle 13"/>
              <p:cNvSpPr/>
              <p:nvPr/>
            </p:nvSpPr>
            <p:spPr>
              <a:xfrm>
                <a:off x="152400" y="152592"/>
                <a:ext cx="8839200" cy="6553011"/>
              </a:xfrm>
              <a:prstGeom prst="rect">
                <a:avLst/>
              </a:prstGeom>
              <a:noFill/>
              <a:ln w="63500">
                <a:solidFill>
                  <a:srgbClr val="666699">
                    <a:alpha val="80000"/>
                  </a:srgb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15" name="Rectangle 14"/>
              <p:cNvSpPr/>
              <p:nvPr/>
            </p:nvSpPr>
            <p:spPr>
              <a:xfrm>
                <a:off x="228322" y="228980"/>
                <a:ext cx="8687357" cy="6400237"/>
              </a:xfrm>
              <a:prstGeom prst="rect">
                <a:avLst/>
              </a:prstGeom>
              <a:solidFill>
                <a:schemeClr val="lt1">
                  <a:alpha val="80000"/>
                </a:schemeClr>
              </a:solidFill>
              <a:ln>
                <a:solidFill>
                  <a:srgbClr val="CC9933"/>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grpSp>
        <p:pic>
          <p:nvPicPr>
            <p:cNvPr id="1033" name="Picture 2" descr="C:\Documents and Settings\khofmeister\Desktop\advancelogo.jpg"/>
            <p:cNvPicPr>
              <a:picLocks noChangeAspect="1" noChangeArrowheads="1"/>
            </p:cNvPicPr>
            <p:nvPr/>
          </p:nvPicPr>
          <p:blipFill>
            <a:blip r:embed="rId13" cstate="print"/>
            <a:srcRect b="23627"/>
            <a:stretch>
              <a:fillRect/>
            </a:stretch>
          </p:blipFill>
          <p:spPr bwMode="auto">
            <a:xfrm>
              <a:off x="457200" y="74805"/>
              <a:ext cx="1752600" cy="407888"/>
            </a:xfrm>
            <a:prstGeom prst="rect">
              <a:avLst/>
            </a:prstGeom>
            <a:noFill/>
            <a:ln w="9525">
              <a:noFill/>
              <a:miter lim="800000"/>
              <a:headEnd/>
              <a:tailEnd/>
            </a:ln>
          </p:spPr>
        </p:pic>
        <p:pic>
          <p:nvPicPr>
            <p:cNvPr id="1034" name="Picture 3" descr="C:\Documents and Settings\khofmeister\Desktop\advancelogo.jpg"/>
            <p:cNvPicPr>
              <a:picLocks noChangeAspect="1" noChangeArrowheads="1"/>
            </p:cNvPicPr>
            <p:nvPr/>
          </p:nvPicPr>
          <p:blipFill>
            <a:blip r:embed="rId14" cstate="print"/>
            <a:srcRect t="71841"/>
            <a:stretch>
              <a:fillRect/>
            </a:stretch>
          </p:blipFill>
          <p:spPr bwMode="auto">
            <a:xfrm>
              <a:off x="4876800" y="6380162"/>
              <a:ext cx="3792537" cy="325438"/>
            </a:xfrm>
            <a:prstGeom prst="rect">
              <a:avLst/>
            </a:prstGeom>
            <a:noFill/>
            <a:ln w="9525">
              <a:noFill/>
              <a:miter lim="800000"/>
              <a:headEnd/>
              <a:tailEnd/>
            </a:ln>
          </p:spPr>
        </p:pic>
      </p:grpSp>
      <p:sp>
        <p:nvSpPr>
          <p:cNvPr id="16" name="Date Placeholder 3"/>
          <p:cNvSpPr>
            <a:spLocks noGrp="1"/>
          </p:cNvSpPr>
          <p:nvPr>
            <p:ph type="dt" sz="half" idx="2"/>
          </p:nvPr>
        </p:nvSpPr>
        <p:spPr>
          <a:xfrm>
            <a:off x="304800" y="61722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7F7F7F"/>
                </a:solidFill>
                <a:latin typeface="Calibri" pitchFamily="34" charset="0"/>
              </a:defRPr>
            </a:lvl1pPr>
          </a:lstStyle>
          <a:p>
            <a:fld id="{27D3A5DC-F5B9-4499-BA6F-DD6AFB6E9C49}" type="datetimeFigureOut">
              <a:rPr lang="en-US" smtClean="0"/>
              <a:pPr/>
              <a:t>5/28/2014</a:t>
            </a:fld>
            <a:endParaRPr lang="en-US"/>
          </a:p>
        </p:txBody>
      </p:sp>
      <p:sp>
        <p:nvSpPr>
          <p:cNvPr id="17" name="Footer Placeholder 4"/>
          <p:cNvSpPr>
            <a:spLocks noGrp="1"/>
          </p:cNvSpPr>
          <p:nvPr>
            <p:ph type="ftr" sz="quarter" idx="3"/>
          </p:nvPr>
        </p:nvSpPr>
        <p:spPr>
          <a:xfrm>
            <a:off x="3200400" y="617220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solidFill>
                  <a:srgbClr val="7F7F7F"/>
                </a:solidFill>
                <a:latin typeface="Calibri" pitchFamily="34" charset="0"/>
              </a:defRPr>
            </a:lvl1pPr>
          </a:lstStyle>
          <a:p>
            <a:endParaRPr lang="en-US"/>
          </a:p>
        </p:txBody>
      </p:sp>
      <p:sp>
        <p:nvSpPr>
          <p:cNvPr id="18" name="Slide Number Placeholder 5"/>
          <p:cNvSpPr>
            <a:spLocks noGrp="1"/>
          </p:cNvSpPr>
          <p:nvPr>
            <p:ph type="sldNum" sz="quarter" idx="4"/>
          </p:nvPr>
        </p:nvSpPr>
        <p:spPr>
          <a:xfrm>
            <a:off x="6705600" y="617220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7F7F7F"/>
                </a:solidFill>
                <a:latin typeface="Calibri" pitchFamily="34" charset="0"/>
              </a:defRPr>
            </a:lvl1pPr>
          </a:lstStyle>
          <a:p>
            <a:fld id="{F14C8D30-E61B-423C-9936-3E8038750D52}" type="slidenum">
              <a:rPr lang="en-US" smtClean="0"/>
              <a:pPr/>
              <a:t>‹#›</a:t>
            </a:fld>
            <a:endParaRPr lang="en-US"/>
          </a:p>
        </p:txBody>
      </p:sp>
      <p:sp>
        <p:nvSpPr>
          <p:cNvPr id="10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32540680"/>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4E4E76"/>
          </a:solidFill>
          <a:latin typeface="+mj-lt"/>
          <a:ea typeface="+mj-ea"/>
          <a:cs typeface="+mj-cs"/>
        </a:defRPr>
      </a:lvl1pPr>
      <a:lvl2pPr algn="ctr" rtl="0" eaLnBrk="1" fontAlgn="base" hangingPunct="1">
        <a:spcBef>
          <a:spcPct val="0"/>
        </a:spcBef>
        <a:spcAft>
          <a:spcPct val="0"/>
        </a:spcAft>
        <a:defRPr sz="4400" b="1">
          <a:solidFill>
            <a:srgbClr val="4E4E76"/>
          </a:solidFill>
          <a:latin typeface="Calibri" pitchFamily="34" charset="0"/>
        </a:defRPr>
      </a:lvl2pPr>
      <a:lvl3pPr algn="ctr" rtl="0" eaLnBrk="1" fontAlgn="base" hangingPunct="1">
        <a:spcBef>
          <a:spcPct val="0"/>
        </a:spcBef>
        <a:spcAft>
          <a:spcPct val="0"/>
        </a:spcAft>
        <a:defRPr sz="4400" b="1">
          <a:solidFill>
            <a:srgbClr val="4E4E76"/>
          </a:solidFill>
          <a:latin typeface="Calibri" pitchFamily="34" charset="0"/>
        </a:defRPr>
      </a:lvl3pPr>
      <a:lvl4pPr algn="ctr" rtl="0" eaLnBrk="1" fontAlgn="base" hangingPunct="1">
        <a:spcBef>
          <a:spcPct val="0"/>
        </a:spcBef>
        <a:spcAft>
          <a:spcPct val="0"/>
        </a:spcAft>
        <a:defRPr sz="4400" b="1">
          <a:solidFill>
            <a:srgbClr val="4E4E76"/>
          </a:solidFill>
          <a:latin typeface="Calibri" pitchFamily="34" charset="0"/>
        </a:defRPr>
      </a:lvl4pPr>
      <a:lvl5pPr algn="ctr" rtl="0" eaLnBrk="1" fontAlgn="base" hangingPunct="1">
        <a:spcBef>
          <a:spcPct val="0"/>
        </a:spcBef>
        <a:spcAft>
          <a:spcPct val="0"/>
        </a:spcAft>
        <a:defRPr sz="4400" b="1">
          <a:solidFill>
            <a:srgbClr val="4E4E76"/>
          </a:solidFill>
          <a:latin typeface="Calibri" pitchFamily="34" charset="0"/>
        </a:defRPr>
      </a:lvl5pPr>
      <a:lvl6pPr marL="457200" algn="ctr" rtl="0" eaLnBrk="1" fontAlgn="base" hangingPunct="1">
        <a:spcBef>
          <a:spcPct val="0"/>
        </a:spcBef>
        <a:spcAft>
          <a:spcPct val="0"/>
        </a:spcAft>
        <a:defRPr sz="4400" b="1">
          <a:solidFill>
            <a:srgbClr val="4E4E76"/>
          </a:solidFill>
          <a:latin typeface="Calibri" pitchFamily="34" charset="0"/>
        </a:defRPr>
      </a:lvl6pPr>
      <a:lvl7pPr marL="914400" algn="ctr" rtl="0" eaLnBrk="1" fontAlgn="base" hangingPunct="1">
        <a:spcBef>
          <a:spcPct val="0"/>
        </a:spcBef>
        <a:spcAft>
          <a:spcPct val="0"/>
        </a:spcAft>
        <a:defRPr sz="4400" b="1">
          <a:solidFill>
            <a:srgbClr val="4E4E76"/>
          </a:solidFill>
          <a:latin typeface="Calibri" pitchFamily="34" charset="0"/>
        </a:defRPr>
      </a:lvl7pPr>
      <a:lvl8pPr marL="1371600" algn="ctr" rtl="0" eaLnBrk="1" fontAlgn="base" hangingPunct="1">
        <a:spcBef>
          <a:spcPct val="0"/>
        </a:spcBef>
        <a:spcAft>
          <a:spcPct val="0"/>
        </a:spcAft>
        <a:defRPr sz="4400" b="1">
          <a:solidFill>
            <a:srgbClr val="4E4E76"/>
          </a:solidFill>
          <a:latin typeface="Calibri" pitchFamily="34" charset="0"/>
        </a:defRPr>
      </a:lvl8pPr>
      <a:lvl9pPr marL="1828800" algn="ctr" rtl="0" eaLnBrk="1" fontAlgn="base" hangingPunct="1">
        <a:spcBef>
          <a:spcPct val="0"/>
        </a:spcBef>
        <a:spcAft>
          <a:spcPct val="0"/>
        </a:spcAft>
        <a:defRPr sz="4400" b="1">
          <a:solidFill>
            <a:srgbClr val="4E4E76"/>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646695397"/>
      </p:ext>
    </p:extLst>
  </p:cSld>
  <p:clrMap bg1="dk2" tx1="lt1" bg2="dk1"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r>
              <a:rPr lang="sv-SE" smtClean="0">
                <a:solidFill>
                  <a:srgbClr val="0000AE"/>
                </a:solidFill>
              </a:rPr>
              <a:t>UW-11.27.12</a:t>
            </a:r>
            <a:endParaRPr lang="sv-SE" dirty="0">
              <a:solidFill>
                <a:srgbClr val="0000AE"/>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317EE9-6465-4F54-8F15-5C60EAE28F27}" type="datetimeFigureOut">
              <a:rPr lang="en-US" smtClean="0"/>
              <a:t>5/28/2014</a:t>
            </a:fld>
            <a:endParaRPr lang="en-US"/>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DD183-A883-4BBB-A38C-3A0C2A224AFC}" type="datetimeFigureOut">
              <a:rPr lang="en-US" smtClean="0">
                <a:solidFill>
                  <a:prstClr val="black">
                    <a:tint val="75000"/>
                  </a:prstClr>
                </a:solidFill>
              </a:rPr>
              <a:pPr/>
              <a:t>5/28/2014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v-SE" smtClean="0">
                <a:solidFill>
                  <a:srgbClr val="0000AE"/>
                </a:solidFill>
              </a:rPr>
              <a:t>UW-11.27.12</a:t>
            </a:r>
            <a:endParaRPr lang="sv-SE" dirty="0">
              <a:solidFill>
                <a:srgbClr val="0000A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3110624024"/>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sto MT"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sto MT"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sto MT"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sto MT"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sto MT"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9A9F2-9BCD-4144-8E7B-FED115EFBC69}" type="datetimeFigureOut">
              <a:rPr lang="en-US" smtClean="0"/>
              <a:t>5/28/2014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3261461417"/>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C950E608-62E4-4B83-A45D-ED36AA71DDE8}" type="datetimeFigureOut">
              <a:rPr lang="en-US"/>
              <a:pPr>
                <a:defRPr/>
              </a:pPr>
              <a:t>5/28/2014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sv-SE" smtClean="0">
                <a:solidFill>
                  <a:srgbClr val="0000AE"/>
                </a:solidFill>
              </a:rPr>
              <a:t>UW-11.27.12</a:t>
            </a:r>
            <a:endParaRPr lang="sv-SE" dirty="0">
              <a:solidFill>
                <a:srgbClr val="0000AE"/>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pic>
        <p:nvPicPr>
          <p:cNvPr id="1033" name="Picture 9" descr="UW.Wordmark_ct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26670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686550"/>
            <a:ext cx="9144000" cy="17145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35" name="Rectangle 11"/>
          <p:cNvSpPr>
            <a:spLocks noChangeArrowheads="1"/>
          </p:cNvSpPr>
          <p:nvPr/>
        </p:nvSpPr>
        <p:spPr bwMode="auto">
          <a:xfrm>
            <a:off x="8162925" y="6345238"/>
            <a:ext cx="514350" cy="512762"/>
          </a:xfrm>
          <a:prstGeom prst="rect">
            <a:avLst/>
          </a:prstGeom>
          <a:solidFill>
            <a:srgbClr val="39275B"/>
          </a:solidFill>
          <a:ln>
            <a:noFill/>
          </a:ln>
          <a:effectLst>
            <a:outerShdw dist="23000" dir="12660004" rotWithShape="0">
              <a:srgbClr val="808080">
                <a:alpha val="26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dirty="0" smtClean="0">
              <a:solidFill>
                <a:srgbClr val="FFFFFF"/>
              </a:solidFill>
              <a:latin typeface="Perpetua" pitchFamily="18" charset="0"/>
            </a:endParaRPr>
          </a:p>
        </p:txBody>
      </p:sp>
      <p:pic>
        <p:nvPicPr>
          <p:cNvPr id="1036" name="Picture 8" descr="UW_W-Logo_RGB.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50238" y="6488113"/>
            <a:ext cx="339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hf sldNum="0" hd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3749149470"/>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2614749427"/>
      </p:ext>
    </p:extLst>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2738300680"/>
      </p:ext>
    </p:extLst>
  </p:cSld>
  <p:clrMap bg1="dk2" tx1="lt1" bg2="dk1"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902368017"/>
      </p:ext>
    </p:extLst>
  </p:cSld>
  <p:clrMap bg1="dk2" tx1="lt1" bg2="dk1"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3202500443"/>
      </p:ext>
    </p:extLst>
  </p:cSld>
  <p:clrMap bg1="dk2" tx1="lt1" bg2="dk1"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437406005"/>
      </p:ext>
    </p:extLst>
  </p:cSld>
  <p:clrMap bg1="dk2" tx1="lt1" bg2="dk1"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522051416"/>
      </p:ext>
    </p:extLst>
  </p:cSld>
  <p:clrMap bg1="dk2" tx1="lt1" bg2="dk1" tx2="lt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699249653"/>
      </p:ext>
    </p:extLst>
  </p:cSld>
  <p:clrMap bg1="dk2" tx1="lt1" bg2="dk1"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2.xml.rels><?xml version="1.0" encoding="UTF-8" standalone="yes"?>
<Relationships xmlns="http://schemas.openxmlformats.org/package/2006/relationships"><Relationship Id="rId3" Type="http://schemas.openxmlformats.org/officeDocument/2006/relationships/hyperlink" Target="mailto:titleix@uw.edu" TargetMode="External"/><Relationship Id="rId2" Type="http://schemas.openxmlformats.org/officeDocument/2006/relationships/hyperlink" Target="mailto:apaye@uw.edu" TargetMode="External"/><Relationship Id="rId1" Type="http://schemas.openxmlformats.org/officeDocument/2006/relationships/slideLayout" Target="../slideLayouts/slideLayout187.xml"/></Relationships>
</file>

<file path=ppt/slides/_rels/slide13.xml.rels><?xml version="1.0" encoding="UTF-8" standalone="yes"?>
<Relationships xmlns="http://schemas.openxmlformats.org/package/2006/relationships"><Relationship Id="rId3" Type="http://schemas.openxmlformats.org/officeDocument/2006/relationships/hyperlink" Target="mailto:livewell@uw.edu" TargetMode="External"/><Relationship Id="rId2" Type="http://schemas.openxmlformats.org/officeDocument/2006/relationships/notesSlide" Target="../notesSlides/notesSlide2.xml"/><Relationship Id="rId1" Type="http://schemas.openxmlformats.org/officeDocument/2006/relationships/slideLayout" Target="../slideLayouts/slideLayout1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xml.rels><?xml version="1.0" encoding="UTF-8" standalone="yes"?>
<Relationships xmlns="http://schemas.openxmlformats.org/package/2006/relationships"><Relationship Id="rId3" Type="http://schemas.openxmlformats.org/officeDocument/2006/relationships/hyperlink" Target="mailto:titleix@uw.edu" TargetMode="External"/><Relationship Id="rId2" Type="http://schemas.openxmlformats.org/officeDocument/2006/relationships/hyperlink" Target="mailto:apaye@uw.edu" TargetMode="External"/><Relationship Id="rId1" Type="http://schemas.openxmlformats.org/officeDocument/2006/relationships/slideLayout" Target="../slideLayouts/slideLayout187.xml"/></Relationships>
</file>

<file path=ppt/slides/_rels/slide17.xml.rels><?xml version="1.0" encoding="UTF-8" standalone="yes"?>
<Relationships xmlns="http://schemas.openxmlformats.org/package/2006/relationships"><Relationship Id="rId3" Type="http://schemas.openxmlformats.org/officeDocument/2006/relationships/hyperlink" Target="mailto:livewell@uw.edu" TargetMode="External"/><Relationship Id="rId2" Type="http://schemas.openxmlformats.org/officeDocument/2006/relationships/notesSlide" Target="../notesSlides/notesSlide3.xml"/><Relationship Id="rId1" Type="http://schemas.openxmlformats.org/officeDocument/2006/relationships/slideLayout" Target="../slideLayouts/slideLayout19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9.xml.rels><?xml version="1.0" encoding="UTF-8" standalone="yes"?>
<Relationships xmlns="http://schemas.openxmlformats.org/package/2006/relationships"><Relationship Id="rId3" Type="http://schemas.openxmlformats.org/officeDocument/2006/relationships/hyperlink" Target="mailto:titleix@uw.edu" TargetMode="External"/><Relationship Id="rId2" Type="http://schemas.openxmlformats.org/officeDocument/2006/relationships/hyperlink" Target="mailto:apaye@uw.edu" TargetMode="External"/><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mailto:livewell@uw.edu" TargetMode="External"/><Relationship Id="rId2" Type="http://schemas.openxmlformats.org/officeDocument/2006/relationships/notesSlide" Target="../notesSlides/notesSlide4.xml"/><Relationship Id="rId1" Type="http://schemas.openxmlformats.org/officeDocument/2006/relationships/slideLayout" Target="../slideLayouts/slideLayout1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3" Type="http://schemas.openxmlformats.org/officeDocument/2006/relationships/hyperlink" Target="mailto:titleix@uw.edu" TargetMode="External"/><Relationship Id="rId2" Type="http://schemas.openxmlformats.org/officeDocument/2006/relationships/hyperlink" Target="mailto:apaye@uw.edu" TargetMode="External"/><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livewell@uw.edu" TargetMode="External"/><Relationship Id="rId2" Type="http://schemas.openxmlformats.org/officeDocument/2006/relationships/diagramData" Target="../diagrams/data1.xml"/><Relationship Id="rId1" Type="http://schemas.openxmlformats.org/officeDocument/2006/relationships/slideLayout" Target="../slideLayouts/slideLayout19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000" dirty="0" smtClean="0"/>
              <a:t>“</a:t>
            </a:r>
            <a:r>
              <a:rPr lang="en-US" sz="3600" dirty="0" smtClean="0"/>
              <a:t>When Bad Things Happen to Good Chairs, Part 2: Advice From the Experts”</a:t>
            </a:r>
            <a:endParaRPr lang="en-US" sz="3600" dirty="0"/>
          </a:p>
        </p:txBody>
      </p:sp>
      <p:sp>
        <p:nvSpPr>
          <p:cNvPr id="10" name="Subtitle 9"/>
          <p:cNvSpPr>
            <a:spLocks noGrp="1"/>
          </p:cNvSpPr>
          <p:nvPr>
            <p:ph type="subTitle" idx="1"/>
          </p:nvPr>
        </p:nvSpPr>
        <p:spPr/>
        <p:txBody>
          <a:bodyPr>
            <a:normAutofit fontScale="92500" lnSpcReduction="20000"/>
          </a:bodyPr>
          <a:lstStyle/>
          <a:p>
            <a:pPr marL="342900" indent="-342900">
              <a:defRPr/>
            </a:pPr>
            <a:r>
              <a:rPr lang="en-US" dirty="0" smtClean="0">
                <a:solidFill>
                  <a:prstClr val="black"/>
                </a:solidFill>
              </a:rPr>
              <a:t>UW ADVANCE</a:t>
            </a:r>
            <a:br>
              <a:rPr lang="en-US" dirty="0" smtClean="0">
                <a:solidFill>
                  <a:prstClr val="black"/>
                </a:solidFill>
              </a:rPr>
            </a:br>
            <a:r>
              <a:rPr lang="en-US" dirty="0" smtClean="0">
                <a:solidFill>
                  <a:prstClr val="black"/>
                </a:solidFill>
              </a:rPr>
              <a:t>Spring Quarterly </a:t>
            </a:r>
            <a:r>
              <a:rPr lang="en-US" dirty="0">
                <a:solidFill>
                  <a:prstClr val="black"/>
                </a:solidFill>
              </a:rPr>
              <a:t>Leadership </a:t>
            </a:r>
            <a:r>
              <a:rPr lang="en-US" dirty="0" smtClean="0">
                <a:solidFill>
                  <a:prstClr val="black"/>
                </a:solidFill>
              </a:rPr>
              <a:t>Workshop</a:t>
            </a:r>
          </a:p>
          <a:p>
            <a:pPr marL="342900" indent="-342900">
              <a:defRPr/>
            </a:pPr>
            <a:endParaRPr lang="en-US" sz="500" dirty="0">
              <a:solidFill>
                <a:prstClr val="black"/>
              </a:solidFill>
            </a:endParaRPr>
          </a:p>
          <a:p>
            <a:pPr marL="342900" indent="-342900">
              <a:defRPr/>
            </a:pPr>
            <a:r>
              <a:rPr lang="en-US" sz="2400" dirty="0" smtClean="0">
                <a:solidFill>
                  <a:prstClr val="black"/>
                </a:solidFill>
              </a:rPr>
              <a:t>June 2, 2014</a:t>
            </a:r>
            <a:endParaRPr lang="en-US" sz="2400" dirty="0">
              <a:solidFill>
                <a:prstClr val="black"/>
              </a:solidFill>
            </a:endParaRPr>
          </a:p>
          <a:p>
            <a:endParaRPr lang="en-US" dirty="0"/>
          </a:p>
        </p:txBody>
      </p:sp>
    </p:spTree>
    <p:custDataLst>
      <p:tags r:id="rId1"/>
    </p:custDataLst>
    <p:extLst>
      <p:ext uri="{BB962C8B-B14F-4D97-AF65-F5344CB8AC3E}">
        <p14:creationId xmlns:p14="http://schemas.microsoft.com/office/powerpoint/2010/main" val="31972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Scenarios</a:t>
            </a:r>
            <a:endParaRPr lang="en-US" dirty="0"/>
          </a:p>
        </p:txBody>
      </p:sp>
      <p:sp>
        <p:nvSpPr>
          <p:cNvPr id="2" name="Text Placeholder 1"/>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865141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7772400" cy="6863417"/>
          </a:xfrm>
          <a:prstGeom prst="rect">
            <a:avLst/>
          </a:prstGeom>
          <a:noFill/>
        </p:spPr>
        <p:txBody>
          <a:bodyPr wrap="square" rtlCol="0">
            <a:spAutoFit/>
          </a:bodyPr>
          <a:lstStyle/>
          <a:p>
            <a:r>
              <a:rPr lang="en-US" sz="2400" b="1" dirty="0"/>
              <a:t> </a:t>
            </a:r>
          </a:p>
          <a:p>
            <a:r>
              <a:rPr lang="en-US" sz="2400" dirty="0"/>
              <a:t>The Chair (Duncan) is contacted by two graduate students who allege a </a:t>
            </a:r>
            <a:r>
              <a:rPr lang="en-US" sz="2400" dirty="0" smtClean="0"/>
              <a:t>faculty </a:t>
            </a:r>
            <a:r>
              <a:rPr lang="en-US" sz="2400" dirty="0"/>
              <a:t>member (Patrice) is disrespectful to them in front of others. Patrice allegedly tells the graduate students, and others, on a regular basis that they won’t “</a:t>
            </a:r>
            <a:r>
              <a:rPr lang="en-US" sz="2400" i="1" dirty="0"/>
              <a:t>make it in this field</a:t>
            </a:r>
            <a:r>
              <a:rPr lang="en-US" sz="2400" dirty="0"/>
              <a:t>.” Additionally, Patrice has reportedly told the graduate students “</a:t>
            </a:r>
            <a:r>
              <a:rPr lang="en-US" sz="2400" i="1" dirty="0"/>
              <a:t>you need my recommendation to get anywhere… so just remember that I own you</a:t>
            </a:r>
            <a:r>
              <a:rPr lang="en-US" sz="2400" dirty="0"/>
              <a:t>.” Based on some past reports, Duncan is inclined to believe that the graduate student’s complaints have some merit.  </a:t>
            </a:r>
          </a:p>
          <a:p>
            <a:endParaRPr lang="en-US" sz="2400" dirty="0" smtClean="0"/>
          </a:p>
          <a:p>
            <a:r>
              <a:rPr lang="en-US" sz="2400" dirty="0" smtClean="0"/>
              <a:t>To </a:t>
            </a:r>
            <a:r>
              <a:rPr lang="en-US" sz="2400" dirty="0"/>
              <a:t>further complicate matters, </a:t>
            </a:r>
            <a:r>
              <a:rPr lang="en-US" sz="2400" dirty="0" smtClean="0"/>
              <a:t>Patrice is </a:t>
            </a:r>
            <a:r>
              <a:rPr lang="en-US" sz="2400" dirty="0"/>
              <a:t>very well respected within your field (grants and publications) and seen as an emerging leader by many within the university.</a:t>
            </a:r>
          </a:p>
          <a:p>
            <a:endParaRPr lang="en-US" sz="2600" dirty="0"/>
          </a:p>
          <a:p>
            <a:endParaRPr lang="en-US" sz="2600" dirty="0" smtClean="0"/>
          </a:p>
          <a:p>
            <a:r>
              <a:rPr lang="en-US" sz="2600" dirty="0" smtClean="0"/>
              <a:t>      </a:t>
            </a:r>
            <a:r>
              <a:rPr lang="en-US" sz="2600" dirty="0" err="1" smtClean="0">
                <a:solidFill>
                  <a:schemeClr val="accent6">
                    <a:lumMod val="50000"/>
                  </a:schemeClr>
                </a:solidFill>
              </a:rPr>
              <a:t>Ombud</a:t>
            </a:r>
            <a:r>
              <a:rPr lang="en-US" sz="2600" dirty="0" smtClean="0">
                <a:solidFill>
                  <a:schemeClr val="accent6">
                    <a:lumMod val="50000"/>
                  </a:schemeClr>
                </a:solidFill>
              </a:rPr>
              <a:t> Office • HUB 3</a:t>
            </a:r>
            <a:r>
              <a:rPr lang="en-US" sz="2600" baseline="30000" dirty="0" smtClean="0">
                <a:solidFill>
                  <a:schemeClr val="accent6">
                    <a:lumMod val="50000"/>
                  </a:schemeClr>
                </a:solidFill>
              </a:rPr>
              <a:t>rd</a:t>
            </a:r>
            <a:r>
              <a:rPr lang="en-US" sz="2600" dirty="0" smtClean="0">
                <a:solidFill>
                  <a:schemeClr val="accent6">
                    <a:lumMod val="50000"/>
                  </a:schemeClr>
                </a:solidFill>
              </a:rPr>
              <a:t> Floor • 206.543.6028</a:t>
            </a:r>
            <a:endParaRPr lang="en-US" sz="2600" dirty="0">
              <a:solidFill>
                <a:schemeClr val="accent6">
                  <a:lumMod val="50000"/>
                </a:schemeClr>
              </a:solidFill>
            </a:endParaRPr>
          </a:p>
          <a:p>
            <a:endParaRPr lang="en-US" sz="2600" dirty="0"/>
          </a:p>
        </p:txBody>
      </p:sp>
    </p:spTree>
    <p:extLst>
      <p:ext uri="{BB962C8B-B14F-4D97-AF65-F5344CB8AC3E}">
        <p14:creationId xmlns:p14="http://schemas.microsoft.com/office/powerpoint/2010/main" val="12160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620000" cy="1143000"/>
          </a:xfrm>
        </p:spPr>
        <p:txBody>
          <a:bodyPr/>
          <a:lstStyle/>
          <a:p>
            <a:r>
              <a:rPr lang="en-US" dirty="0" smtClean="0"/>
              <a:t>Scenario</a:t>
            </a:r>
            <a:endParaRPr lang="en-US" dirty="0"/>
          </a:p>
        </p:txBody>
      </p:sp>
      <p:sp>
        <p:nvSpPr>
          <p:cNvPr id="3" name="Content Placeholder 2"/>
          <p:cNvSpPr>
            <a:spLocks noGrp="1"/>
          </p:cNvSpPr>
          <p:nvPr>
            <p:ph idx="4294967295"/>
          </p:nvPr>
        </p:nvSpPr>
        <p:spPr>
          <a:xfrm>
            <a:off x="762000" y="1524000"/>
            <a:ext cx="8001000" cy="4800600"/>
          </a:xfrm>
        </p:spPr>
        <p:txBody>
          <a:bodyPr/>
          <a:lstStyle/>
          <a:p>
            <a:pPr marL="0" indent="0">
              <a:buNone/>
            </a:pPr>
            <a:r>
              <a:rPr lang="en-US" dirty="0" smtClean="0"/>
              <a:t>It is reported to you that an undergraduate student has made a complaint that a graduate student in your program has been “stalking” the student.  The graduate student is scheduled to be a Teaching Assistant for that student’s class in the upcoming quarter.</a:t>
            </a:r>
            <a:endParaRPr lang="en-US" dirty="0"/>
          </a:p>
        </p:txBody>
      </p:sp>
      <p:sp>
        <p:nvSpPr>
          <p:cNvPr id="5" name="Footer Placeholder 3"/>
          <p:cNvSpPr txBox="1">
            <a:spLocks/>
          </p:cNvSpPr>
          <p:nvPr/>
        </p:nvSpPr>
        <p:spPr>
          <a:xfrm>
            <a:off x="5181600" y="5943600"/>
            <a:ext cx="3886200" cy="762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smtClean="0">
                <a:solidFill>
                  <a:schemeClr val="tx1"/>
                </a:solidFill>
              </a:rPr>
              <a:t>Amanda Paye, Title IX/ADA Coordinator</a:t>
            </a:r>
          </a:p>
          <a:p>
            <a:pPr algn="l"/>
            <a:r>
              <a:rPr lang="en-US" sz="1800" dirty="0" smtClean="0">
                <a:solidFill>
                  <a:schemeClr val="tx1"/>
                </a:solidFill>
              </a:rPr>
              <a:t>Office of Risk Management </a:t>
            </a:r>
          </a:p>
          <a:p>
            <a:pPr algn="l"/>
            <a:r>
              <a:rPr lang="en-US" sz="1800" dirty="0" smtClean="0">
                <a:solidFill>
                  <a:schemeClr val="tx1"/>
                </a:solidFill>
                <a:hlinkClick r:id="rId2"/>
              </a:rPr>
              <a:t>apaye@uw.edu</a:t>
            </a:r>
            <a:r>
              <a:rPr lang="en-US" sz="1800" dirty="0" smtClean="0">
                <a:solidFill>
                  <a:schemeClr val="tx1"/>
                </a:solidFill>
              </a:rPr>
              <a:t>;  </a:t>
            </a:r>
            <a:r>
              <a:rPr lang="en-US" sz="1800" dirty="0" smtClean="0">
                <a:solidFill>
                  <a:schemeClr val="tx1"/>
                </a:solidFill>
                <a:hlinkClick r:id="rId3"/>
              </a:rPr>
              <a:t>titleix@uw.edu</a:t>
            </a: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231538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3"/>
          <p:cNvSpPr>
            <a:spLocks noGrp="1"/>
          </p:cNvSpPr>
          <p:nvPr>
            <p:ph sz="quarter" idx="4294967295"/>
          </p:nvPr>
        </p:nvSpPr>
        <p:spPr>
          <a:xfrm>
            <a:off x="419100" y="2362200"/>
            <a:ext cx="8305800" cy="3048000"/>
          </a:xfrm>
        </p:spPr>
        <p:txBody>
          <a:bodyPr/>
          <a:lstStyle/>
          <a:p>
            <a:pPr marL="0" indent="0">
              <a:buClr>
                <a:srgbClr val="7030A0"/>
              </a:buClr>
              <a:buNone/>
              <a:defRPr/>
            </a:pPr>
            <a:r>
              <a:rPr lang="en-US" altLang="en-US" sz="3600" dirty="0" smtClean="0"/>
              <a:t>A student emails saying they missed class because they are having a crisis and are so overwhelmed they can’t get </a:t>
            </a:r>
            <a:r>
              <a:rPr lang="en-US" altLang="en-US" sz="3200" dirty="0" smtClean="0"/>
              <a:t>out</a:t>
            </a:r>
            <a:r>
              <a:rPr lang="en-US" altLang="en-US" sz="3600" dirty="0" smtClean="0"/>
              <a:t> of bed. In the email they say “I have never felt this bad before and the only way I can see this getting any better is if I’m dead.”</a:t>
            </a:r>
          </a:p>
          <a:p>
            <a:pPr marL="0" indent="0">
              <a:buClr>
                <a:srgbClr val="7030A0"/>
              </a:buClr>
              <a:buNone/>
              <a:defRPr/>
            </a:pPr>
            <a:endParaRPr lang="en-US" altLang="en-US" sz="2000" dirty="0" smtClean="0"/>
          </a:p>
          <a:p>
            <a:pPr marL="0" indent="0">
              <a:buClr>
                <a:srgbClr val="7030A0"/>
              </a:buClr>
              <a:buFont typeface="Wingdings 2" pitchFamily="18" charset="2"/>
              <a:buNone/>
              <a:defRPr/>
            </a:pPr>
            <a:endParaRPr lang="en-US" altLang="en-US" sz="2000" dirty="0" smtClean="0"/>
          </a:p>
          <a:p>
            <a:pPr marL="0" indent="0">
              <a:buClr>
                <a:srgbClr val="7030A0"/>
              </a:buClr>
              <a:buFont typeface="Wingdings 2" pitchFamily="18" charset="2"/>
              <a:buNone/>
              <a:defRPr/>
            </a:pPr>
            <a:endParaRPr lang="en-US" altLang="en-US" sz="2000" dirty="0" smtClean="0"/>
          </a:p>
          <a:p>
            <a:pPr marL="0" indent="0">
              <a:buClr>
                <a:srgbClr val="7030A0"/>
              </a:buClr>
              <a:defRPr/>
            </a:pPr>
            <a:endParaRPr lang="en-US" altLang="en-US" sz="2000" dirty="0" smtClean="0"/>
          </a:p>
          <a:p>
            <a:pPr marL="0" indent="0">
              <a:buClr>
                <a:srgbClr val="7030A0"/>
              </a:buClr>
              <a:defRPr/>
            </a:pPr>
            <a:endParaRPr lang="en-US" altLang="en-US" sz="2000" dirty="0" smtClean="0"/>
          </a:p>
        </p:txBody>
      </p:sp>
      <p:sp>
        <p:nvSpPr>
          <p:cNvPr id="4" name="TextBox 6"/>
          <p:cNvSpPr txBox="1">
            <a:spLocks noChangeArrowheads="1"/>
          </p:cNvSpPr>
          <p:nvPr/>
        </p:nvSpPr>
        <p:spPr bwMode="auto">
          <a:xfrm>
            <a:off x="5486400" y="152400"/>
            <a:ext cx="3316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C000"/>
              </a:buClr>
              <a:buFont typeface="Wingdings 2" pitchFamily="18" charset="2"/>
              <a:buNone/>
            </a:pPr>
            <a:r>
              <a:rPr lang="en-US" altLang="en-US" sz="1600" b="1" dirty="0"/>
              <a:t>Contact Us: </a:t>
            </a:r>
          </a:p>
          <a:p>
            <a:pPr eaLnBrk="1" hangingPunct="1">
              <a:buClr>
                <a:srgbClr val="FFC000"/>
              </a:buClr>
              <a:buFont typeface="Wingdings 2" pitchFamily="18" charset="2"/>
              <a:buNone/>
            </a:pPr>
            <a:r>
              <a:rPr lang="en-US" altLang="en-US" sz="1600" dirty="0"/>
              <a:t>Email: </a:t>
            </a:r>
            <a:r>
              <a:rPr lang="en-US" altLang="en-US" sz="1600" dirty="0">
                <a:hlinkClick r:id="rId3"/>
              </a:rPr>
              <a:t>livewell@uw.edu</a:t>
            </a:r>
            <a:endParaRPr lang="en-US" altLang="en-US" sz="1600" dirty="0"/>
          </a:p>
          <a:p>
            <a:pPr eaLnBrk="1" hangingPunct="1">
              <a:buClr>
                <a:srgbClr val="FFC000"/>
              </a:buClr>
              <a:buFont typeface="Wingdings 2" pitchFamily="18" charset="2"/>
              <a:buNone/>
            </a:pPr>
            <a:r>
              <a:rPr lang="en-US" altLang="en-US" sz="1600" dirty="0"/>
              <a:t>Phone: 543.6085</a:t>
            </a:r>
          </a:p>
          <a:p>
            <a:pPr eaLnBrk="1" hangingPunct="1">
              <a:buClr>
                <a:srgbClr val="FFC000"/>
              </a:buClr>
              <a:buFont typeface="Wingdings 2" pitchFamily="18" charset="2"/>
              <a:buNone/>
            </a:pPr>
            <a:r>
              <a:rPr lang="en-US" altLang="en-US" sz="1600" dirty="0"/>
              <a:t>Location: Elm Hall (West Campus)</a:t>
            </a:r>
          </a:p>
        </p:txBody>
      </p:sp>
      <p:sp>
        <p:nvSpPr>
          <p:cNvPr id="6" name="Title 1"/>
          <p:cNvSpPr txBox="1">
            <a:spLocks/>
          </p:cNvSpPr>
          <p:nvPr/>
        </p:nvSpPr>
        <p:spPr>
          <a:xfrm>
            <a:off x="685800" y="1371600"/>
            <a:ext cx="7772400" cy="11430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a:lstStyle>
          <a:p>
            <a:pPr algn="ctr"/>
            <a:r>
              <a:rPr lang="en-US" altLang="en-US" dirty="0" smtClean="0">
                <a:solidFill>
                  <a:srgbClr val="FFC000"/>
                </a:solidFill>
              </a:rPr>
              <a:t>Health &amp; Wellness Scenario</a:t>
            </a:r>
          </a:p>
        </p:txBody>
      </p:sp>
    </p:spTree>
    <p:extLst>
      <p:ext uri="{BB962C8B-B14F-4D97-AF65-F5344CB8AC3E}">
        <p14:creationId xmlns:p14="http://schemas.microsoft.com/office/powerpoint/2010/main" val="4116467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Scenario</a:t>
            </a:r>
            <a:endParaRPr lang="en-US" sz="4000" dirty="0"/>
          </a:p>
        </p:txBody>
      </p:sp>
      <p:sp>
        <p:nvSpPr>
          <p:cNvPr id="3" name="TextBox 2"/>
          <p:cNvSpPr txBox="1"/>
          <p:nvPr/>
        </p:nvSpPr>
        <p:spPr>
          <a:xfrm>
            <a:off x="811160" y="1295400"/>
            <a:ext cx="7799439" cy="4524315"/>
          </a:xfrm>
          <a:prstGeom prst="rect">
            <a:avLst/>
          </a:prstGeom>
          <a:noFill/>
        </p:spPr>
        <p:txBody>
          <a:bodyPr wrap="square" rtlCol="0">
            <a:spAutoFit/>
          </a:bodyPr>
          <a:lstStyle/>
          <a:p>
            <a:r>
              <a:rPr lang="en-US" sz="3200" dirty="0" smtClean="0"/>
              <a:t>Chair reported that 5 persons have expressed concern for their safety due to a post-doc’s periodic belligerent accusations about being treated unfairly, being disrespected, and excessive alcohol consumption.  The post-doc is under investigation for scientific misconduct.  Everyone is worried about how he will react to increasing professional  pressure.</a:t>
            </a:r>
            <a:endParaRPr lang="en-US" sz="3200" dirty="0"/>
          </a:p>
        </p:txBody>
      </p:sp>
      <p:sp>
        <p:nvSpPr>
          <p:cNvPr id="5" name="TextBox 4"/>
          <p:cNvSpPr txBox="1"/>
          <p:nvPr/>
        </p:nvSpPr>
        <p:spPr>
          <a:xfrm>
            <a:off x="5562600" y="6172200"/>
            <a:ext cx="1737270" cy="646331"/>
          </a:xfrm>
          <a:prstGeom prst="rect">
            <a:avLst/>
          </a:prstGeom>
          <a:noFill/>
        </p:spPr>
        <p:txBody>
          <a:bodyPr wrap="none" rtlCol="0">
            <a:spAutoFit/>
          </a:bodyPr>
          <a:lstStyle/>
          <a:p>
            <a:r>
              <a:rPr lang="en-US" dirty="0" smtClean="0">
                <a:solidFill>
                  <a:schemeClr val="bg1"/>
                </a:solidFill>
              </a:rPr>
              <a:t>Dave Girts</a:t>
            </a:r>
          </a:p>
          <a:p>
            <a:r>
              <a:rPr lang="en-US" dirty="0" smtClean="0">
                <a:solidFill>
                  <a:schemeClr val="bg1"/>
                </a:solidFill>
              </a:rPr>
              <a:t>UW </a:t>
            </a:r>
            <a:r>
              <a:rPr lang="en-US" dirty="0" err="1" smtClean="0">
                <a:solidFill>
                  <a:schemeClr val="bg1"/>
                </a:solidFill>
              </a:rPr>
              <a:t>SafeCampus</a:t>
            </a:r>
            <a:endParaRPr lang="en-US" dirty="0">
              <a:solidFill>
                <a:schemeClr val="bg1"/>
              </a:solidFill>
            </a:endParaRPr>
          </a:p>
        </p:txBody>
      </p:sp>
      <p:sp>
        <p:nvSpPr>
          <p:cNvPr id="6" name="TextBox 5"/>
          <p:cNvSpPr txBox="1"/>
          <p:nvPr/>
        </p:nvSpPr>
        <p:spPr>
          <a:xfrm>
            <a:off x="7304382" y="6172200"/>
            <a:ext cx="1611018" cy="646331"/>
          </a:xfrm>
          <a:prstGeom prst="rect">
            <a:avLst/>
          </a:prstGeom>
          <a:noFill/>
        </p:spPr>
        <p:txBody>
          <a:bodyPr wrap="none" rtlCol="0">
            <a:spAutoFit/>
          </a:bodyPr>
          <a:lstStyle/>
          <a:p>
            <a:r>
              <a:rPr lang="en-US" u="sng" dirty="0">
                <a:solidFill>
                  <a:schemeClr val="bg1"/>
                </a:solidFill>
              </a:rPr>
              <a:t>dgirts@uw.edu</a:t>
            </a:r>
            <a:endParaRPr lang="en-US" dirty="0">
              <a:solidFill>
                <a:schemeClr val="bg1"/>
              </a:solidFill>
            </a:endParaRPr>
          </a:p>
          <a:p>
            <a:r>
              <a:rPr lang="en-US" dirty="0" smtClean="0">
                <a:solidFill>
                  <a:schemeClr val="bg1"/>
                </a:solidFill>
              </a:rPr>
              <a:t>206-685-4626</a:t>
            </a:r>
            <a:endParaRPr lang="en-US" dirty="0">
              <a:solidFill>
                <a:schemeClr val="bg1"/>
              </a:solidFill>
            </a:endParaRPr>
          </a:p>
        </p:txBody>
      </p:sp>
    </p:spTree>
    <p:extLst>
      <p:ext uri="{BB962C8B-B14F-4D97-AF65-F5344CB8AC3E}">
        <p14:creationId xmlns:p14="http://schemas.microsoft.com/office/powerpoint/2010/main" val="428627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772400" cy="7402026"/>
          </a:xfrm>
          <a:prstGeom prst="rect">
            <a:avLst/>
          </a:prstGeom>
          <a:noFill/>
        </p:spPr>
        <p:txBody>
          <a:bodyPr wrap="square" rtlCol="0">
            <a:spAutoFit/>
          </a:bodyPr>
          <a:lstStyle/>
          <a:p>
            <a:r>
              <a:rPr lang="en-US" sz="2300" dirty="0"/>
              <a:t>Our Chair (Greta) has a valuable professional opportunity that she would like to extend to a junior </a:t>
            </a:r>
            <a:r>
              <a:rPr lang="en-US" sz="2300" dirty="0" smtClean="0"/>
              <a:t>faculty member </a:t>
            </a:r>
            <a:r>
              <a:rPr lang="en-US" sz="2300" dirty="0"/>
              <a:t>(Ted). The opportunity is an administrative role </a:t>
            </a:r>
            <a:r>
              <a:rPr lang="en-US" sz="2300" dirty="0" smtClean="0"/>
              <a:t>that </a:t>
            </a:r>
            <a:r>
              <a:rPr lang="en-US" sz="2300" dirty="0"/>
              <a:t>would allow Ted to broaden his leadership experience and heighten his profile within the department. Greta is concerned that this decision may be seen as biased by other faculty members as Ted was among the first hires she made after becoming Chair and they have collaborated on several research projects.</a:t>
            </a:r>
          </a:p>
          <a:p>
            <a:endParaRPr lang="en-US" sz="2300" dirty="0" smtClean="0"/>
          </a:p>
          <a:p>
            <a:r>
              <a:rPr lang="en-US" sz="2300" dirty="0" smtClean="0"/>
              <a:t>To </a:t>
            </a:r>
            <a:r>
              <a:rPr lang="en-US" sz="2300" dirty="0"/>
              <a:t>further complicate matters, </a:t>
            </a:r>
            <a:r>
              <a:rPr lang="en-US" sz="2300" dirty="0" smtClean="0"/>
              <a:t>Greta </a:t>
            </a:r>
            <a:r>
              <a:rPr lang="en-US" sz="2300" dirty="0"/>
              <a:t>does not want this opportunity to go to a long-time Faculty Member (Marty) who by force of personality and history in the department has taken on an oversized role in all of the department’s decisions. If Ted is going to be successful, he will need to work closely with Marty. </a:t>
            </a:r>
          </a:p>
          <a:p>
            <a:endParaRPr lang="en-US" sz="3000" dirty="0" smtClean="0"/>
          </a:p>
          <a:p>
            <a:r>
              <a:rPr lang="en-US" sz="2600" dirty="0" smtClean="0">
                <a:solidFill>
                  <a:schemeClr val="accent6">
                    <a:lumMod val="50000"/>
                  </a:schemeClr>
                </a:solidFill>
              </a:rPr>
              <a:t>         </a:t>
            </a:r>
            <a:r>
              <a:rPr lang="en-US" sz="2600" dirty="0" err="1" smtClean="0">
                <a:solidFill>
                  <a:schemeClr val="accent6">
                    <a:lumMod val="50000"/>
                  </a:schemeClr>
                </a:solidFill>
              </a:rPr>
              <a:t>Ombud</a:t>
            </a:r>
            <a:r>
              <a:rPr lang="en-US" sz="2600" dirty="0" smtClean="0">
                <a:solidFill>
                  <a:schemeClr val="accent6">
                    <a:lumMod val="50000"/>
                  </a:schemeClr>
                </a:solidFill>
              </a:rPr>
              <a:t> Office • HUB 3</a:t>
            </a:r>
            <a:r>
              <a:rPr lang="en-US" sz="2600" baseline="30000" dirty="0" smtClean="0">
                <a:solidFill>
                  <a:schemeClr val="accent6">
                    <a:lumMod val="50000"/>
                  </a:schemeClr>
                </a:solidFill>
              </a:rPr>
              <a:t>rd</a:t>
            </a:r>
            <a:r>
              <a:rPr lang="en-US" sz="2600" dirty="0" smtClean="0">
                <a:solidFill>
                  <a:schemeClr val="accent6">
                    <a:lumMod val="50000"/>
                  </a:schemeClr>
                </a:solidFill>
              </a:rPr>
              <a:t> Floor • 206.543.6028</a:t>
            </a:r>
          </a:p>
          <a:p>
            <a:endParaRPr lang="en-US" sz="2600" dirty="0" smtClean="0"/>
          </a:p>
          <a:p>
            <a:endParaRPr lang="en-US" sz="2600" dirty="0"/>
          </a:p>
          <a:p>
            <a:endParaRPr lang="en-US" sz="2600" dirty="0"/>
          </a:p>
        </p:txBody>
      </p:sp>
    </p:spTree>
    <p:extLst>
      <p:ext uri="{BB962C8B-B14F-4D97-AF65-F5344CB8AC3E}">
        <p14:creationId xmlns:p14="http://schemas.microsoft.com/office/powerpoint/2010/main" val="164427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2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04800"/>
            <a:ext cx="7620000" cy="1143000"/>
          </a:xfrm>
        </p:spPr>
        <p:txBody>
          <a:bodyPr/>
          <a:lstStyle/>
          <a:p>
            <a:r>
              <a:rPr lang="en-US" dirty="0" smtClean="0"/>
              <a:t>Scenario</a:t>
            </a:r>
            <a:endParaRPr lang="en-US" dirty="0"/>
          </a:p>
        </p:txBody>
      </p:sp>
      <p:sp>
        <p:nvSpPr>
          <p:cNvPr id="3" name="Content Placeholder 2"/>
          <p:cNvSpPr>
            <a:spLocks noGrp="1"/>
          </p:cNvSpPr>
          <p:nvPr>
            <p:ph idx="4294967295"/>
          </p:nvPr>
        </p:nvSpPr>
        <p:spPr>
          <a:xfrm>
            <a:off x="914400" y="1600200"/>
            <a:ext cx="7620000" cy="2514600"/>
          </a:xfrm>
        </p:spPr>
        <p:txBody>
          <a:bodyPr>
            <a:normAutofit/>
          </a:bodyPr>
          <a:lstStyle/>
          <a:p>
            <a:pPr marL="0" indent="0">
              <a:buNone/>
            </a:pPr>
            <a:r>
              <a:rPr lang="en-US" dirty="0" smtClean="0"/>
              <a:t>You’ve been informed that a Facebook page called “Hook Ups at UW” has been started where people can share information on couples they know who have “hooked up.” </a:t>
            </a:r>
          </a:p>
          <a:p>
            <a:pPr marL="0" indent="0">
              <a:buNone/>
            </a:pPr>
            <a:endParaRPr lang="en-US" dirty="0"/>
          </a:p>
        </p:txBody>
      </p:sp>
      <p:sp>
        <p:nvSpPr>
          <p:cNvPr id="6" name="Footer Placeholder 3"/>
          <p:cNvSpPr txBox="1">
            <a:spLocks/>
          </p:cNvSpPr>
          <p:nvPr/>
        </p:nvSpPr>
        <p:spPr>
          <a:xfrm>
            <a:off x="5181600" y="5943600"/>
            <a:ext cx="3886200" cy="762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smtClean="0">
                <a:solidFill>
                  <a:schemeClr val="tx1"/>
                </a:solidFill>
              </a:rPr>
              <a:t>Amanda Paye, Title IX/ADA Coordinator</a:t>
            </a:r>
          </a:p>
          <a:p>
            <a:pPr algn="l"/>
            <a:r>
              <a:rPr lang="en-US" sz="1800" dirty="0" smtClean="0">
                <a:solidFill>
                  <a:schemeClr val="tx1"/>
                </a:solidFill>
              </a:rPr>
              <a:t>Office of Risk Management </a:t>
            </a:r>
          </a:p>
          <a:p>
            <a:pPr algn="l"/>
            <a:r>
              <a:rPr lang="en-US" sz="1800" dirty="0" smtClean="0">
                <a:solidFill>
                  <a:schemeClr val="tx1"/>
                </a:solidFill>
                <a:hlinkClick r:id="rId2"/>
              </a:rPr>
              <a:t>apaye@uw.edu</a:t>
            </a:r>
            <a:r>
              <a:rPr lang="en-US" sz="1800" dirty="0" smtClean="0">
                <a:solidFill>
                  <a:schemeClr val="tx1"/>
                </a:solidFill>
              </a:rPr>
              <a:t>;  </a:t>
            </a:r>
            <a:r>
              <a:rPr lang="en-US" sz="1800" dirty="0" smtClean="0">
                <a:solidFill>
                  <a:schemeClr val="tx1"/>
                </a:solidFill>
                <a:hlinkClick r:id="rId3"/>
              </a:rPr>
              <a:t>titleix@uw.edu</a:t>
            </a: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191081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1143000"/>
            <a:ext cx="7772400" cy="1143000"/>
          </a:xfrm>
        </p:spPr>
        <p:txBody>
          <a:bodyPr/>
          <a:lstStyle/>
          <a:p>
            <a:pPr algn="ctr"/>
            <a:r>
              <a:rPr lang="en-US" altLang="en-US" dirty="0" smtClean="0">
                <a:solidFill>
                  <a:srgbClr val="FFC000"/>
                </a:solidFill>
              </a:rPr>
              <a:t>Health &amp; Wellness Scenario</a:t>
            </a:r>
          </a:p>
        </p:txBody>
      </p:sp>
      <p:sp>
        <p:nvSpPr>
          <p:cNvPr id="9219" name="Content Placeholder 3"/>
          <p:cNvSpPr>
            <a:spLocks noGrp="1"/>
          </p:cNvSpPr>
          <p:nvPr>
            <p:ph sz="quarter" idx="4294967295"/>
          </p:nvPr>
        </p:nvSpPr>
        <p:spPr>
          <a:xfrm>
            <a:off x="533400" y="2438400"/>
            <a:ext cx="8305800" cy="2819400"/>
          </a:xfrm>
        </p:spPr>
        <p:txBody>
          <a:bodyPr/>
          <a:lstStyle/>
          <a:p>
            <a:pPr marL="0" indent="0">
              <a:buClr>
                <a:srgbClr val="7030A0"/>
              </a:buClr>
              <a:buNone/>
              <a:defRPr/>
            </a:pPr>
            <a:r>
              <a:rPr lang="en-US" altLang="en-US" sz="3600" dirty="0" smtClean="0"/>
              <a:t>A student emails saying they can’t make it for class because a friend was sexually assaulted and they are going to take their friend to the hospital to be checked out. </a:t>
            </a:r>
          </a:p>
          <a:p>
            <a:pPr>
              <a:buClr>
                <a:srgbClr val="7030A0"/>
              </a:buClr>
              <a:defRPr/>
            </a:pPr>
            <a:endParaRPr lang="en-US" altLang="en-US" sz="2000" dirty="0" smtClean="0"/>
          </a:p>
          <a:p>
            <a:pPr>
              <a:buClr>
                <a:srgbClr val="7030A0"/>
              </a:buClr>
              <a:defRPr/>
            </a:pPr>
            <a:endParaRPr lang="en-US" altLang="en-US" sz="2000" dirty="0" smtClean="0"/>
          </a:p>
          <a:p>
            <a:pPr marL="0" indent="0">
              <a:buClr>
                <a:srgbClr val="7030A0"/>
              </a:buClr>
              <a:buFont typeface="Wingdings 2" pitchFamily="18" charset="2"/>
              <a:buNone/>
              <a:defRPr/>
            </a:pPr>
            <a:endParaRPr lang="en-US" altLang="en-US" sz="2000" dirty="0" smtClean="0"/>
          </a:p>
          <a:p>
            <a:pPr marL="0" indent="0">
              <a:buClr>
                <a:srgbClr val="7030A0"/>
              </a:buClr>
              <a:buFont typeface="Wingdings 2" pitchFamily="18" charset="2"/>
              <a:buNone/>
              <a:defRPr/>
            </a:pPr>
            <a:endParaRPr lang="en-US" altLang="en-US" sz="2000" dirty="0" smtClean="0"/>
          </a:p>
          <a:p>
            <a:pPr marL="0" indent="0">
              <a:buClr>
                <a:srgbClr val="7030A0"/>
              </a:buClr>
              <a:defRPr/>
            </a:pPr>
            <a:endParaRPr lang="en-US" altLang="en-US" sz="2000" dirty="0" smtClean="0"/>
          </a:p>
          <a:p>
            <a:pPr marL="0" indent="0">
              <a:buClr>
                <a:srgbClr val="7030A0"/>
              </a:buClr>
              <a:defRPr/>
            </a:pPr>
            <a:endParaRPr lang="en-US" altLang="en-US" sz="2000" dirty="0" smtClean="0"/>
          </a:p>
        </p:txBody>
      </p:sp>
      <p:sp>
        <p:nvSpPr>
          <p:cNvPr id="4" name="TextBox 6"/>
          <p:cNvSpPr txBox="1">
            <a:spLocks noChangeArrowheads="1"/>
          </p:cNvSpPr>
          <p:nvPr/>
        </p:nvSpPr>
        <p:spPr bwMode="auto">
          <a:xfrm>
            <a:off x="5486400" y="152400"/>
            <a:ext cx="3316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C000"/>
              </a:buClr>
              <a:buFont typeface="Wingdings 2" pitchFamily="18" charset="2"/>
              <a:buNone/>
            </a:pPr>
            <a:r>
              <a:rPr lang="en-US" altLang="en-US" sz="1600" b="1" dirty="0"/>
              <a:t>Contact Us: </a:t>
            </a:r>
          </a:p>
          <a:p>
            <a:pPr eaLnBrk="1" hangingPunct="1">
              <a:buClr>
                <a:srgbClr val="FFC000"/>
              </a:buClr>
              <a:buFont typeface="Wingdings 2" pitchFamily="18" charset="2"/>
              <a:buNone/>
            </a:pPr>
            <a:r>
              <a:rPr lang="en-US" altLang="en-US" sz="1600" dirty="0"/>
              <a:t>Email: </a:t>
            </a:r>
            <a:r>
              <a:rPr lang="en-US" altLang="en-US" sz="1600" dirty="0">
                <a:hlinkClick r:id="rId3"/>
              </a:rPr>
              <a:t>livewell@uw.edu</a:t>
            </a:r>
            <a:endParaRPr lang="en-US" altLang="en-US" sz="1600" dirty="0"/>
          </a:p>
          <a:p>
            <a:pPr eaLnBrk="1" hangingPunct="1">
              <a:buClr>
                <a:srgbClr val="FFC000"/>
              </a:buClr>
              <a:buFont typeface="Wingdings 2" pitchFamily="18" charset="2"/>
              <a:buNone/>
            </a:pPr>
            <a:r>
              <a:rPr lang="en-US" altLang="en-US" sz="1600" dirty="0"/>
              <a:t>Phone: 543.6085</a:t>
            </a:r>
          </a:p>
          <a:p>
            <a:pPr eaLnBrk="1" hangingPunct="1">
              <a:buClr>
                <a:srgbClr val="FFC000"/>
              </a:buClr>
              <a:buFont typeface="Wingdings 2" pitchFamily="18" charset="2"/>
              <a:buNone/>
            </a:pPr>
            <a:r>
              <a:rPr lang="en-US" altLang="en-US" sz="1600" dirty="0"/>
              <a:t>Location: Elm Hall (West Campus)</a:t>
            </a:r>
          </a:p>
        </p:txBody>
      </p:sp>
    </p:spTree>
    <p:extLst>
      <p:ext uri="{BB962C8B-B14F-4D97-AF65-F5344CB8AC3E}">
        <p14:creationId xmlns:p14="http://schemas.microsoft.com/office/powerpoint/2010/main" val="2048314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Scenario</a:t>
            </a:r>
            <a:endParaRPr lang="en-US" sz="4000" dirty="0"/>
          </a:p>
        </p:txBody>
      </p:sp>
      <p:sp>
        <p:nvSpPr>
          <p:cNvPr id="3" name="TextBox 2"/>
          <p:cNvSpPr txBox="1"/>
          <p:nvPr/>
        </p:nvSpPr>
        <p:spPr>
          <a:xfrm>
            <a:off x="811161" y="1295400"/>
            <a:ext cx="7467600" cy="4031873"/>
          </a:xfrm>
          <a:prstGeom prst="rect">
            <a:avLst/>
          </a:prstGeom>
          <a:noFill/>
        </p:spPr>
        <p:txBody>
          <a:bodyPr wrap="square" rtlCol="0">
            <a:spAutoFit/>
          </a:bodyPr>
          <a:lstStyle/>
          <a:p>
            <a:r>
              <a:rPr lang="en-US" sz="3200" dirty="0" smtClean="0"/>
              <a:t>Academic advisor reported a student who is agitated, makes angry and derogatory remarks about students of an ethnic group  who are looking at and whispering about him, and who has not taken his medication for several months.  Other students are concerned and heard he was recently arrested for assault.</a:t>
            </a:r>
            <a:endParaRPr lang="en-US" sz="3200" dirty="0"/>
          </a:p>
        </p:txBody>
      </p:sp>
      <p:sp>
        <p:nvSpPr>
          <p:cNvPr id="4" name="TextBox 3"/>
          <p:cNvSpPr txBox="1"/>
          <p:nvPr/>
        </p:nvSpPr>
        <p:spPr>
          <a:xfrm>
            <a:off x="7304382" y="6172200"/>
            <a:ext cx="1611018" cy="646331"/>
          </a:xfrm>
          <a:prstGeom prst="rect">
            <a:avLst/>
          </a:prstGeom>
          <a:noFill/>
        </p:spPr>
        <p:txBody>
          <a:bodyPr wrap="none" rtlCol="0">
            <a:spAutoFit/>
          </a:bodyPr>
          <a:lstStyle/>
          <a:p>
            <a:r>
              <a:rPr lang="en-US" u="sng" dirty="0">
                <a:solidFill>
                  <a:schemeClr val="bg1"/>
                </a:solidFill>
              </a:rPr>
              <a:t>dgirts@uw.edu</a:t>
            </a:r>
            <a:endParaRPr lang="en-US" dirty="0">
              <a:solidFill>
                <a:schemeClr val="bg1"/>
              </a:solidFill>
            </a:endParaRPr>
          </a:p>
          <a:p>
            <a:r>
              <a:rPr lang="en-US" dirty="0" smtClean="0">
                <a:solidFill>
                  <a:schemeClr val="bg1"/>
                </a:solidFill>
              </a:rPr>
              <a:t>206-685-4626</a:t>
            </a:r>
            <a:endParaRPr lang="en-US" dirty="0">
              <a:solidFill>
                <a:schemeClr val="bg1"/>
              </a:solidFill>
            </a:endParaRPr>
          </a:p>
        </p:txBody>
      </p:sp>
      <p:sp>
        <p:nvSpPr>
          <p:cNvPr id="5" name="TextBox 4"/>
          <p:cNvSpPr txBox="1"/>
          <p:nvPr/>
        </p:nvSpPr>
        <p:spPr>
          <a:xfrm>
            <a:off x="5562600" y="6172200"/>
            <a:ext cx="1737270" cy="646331"/>
          </a:xfrm>
          <a:prstGeom prst="rect">
            <a:avLst/>
          </a:prstGeom>
          <a:noFill/>
        </p:spPr>
        <p:txBody>
          <a:bodyPr wrap="none" rtlCol="0">
            <a:spAutoFit/>
          </a:bodyPr>
          <a:lstStyle/>
          <a:p>
            <a:r>
              <a:rPr lang="en-US" dirty="0" smtClean="0">
                <a:solidFill>
                  <a:schemeClr val="bg1"/>
                </a:solidFill>
              </a:rPr>
              <a:t>Dave Girts</a:t>
            </a:r>
          </a:p>
          <a:p>
            <a:r>
              <a:rPr lang="en-US" dirty="0" smtClean="0">
                <a:solidFill>
                  <a:schemeClr val="bg1"/>
                </a:solidFill>
              </a:rPr>
              <a:t>UW </a:t>
            </a:r>
            <a:r>
              <a:rPr lang="en-US" dirty="0" err="1" smtClean="0">
                <a:solidFill>
                  <a:schemeClr val="bg1"/>
                </a:solidFill>
              </a:rPr>
              <a:t>SafeCampus</a:t>
            </a:r>
            <a:endParaRPr lang="en-US" dirty="0">
              <a:solidFill>
                <a:schemeClr val="bg1"/>
              </a:solidFill>
            </a:endParaRPr>
          </a:p>
        </p:txBody>
      </p:sp>
    </p:spTree>
    <p:extLst>
      <p:ext uri="{BB962C8B-B14F-4D97-AF65-F5344CB8AC3E}">
        <p14:creationId xmlns:p14="http://schemas.microsoft.com/office/powerpoint/2010/main" val="377770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a:t>
            </a:r>
            <a:r>
              <a:rPr lang="en-US" dirty="0" smtClean="0"/>
              <a:t>student has come forward and said that her ex is posting lies on that page about her </a:t>
            </a:r>
            <a:r>
              <a:rPr lang="en-US" dirty="0" smtClean="0"/>
              <a:t>in retaliation </a:t>
            </a:r>
            <a:r>
              <a:rPr lang="en-US" dirty="0" smtClean="0"/>
              <a:t>for the Student Conduct report she made about him</a:t>
            </a:r>
          </a:p>
          <a:p>
            <a:pPr marL="0" indent="0">
              <a:buNone/>
            </a:pPr>
            <a:endParaRPr lang="en-US" dirty="0"/>
          </a:p>
        </p:txBody>
      </p:sp>
      <p:sp>
        <p:nvSpPr>
          <p:cNvPr id="6" name="Footer Placeholder 3"/>
          <p:cNvSpPr txBox="1">
            <a:spLocks/>
          </p:cNvSpPr>
          <p:nvPr/>
        </p:nvSpPr>
        <p:spPr>
          <a:xfrm>
            <a:off x="5181600" y="5943600"/>
            <a:ext cx="3886200" cy="762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smtClean="0">
                <a:solidFill>
                  <a:schemeClr val="tx1"/>
                </a:solidFill>
              </a:rPr>
              <a:t>Amanda Paye, Title IX/ADA Coordinator</a:t>
            </a:r>
          </a:p>
          <a:p>
            <a:pPr algn="l"/>
            <a:r>
              <a:rPr lang="en-US" sz="1800" dirty="0" smtClean="0">
                <a:solidFill>
                  <a:schemeClr val="tx1"/>
                </a:solidFill>
              </a:rPr>
              <a:t>Office of Risk Management </a:t>
            </a:r>
          </a:p>
          <a:p>
            <a:pPr algn="l"/>
            <a:r>
              <a:rPr lang="en-US" sz="1800" dirty="0" smtClean="0">
                <a:solidFill>
                  <a:schemeClr val="tx1"/>
                </a:solidFill>
                <a:hlinkClick r:id="rId2"/>
              </a:rPr>
              <a:t>apaye@uw.edu</a:t>
            </a:r>
            <a:r>
              <a:rPr lang="en-US" sz="1800" dirty="0" smtClean="0">
                <a:solidFill>
                  <a:schemeClr val="tx1"/>
                </a:solidFill>
              </a:rPr>
              <a:t>;  </a:t>
            </a:r>
            <a:r>
              <a:rPr lang="en-US" sz="1800" dirty="0" smtClean="0">
                <a:solidFill>
                  <a:schemeClr val="tx1"/>
                </a:solidFill>
                <a:hlinkClick r:id="rId3"/>
              </a:rPr>
              <a:t>titleix@uw.edu</a:t>
            </a: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57796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type="body" idx="1"/>
          </p:nvPr>
        </p:nvSpPr>
        <p:spPr/>
        <p:txBody>
          <a:bodyPr/>
          <a:lstStyle/>
          <a:p>
            <a:pPr marL="0" lvl="0" indent="0">
              <a:buNone/>
            </a:pPr>
            <a:r>
              <a:rPr lang="en-US" dirty="0" smtClean="0"/>
              <a:t>10:00 – 10:10 	Welcome</a:t>
            </a:r>
          </a:p>
          <a:p>
            <a:pPr marL="0" lvl="0" indent="0">
              <a:buNone/>
            </a:pPr>
            <a:r>
              <a:rPr lang="en-US" dirty="0" smtClean="0"/>
              <a:t>10</a:t>
            </a:r>
            <a:r>
              <a:rPr lang="en-US" dirty="0"/>
              <a:t>:10 – </a:t>
            </a:r>
            <a:r>
              <a:rPr lang="en-US" dirty="0" smtClean="0"/>
              <a:t>10:30	Program Overviews</a:t>
            </a:r>
          </a:p>
          <a:p>
            <a:pPr marL="0" lvl="0" indent="0">
              <a:buNone/>
            </a:pPr>
            <a:r>
              <a:rPr lang="en-US" dirty="0" smtClean="0"/>
              <a:t>10:30 – 11:00	Scenarios </a:t>
            </a:r>
          </a:p>
          <a:p>
            <a:pPr marL="0" lvl="0" indent="0">
              <a:buNone/>
            </a:pPr>
            <a:r>
              <a:rPr lang="en-US" dirty="0" smtClean="0"/>
              <a:t>11:00 – 11:50	Q&amp;A</a:t>
            </a:r>
          </a:p>
          <a:p>
            <a:pPr marL="0" lvl="0" indent="0">
              <a:buNone/>
            </a:pPr>
            <a:r>
              <a:rPr lang="en-US" dirty="0" smtClean="0"/>
              <a:t>11:50 – 12:00	Conclusion and Evaluations</a:t>
            </a:r>
          </a:p>
          <a:p>
            <a:pPr marL="0" lvl="0" indent="0">
              <a:buNone/>
            </a:pPr>
            <a:r>
              <a:rPr lang="en-US" dirty="0" smtClean="0"/>
              <a:t>12:00 – 12:30 	Networking Lunch</a:t>
            </a:r>
            <a:endParaRPr lang="en-US" dirty="0"/>
          </a:p>
        </p:txBody>
      </p:sp>
    </p:spTree>
    <p:custDataLst>
      <p:tags r:id="rId1"/>
    </p:custDataLst>
    <p:extLst>
      <p:ext uri="{BB962C8B-B14F-4D97-AF65-F5344CB8AC3E}">
        <p14:creationId xmlns:p14="http://schemas.microsoft.com/office/powerpoint/2010/main" val="2570951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685800"/>
            <a:ext cx="7772400" cy="1143000"/>
          </a:xfrm>
        </p:spPr>
        <p:txBody>
          <a:bodyPr/>
          <a:lstStyle/>
          <a:p>
            <a:pPr algn="ctr"/>
            <a:r>
              <a:rPr lang="en-US" altLang="en-US" dirty="0" smtClean="0">
                <a:solidFill>
                  <a:srgbClr val="FFC000"/>
                </a:solidFill>
              </a:rPr>
              <a:t>Health &amp; Wellness Scenarios</a:t>
            </a:r>
          </a:p>
        </p:txBody>
      </p:sp>
      <p:sp>
        <p:nvSpPr>
          <p:cNvPr id="9219" name="Content Placeholder 3"/>
          <p:cNvSpPr>
            <a:spLocks noGrp="1"/>
          </p:cNvSpPr>
          <p:nvPr>
            <p:ph sz="quarter" idx="4294967295"/>
          </p:nvPr>
        </p:nvSpPr>
        <p:spPr>
          <a:xfrm>
            <a:off x="76200" y="1447800"/>
            <a:ext cx="8991600" cy="5319713"/>
          </a:xfrm>
        </p:spPr>
        <p:txBody>
          <a:bodyPr/>
          <a:lstStyle/>
          <a:p>
            <a:pPr marL="0" indent="0">
              <a:buClr>
                <a:srgbClr val="7030A0"/>
              </a:buClr>
              <a:buNone/>
              <a:defRPr/>
            </a:pPr>
            <a:endParaRPr lang="en-US" altLang="en-US" sz="2000" dirty="0" smtClean="0"/>
          </a:p>
          <a:p>
            <a:pPr>
              <a:buClr>
                <a:srgbClr val="7030A0"/>
              </a:buClr>
              <a:defRPr/>
            </a:pPr>
            <a:r>
              <a:rPr lang="en-US" altLang="en-US" sz="3600" dirty="0" smtClean="0"/>
              <a:t>A student comes to class and you think they may be intoxicated, they came up after class to ask a question and smelled strongly of </a:t>
            </a:r>
            <a:r>
              <a:rPr lang="en-US" altLang="en-US" sz="3600" dirty="0" smtClean="0"/>
              <a:t>alcohol. </a:t>
            </a:r>
          </a:p>
          <a:p>
            <a:pPr>
              <a:buClr>
                <a:srgbClr val="7030A0"/>
              </a:buClr>
              <a:defRPr/>
            </a:pPr>
            <a:endParaRPr lang="en-US" altLang="en-US" sz="1100" dirty="0" smtClean="0"/>
          </a:p>
          <a:p>
            <a:pPr>
              <a:buClr>
                <a:srgbClr val="7030A0"/>
              </a:buClr>
              <a:defRPr/>
            </a:pPr>
            <a:r>
              <a:rPr lang="en-US" altLang="en-US" sz="3600" dirty="0" smtClean="0"/>
              <a:t>You have an excellent student in good standing who starts to miss class and whose grades begin to decline. You email them to check in and hear nothing back. They continue to miss class and are unresponsive to any email outreach. </a:t>
            </a:r>
            <a:endParaRPr lang="en-US" altLang="en-US" sz="3600" dirty="0"/>
          </a:p>
          <a:p>
            <a:pPr>
              <a:buClr>
                <a:srgbClr val="7030A0"/>
              </a:buClr>
              <a:defRPr/>
            </a:pPr>
            <a:endParaRPr lang="en-US" altLang="en-US" sz="2000" dirty="0" smtClean="0"/>
          </a:p>
          <a:p>
            <a:pPr marL="0" indent="0">
              <a:buClr>
                <a:srgbClr val="7030A0"/>
              </a:buClr>
              <a:buFont typeface="Wingdings 2" pitchFamily="18" charset="2"/>
              <a:buNone/>
              <a:defRPr/>
            </a:pPr>
            <a:endParaRPr lang="en-US" altLang="en-US" sz="2000" dirty="0" smtClean="0"/>
          </a:p>
          <a:p>
            <a:pPr marL="0" indent="0">
              <a:buClr>
                <a:srgbClr val="7030A0"/>
              </a:buClr>
              <a:buFont typeface="Wingdings 2" pitchFamily="18" charset="2"/>
              <a:buNone/>
              <a:defRPr/>
            </a:pPr>
            <a:endParaRPr lang="en-US" altLang="en-US" sz="2000" dirty="0" smtClean="0"/>
          </a:p>
          <a:p>
            <a:pPr marL="0" indent="0">
              <a:buClr>
                <a:srgbClr val="7030A0"/>
              </a:buClr>
              <a:defRPr/>
            </a:pPr>
            <a:endParaRPr lang="en-US" altLang="en-US" sz="2000" dirty="0" smtClean="0"/>
          </a:p>
          <a:p>
            <a:pPr marL="0" indent="0">
              <a:buClr>
                <a:srgbClr val="7030A0"/>
              </a:buClr>
              <a:defRPr/>
            </a:pPr>
            <a:endParaRPr lang="en-US" altLang="en-US" sz="2000" dirty="0" smtClean="0"/>
          </a:p>
        </p:txBody>
      </p:sp>
      <p:sp>
        <p:nvSpPr>
          <p:cNvPr id="4" name="TextBox 6"/>
          <p:cNvSpPr txBox="1">
            <a:spLocks noChangeArrowheads="1"/>
          </p:cNvSpPr>
          <p:nvPr/>
        </p:nvSpPr>
        <p:spPr bwMode="auto">
          <a:xfrm>
            <a:off x="5486400" y="152400"/>
            <a:ext cx="3316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C000"/>
              </a:buClr>
              <a:buFont typeface="Wingdings 2" pitchFamily="18" charset="2"/>
              <a:buNone/>
            </a:pPr>
            <a:r>
              <a:rPr lang="en-US" altLang="en-US" sz="1600" b="1" dirty="0"/>
              <a:t>Contact Us: </a:t>
            </a:r>
          </a:p>
          <a:p>
            <a:pPr eaLnBrk="1" hangingPunct="1">
              <a:buClr>
                <a:srgbClr val="FFC000"/>
              </a:buClr>
              <a:buFont typeface="Wingdings 2" pitchFamily="18" charset="2"/>
              <a:buNone/>
            </a:pPr>
            <a:r>
              <a:rPr lang="en-US" altLang="en-US" sz="1600" dirty="0"/>
              <a:t>Email: </a:t>
            </a:r>
            <a:r>
              <a:rPr lang="en-US" altLang="en-US" sz="1600" dirty="0">
                <a:hlinkClick r:id="rId3"/>
              </a:rPr>
              <a:t>livewell@uw.edu</a:t>
            </a:r>
            <a:endParaRPr lang="en-US" altLang="en-US" sz="1600" dirty="0"/>
          </a:p>
          <a:p>
            <a:pPr eaLnBrk="1" hangingPunct="1">
              <a:buClr>
                <a:srgbClr val="FFC000"/>
              </a:buClr>
              <a:buFont typeface="Wingdings 2" pitchFamily="18" charset="2"/>
              <a:buNone/>
            </a:pPr>
            <a:r>
              <a:rPr lang="en-US" altLang="en-US" sz="1600" dirty="0"/>
              <a:t>Phone: 543.6085</a:t>
            </a:r>
          </a:p>
          <a:p>
            <a:pPr eaLnBrk="1" hangingPunct="1">
              <a:buClr>
                <a:srgbClr val="FFC000"/>
              </a:buClr>
              <a:buFont typeface="Wingdings 2" pitchFamily="18" charset="2"/>
              <a:buNone/>
            </a:pPr>
            <a:r>
              <a:rPr lang="en-US" altLang="en-US" sz="1600" dirty="0"/>
              <a:t>Location: Elm Hall (West Campus)</a:t>
            </a:r>
          </a:p>
        </p:txBody>
      </p:sp>
    </p:spTree>
    <p:extLst>
      <p:ext uri="{BB962C8B-B14F-4D97-AF65-F5344CB8AC3E}">
        <p14:creationId xmlns:p14="http://schemas.microsoft.com/office/powerpoint/2010/main" val="719566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4000" dirty="0" smtClean="0"/>
              <a:t>Scenario</a:t>
            </a:r>
            <a:endParaRPr lang="en-US" sz="4000" dirty="0"/>
          </a:p>
        </p:txBody>
      </p:sp>
      <p:sp>
        <p:nvSpPr>
          <p:cNvPr id="3" name="TextBox 2"/>
          <p:cNvSpPr txBox="1"/>
          <p:nvPr/>
        </p:nvSpPr>
        <p:spPr>
          <a:xfrm>
            <a:off x="811160" y="1295400"/>
            <a:ext cx="7647039" cy="3539430"/>
          </a:xfrm>
          <a:prstGeom prst="rect">
            <a:avLst/>
          </a:prstGeom>
          <a:noFill/>
        </p:spPr>
        <p:txBody>
          <a:bodyPr wrap="square" rtlCol="0">
            <a:spAutoFit/>
          </a:bodyPr>
          <a:lstStyle/>
          <a:p>
            <a:r>
              <a:rPr lang="en-US" sz="3200" dirty="0" smtClean="0"/>
              <a:t>Lab manager reported that a chemist had serious job performance problems, was insubordinate during counseling, and had made statements about giving away his possessions and changing his beneficiaries. He was careless about personal safety in the lab and has access to dangerous chemicals.</a:t>
            </a:r>
            <a:endParaRPr lang="en-US" sz="3200" dirty="0"/>
          </a:p>
        </p:txBody>
      </p:sp>
      <p:sp>
        <p:nvSpPr>
          <p:cNvPr id="4" name="TextBox 3"/>
          <p:cNvSpPr txBox="1"/>
          <p:nvPr/>
        </p:nvSpPr>
        <p:spPr>
          <a:xfrm>
            <a:off x="7304382" y="6172200"/>
            <a:ext cx="1611018" cy="646331"/>
          </a:xfrm>
          <a:prstGeom prst="rect">
            <a:avLst/>
          </a:prstGeom>
          <a:noFill/>
        </p:spPr>
        <p:txBody>
          <a:bodyPr wrap="none" rtlCol="0">
            <a:spAutoFit/>
          </a:bodyPr>
          <a:lstStyle/>
          <a:p>
            <a:r>
              <a:rPr lang="en-US" u="sng" dirty="0">
                <a:solidFill>
                  <a:schemeClr val="bg1"/>
                </a:solidFill>
              </a:rPr>
              <a:t>dgirts@uw.edu</a:t>
            </a:r>
            <a:endParaRPr lang="en-US" dirty="0">
              <a:solidFill>
                <a:schemeClr val="bg1"/>
              </a:solidFill>
            </a:endParaRPr>
          </a:p>
          <a:p>
            <a:r>
              <a:rPr lang="en-US" dirty="0" smtClean="0">
                <a:solidFill>
                  <a:schemeClr val="bg1"/>
                </a:solidFill>
              </a:rPr>
              <a:t>206-685-4626</a:t>
            </a:r>
            <a:endParaRPr lang="en-US" dirty="0">
              <a:solidFill>
                <a:schemeClr val="bg1"/>
              </a:solidFill>
            </a:endParaRPr>
          </a:p>
        </p:txBody>
      </p:sp>
      <p:sp>
        <p:nvSpPr>
          <p:cNvPr id="5" name="TextBox 4"/>
          <p:cNvSpPr txBox="1"/>
          <p:nvPr/>
        </p:nvSpPr>
        <p:spPr>
          <a:xfrm>
            <a:off x="5562600" y="6172200"/>
            <a:ext cx="1737270" cy="646331"/>
          </a:xfrm>
          <a:prstGeom prst="rect">
            <a:avLst/>
          </a:prstGeom>
          <a:noFill/>
        </p:spPr>
        <p:txBody>
          <a:bodyPr wrap="none" rtlCol="0">
            <a:spAutoFit/>
          </a:bodyPr>
          <a:lstStyle/>
          <a:p>
            <a:r>
              <a:rPr lang="en-US" dirty="0" smtClean="0">
                <a:solidFill>
                  <a:schemeClr val="bg1"/>
                </a:solidFill>
              </a:rPr>
              <a:t>Dave Girts</a:t>
            </a:r>
          </a:p>
          <a:p>
            <a:r>
              <a:rPr lang="en-US" dirty="0" smtClean="0">
                <a:solidFill>
                  <a:schemeClr val="bg1"/>
                </a:solidFill>
              </a:rPr>
              <a:t>UW </a:t>
            </a:r>
            <a:r>
              <a:rPr lang="en-US" dirty="0" err="1" smtClean="0">
                <a:solidFill>
                  <a:schemeClr val="bg1"/>
                </a:solidFill>
              </a:rPr>
              <a:t>SafeCampus</a:t>
            </a:r>
            <a:endParaRPr lang="en-US" dirty="0">
              <a:solidFill>
                <a:schemeClr val="bg1"/>
              </a:solidFill>
            </a:endParaRPr>
          </a:p>
        </p:txBody>
      </p:sp>
    </p:spTree>
    <p:extLst>
      <p:ext uri="{BB962C8B-B14F-4D97-AF65-F5344CB8AC3E}">
        <p14:creationId xmlns:p14="http://schemas.microsoft.com/office/powerpoint/2010/main" val="273660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&amp; Answer Session</a:t>
            </a:r>
            <a:endParaRPr lang="en-US" dirty="0"/>
          </a:p>
        </p:txBody>
      </p:sp>
      <p:sp>
        <p:nvSpPr>
          <p:cNvPr id="6" name="Text Placeholder 5"/>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163630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 and Evaluation</a:t>
            </a:r>
            <a:endParaRPr lang="en-US" dirty="0"/>
          </a:p>
        </p:txBody>
      </p:sp>
      <p:sp>
        <p:nvSpPr>
          <p:cNvPr id="6" name="Text Placeholder 5"/>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59168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a:t>
            </a:r>
            <a:endParaRPr lang="en-US" dirty="0"/>
          </a:p>
        </p:txBody>
      </p:sp>
      <p:sp>
        <p:nvSpPr>
          <p:cNvPr id="6" name="Text Placeholder 5"/>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59305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Overviews</a:t>
            </a:r>
            <a:endParaRPr lang="en-US" dirty="0"/>
          </a:p>
        </p:txBody>
      </p:sp>
      <p:sp>
        <p:nvSpPr>
          <p:cNvPr id="6" name="Text Placeholder 5"/>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429528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Panelists</a:t>
            </a:r>
            <a:endParaRPr lang="en-US" dirty="0"/>
          </a:p>
        </p:txBody>
      </p:sp>
      <p:sp>
        <p:nvSpPr>
          <p:cNvPr id="2" name="Content Placeholder 1"/>
          <p:cNvSpPr>
            <a:spLocks noGrp="1"/>
          </p:cNvSpPr>
          <p:nvPr>
            <p:ph type="body" idx="1"/>
          </p:nvPr>
        </p:nvSpPr>
        <p:spPr/>
        <p:txBody>
          <a:bodyPr/>
          <a:lstStyle/>
          <a:p>
            <a:r>
              <a:rPr lang="en-US" b="1" dirty="0"/>
              <a:t>Chuck Sloane</a:t>
            </a:r>
            <a:r>
              <a:rPr lang="en-US" dirty="0"/>
              <a:t>, UW </a:t>
            </a:r>
            <a:r>
              <a:rPr lang="en-US" dirty="0" err="1"/>
              <a:t>Ombud</a:t>
            </a:r>
            <a:r>
              <a:rPr lang="en-US" dirty="0"/>
              <a:t>, Office of the </a:t>
            </a:r>
            <a:r>
              <a:rPr lang="en-US" dirty="0" err="1"/>
              <a:t>Obmud</a:t>
            </a:r>
            <a:endParaRPr lang="en-US" dirty="0"/>
          </a:p>
          <a:p>
            <a:r>
              <a:rPr lang="en-US" b="1" dirty="0"/>
              <a:t>Amanda Paye</a:t>
            </a:r>
            <a:r>
              <a:rPr lang="en-US" dirty="0"/>
              <a:t>, Title IX/ADA Coordinator, Office of Risk Management </a:t>
            </a:r>
          </a:p>
          <a:p>
            <a:r>
              <a:rPr lang="en-US" b="1" dirty="0" smtClean="0"/>
              <a:t>Shannon </a:t>
            </a:r>
            <a:r>
              <a:rPr lang="en-US" b="1" dirty="0"/>
              <a:t>Bailie</a:t>
            </a:r>
            <a:r>
              <a:rPr lang="en-US" dirty="0"/>
              <a:t>, Director, UW Health and Wellness</a:t>
            </a:r>
          </a:p>
          <a:p>
            <a:r>
              <a:rPr lang="en-US" b="1" dirty="0"/>
              <a:t>Dave Girts</a:t>
            </a:r>
            <a:r>
              <a:rPr lang="en-US" dirty="0"/>
              <a:t>, Manager, Violence Prevention and Response Program, Safe Campus </a:t>
            </a:r>
          </a:p>
        </p:txBody>
      </p:sp>
    </p:spTree>
    <p:custDataLst>
      <p:tags r:id="rId1"/>
    </p:custDataLst>
    <p:extLst>
      <p:ext uri="{BB962C8B-B14F-4D97-AF65-F5344CB8AC3E}">
        <p14:creationId xmlns:p14="http://schemas.microsoft.com/office/powerpoint/2010/main" val="2169806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1"/>
            <a:ext cx="9143999" cy="685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394531"/>
            <a:ext cx="6999006" cy="2246769"/>
          </a:xfrm>
          <a:prstGeom prst="rect">
            <a:avLst/>
          </a:prstGeom>
          <a:noFill/>
        </p:spPr>
        <p:txBody>
          <a:bodyPr wrap="square" rtlCol="0">
            <a:spAutoFit/>
          </a:bodyPr>
          <a:lstStyle/>
          <a:p>
            <a:r>
              <a:rPr lang="en-US" sz="3500" dirty="0" smtClean="0">
                <a:solidFill>
                  <a:schemeClr val="tx1">
                    <a:lumMod val="85000"/>
                    <a:lumOff val="15000"/>
                  </a:schemeClr>
                </a:solidFill>
              </a:rPr>
              <a:t>Neutral</a:t>
            </a:r>
          </a:p>
          <a:p>
            <a:r>
              <a:rPr lang="en-US" sz="3500" dirty="0" smtClean="0">
                <a:solidFill>
                  <a:schemeClr val="tx1">
                    <a:lumMod val="85000"/>
                    <a:lumOff val="15000"/>
                  </a:schemeClr>
                </a:solidFill>
              </a:rPr>
              <a:t>Confidential</a:t>
            </a:r>
          </a:p>
          <a:p>
            <a:r>
              <a:rPr lang="en-US" sz="3500" dirty="0" smtClean="0">
                <a:solidFill>
                  <a:schemeClr val="tx1">
                    <a:lumMod val="85000"/>
                    <a:lumOff val="15000"/>
                  </a:schemeClr>
                </a:solidFill>
              </a:rPr>
              <a:t>Solution-Focused</a:t>
            </a:r>
          </a:p>
          <a:p>
            <a:r>
              <a:rPr lang="en-US" sz="3500" b="1" dirty="0" err="1" smtClean="0">
                <a:solidFill>
                  <a:schemeClr val="tx1">
                    <a:lumMod val="85000"/>
                    <a:lumOff val="15000"/>
                  </a:schemeClr>
                </a:solidFill>
              </a:rPr>
              <a:t>Ombud</a:t>
            </a:r>
            <a:r>
              <a:rPr lang="en-US" sz="3500" b="1" dirty="0" smtClean="0">
                <a:solidFill>
                  <a:schemeClr val="tx1">
                    <a:lumMod val="85000"/>
                    <a:lumOff val="15000"/>
                  </a:schemeClr>
                </a:solidFill>
              </a:rPr>
              <a:t>.</a:t>
            </a:r>
            <a:endParaRPr lang="en-US" sz="3500" b="1" dirty="0">
              <a:solidFill>
                <a:schemeClr val="tx1">
                  <a:lumMod val="85000"/>
                  <a:lumOff val="15000"/>
                </a:schemeClr>
              </a:solidFill>
            </a:endParaRPr>
          </a:p>
        </p:txBody>
      </p:sp>
      <p:sp>
        <p:nvSpPr>
          <p:cNvPr id="4" name="TextBox 3"/>
          <p:cNvSpPr txBox="1"/>
          <p:nvPr/>
        </p:nvSpPr>
        <p:spPr>
          <a:xfrm>
            <a:off x="114299" y="5791200"/>
            <a:ext cx="8915400" cy="830997"/>
          </a:xfrm>
          <a:prstGeom prst="rect">
            <a:avLst/>
          </a:prstGeom>
          <a:noFill/>
        </p:spPr>
        <p:txBody>
          <a:bodyPr wrap="square" rtlCol="0">
            <a:spAutoFit/>
          </a:bodyPr>
          <a:lstStyle/>
          <a:p>
            <a:pPr algn="ctr"/>
            <a:r>
              <a:rPr lang="en-US" sz="2400" dirty="0" smtClean="0">
                <a:solidFill>
                  <a:schemeClr val="bg1"/>
                </a:solidFill>
              </a:rPr>
              <a:t>The </a:t>
            </a:r>
            <a:r>
              <a:rPr lang="en-US" sz="2400" dirty="0" err="1" smtClean="0">
                <a:solidFill>
                  <a:schemeClr val="bg1"/>
                </a:solidFill>
              </a:rPr>
              <a:t>Ombud’s</a:t>
            </a:r>
            <a:r>
              <a:rPr lang="en-US" sz="2400" dirty="0" smtClean="0">
                <a:solidFill>
                  <a:schemeClr val="bg1"/>
                </a:solidFill>
              </a:rPr>
              <a:t> Office is located in the HUB Building </a:t>
            </a:r>
          </a:p>
          <a:p>
            <a:pPr algn="ctr"/>
            <a:r>
              <a:rPr lang="en-US" sz="2400" i="1" dirty="0" smtClean="0">
                <a:solidFill>
                  <a:schemeClr val="bg1"/>
                </a:solidFill>
              </a:rPr>
              <a:t> or</a:t>
            </a:r>
            <a:r>
              <a:rPr lang="en-US" sz="2400" dirty="0" smtClean="0">
                <a:solidFill>
                  <a:schemeClr val="bg1"/>
                </a:solidFill>
              </a:rPr>
              <a:t> by telephone at 206.543.6028 </a:t>
            </a:r>
            <a:endParaRPr lang="en-US" sz="2400" dirty="0">
              <a:solidFill>
                <a:schemeClr val="bg1"/>
              </a:solidFill>
            </a:endParaRPr>
          </a:p>
        </p:txBody>
      </p:sp>
    </p:spTree>
    <p:extLst>
      <p:ext uri="{BB962C8B-B14F-4D97-AF65-F5344CB8AC3E}">
        <p14:creationId xmlns:p14="http://schemas.microsoft.com/office/powerpoint/2010/main" val="143175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7620000" cy="1143000"/>
          </a:xfrm>
        </p:spPr>
        <p:txBody>
          <a:bodyPr/>
          <a:lstStyle/>
          <a:p>
            <a:r>
              <a:rPr lang="en-US" dirty="0" smtClean="0"/>
              <a:t>Compliance Support Program</a:t>
            </a:r>
            <a:endParaRPr lang="en-US" dirty="0"/>
          </a:p>
        </p:txBody>
      </p:sp>
      <p:sp>
        <p:nvSpPr>
          <p:cNvPr id="5" name="Content Placeholder 4"/>
          <p:cNvSpPr>
            <a:spLocks noGrp="1"/>
          </p:cNvSpPr>
          <p:nvPr>
            <p:ph idx="4294967295"/>
          </p:nvPr>
        </p:nvSpPr>
        <p:spPr>
          <a:xfrm>
            <a:off x="228600" y="1447800"/>
            <a:ext cx="7620000" cy="4800600"/>
          </a:xfrm>
        </p:spPr>
        <p:txBody>
          <a:bodyPr>
            <a:normAutofit/>
          </a:bodyPr>
          <a:lstStyle/>
          <a:p>
            <a:r>
              <a:rPr lang="en-US" dirty="0" smtClean="0"/>
              <a:t>Complaint reporting/investigation – based on role of the “bad actor”</a:t>
            </a:r>
          </a:p>
          <a:p>
            <a:pPr lvl="1"/>
            <a:r>
              <a:rPr lang="en-US" sz="2600" dirty="0" smtClean="0"/>
              <a:t>Faculty/Academic </a:t>
            </a:r>
            <a:r>
              <a:rPr lang="en-US" sz="2600" dirty="0" err="1" smtClean="0"/>
              <a:t>Pers</a:t>
            </a:r>
            <a:r>
              <a:rPr lang="en-US" sz="2600" dirty="0" smtClean="0"/>
              <a:t> = Chair/Academic HR</a:t>
            </a:r>
          </a:p>
          <a:p>
            <a:pPr lvl="1"/>
            <a:r>
              <a:rPr lang="en-US" sz="2600" dirty="0" smtClean="0"/>
              <a:t>Staff, TAs, Student employees = HR</a:t>
            </a:r>
          </a:p>
          <a:p>
            <a:pPr lvl="1"/>
            <a:r>
              <a:rPr lang="en-US" sz="2600" dirty="0" smtClean="0"/>
              <a:t>Students = Community Standards and Student Conduct</a:t>
            </a:r>
          </a:p>
          <a:p>
            <a:r>
              <a:rPr lang="en-US" dirty="0" smtClean="0"/>
              <a:t>Will provide training upon request (emphasizing faculty and grad students)</a:t>
            </a:r>
          </a:p>
          <a:p>
            <a:r>
              <a:rPr lang="en-US" dirty="0" smtClean="0"/>
              <a:t>When in doubt, just get help!</a:t>
            </a:r>
            <a:endParaRPr lang="en-US" dirty="0"/>
          </a:p>
        </p:txBody>
      </p:sp>
      <p:sp>
        <p:nvSpPr>
          <p:cNvPr id="6" name="Right Brace 5"/>
          <p:cNvSpPr/>
          <p:nvPr/>
        </p:nvSpPr>
        <p:spPr>
          <a:xfrm>
            <a:off x="7184573" y="2404449"/>
            <a:ext cx="457200" cy="9906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620000" y="2653525"/>
            <a:ext cx="1219200" cy="492443"/>
          </a:xfrm>
          <a:prstGeom prst="rect">
            <a:avLst/>
          </a:prstGeom>
          <a:noFill/>
        </p:spPr>
        <p:txBody>
          <a:bodyPr wrap="square" rtlCol="0">
            <a:spAutoFit/>
          </a:bodyPr>
          <a:lstStyle/>
          <a:p>
            <a:r>
              <a:rPr lang="en-US" sz="2600" dirty="0" smtClean="0"/>
              <a:t>UCIRO</a:t>
            </a:r>
            <a:endParaRPr lang="en-US" sz="2600" dirty="0"/>
          </a:p>
        </p:txBody>
      </p:sp>
      <p:sp>
        <p:nvSpPr>
          <p:cNvPr id="8" name="Footer Placeholder 3"/>
          <p:cNvSpPr txBox="1">
            <a:spLocks/>
          </p:cNvSpPr>
          <p:nvPr/>
        </p:nvSpPr>
        <p:spPr>
          <a:xfrm>
            <a:off x="5257800" y="6019800"/>
            <a:ext cx="3886200" cy="762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smtClean="0">
                <a:solidFill>
                  <a:schemeClr val="tx1"/>
                </a:solidFill>
              </a:rPr>
              <a:t>Amanda Paye, Title IX/ADA Coordinator</a:t>
            </a:r>
          </a:p>
          <a:p>
            <a:pPr algn="l"/>
            <a:r>
              <a:rPr lang="en-US" sz="1800" dirty="0" smtClean="0">
                <a:solidFill>
                  <a:schemeClr val="tx1"/>
                </a:solidFill>
              </a:rPr>
              <a:t>Office of Risk Management </a:t>
            </a:r>
          </a:p>
          <a:p>
            <a:pPr algn="l"/>
            <a:r>
              <a:rPr lang="en-US" sz="1800" dirty="0" smtClean="0">
                <a:solidFill>
                  <a:schemeClr val="tx1"/>
                </a:solidFill>
                <a:hlinkClick r:id="rId2"/>
              </a:rPr>
              <a:t>apaye@uw.edu</a:t>
            </a:r>
            <a:r>
              <a:rPr lang="en-US" sz="1800" dirty="0" smtClean="0">
                <a:solidFill>
                  <a:schemeClr val="tx1"/>
                </a:solidFill>
              </a:rPr>
              <a:t>;  </a:t>
            </a:r>
            <a:r>
              <a:rPr lang="en-US" sz="1800" dirty="0" smtClean="0">
                <a:solidFill>
                  <a:schemeClr val="tx1"/>
                </a:solidFill>
                <a:hlinkClick r:id="rId3"/>
              </a:rPr>
              <a:t>titleix@uw.edu</a:t>
            </a: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13421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86344363"/>
              </p:ext>
            </p:extLst>
          </p:nvPr>
        </p:nvGraphicFramePr>
        <p:xfrm>
          <a:off x="304800" y="1041400"/>
          <a:ext cx="8610600" cy="574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Title 1"/>
          <p:cNvSpPr txBox="1">
            <a:spLocks/>
          </p:cNvSpPr>
          <p:nvPr/>
        </p:nvSpPr>
        <p:spPr bwMode="auto">
          <a:xfrm>
            <a:off x="-152400" y="381000"/>
            <a:ext cx="541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547688" indent="-22860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822325"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096963"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1371600" indent="-228600" eaLnBrk="0" hangingPunct="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r>
              <a:rPr lang="en-US" altLang="en-US" sz="4000" b="1">
                <a:solidFill>
                  <a:srgbClr val="FFC000"/>
                </a:solidFill>
                <a:latin typeface="Franklin Gothic Book" pitchFamily="34" charset="0"/>
              </a:rPr>
              <a:t>Health &amp; Wellness</a:t>
            </a:r>
          </a:p>
        </p:txBody>
      </p:sp>
      <p:sp>
        <p:nvSpPr>
          <p:cNvPr id="6148" name="TextBox 6"/>
          <p:cNvSpPr txBox="1">
            <a:spLocks noChangeArrowheads="1"/>
          </p:cNvSpPr>
          <p:nvPr/>
        </p:nvSpPr>
        <p:spPr bwMode="auto">
          <a:xfrm>
            <a:off x="5334000" y="85725"/>
            <a:ext cx="3316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C000"/>
              </a:buClr>
              <a:buFont typeface="Wingdings 2" pitchFamily="18" charset="2"/>
              <a:buNone/>
            </a:pPr>
            <a:r>
              <a:rPr lang="en-US" altLang="en-US" sz="1600" b="1" dirty="0"/>
              <a:t>Contact Us: </a:t>
            </a:r>
          </a:p>
          <a:p>
            <a:pPr eaLnBrk="1" hangingPunct="1">
              <a:buClr>
                <a:srgbClr val="FFC000"/>
              </a:buClr>
              <a:buFont typeface="Wingdings 2" pitchFamily="18" charset="2"/>
              <a:buNone/>
            </a:pPr>
            <a:r>
              <a:rPr lang="en-US" altLang="en-US" sz="1600" dirty="0"/>
              <a:t>Email: </a:t>
            </a:r>
            <a:r>
              <a:rPr lang="en-US" altLang="en-US" sz="1600" dirty="0">
                <a:hlinkClick r:id="rId7"/>
              </a:rPr>
              <a:t>livewell@uw.edu</a:t>
            </a:r>
            <a:endParaRPr lang="en-US" altLang="en-US" sz="1600" dirty="0"/>
          </a:p>
          <a:p>
            <a:pPr eaLnBrk="1" hangingPunct="1">
              <a:buClr>
                <a:srgbClr val="FFC000"/>
              </a:buClr>
              <a:buFont typeface="Wingdings 2" pitchFamily="18" charset="2"/>
              <a:buNone/>
            </a:pPr>
            <a:r>
              <a:rPr lang="en-US" altLang="en-US" sz="1600" dirty="0"/>
              <a:t>Phone: 543.6085</a:t>
            </a:r>
          </a:p>
          <a:p>
            <a:pPr eaLnBrk="1" hangingPunct="1">
              <a:buClr>
                <a:srgbClr val="FFC000"/>
              </a:buClr>
              <a:buFont typeface="Wingdings 2" pitchFamily="18" charset="2"/>
              <a:buNone/>
            </a:pPr>
            <a:r>
              <a:rPr lang="en-US" altLang="en-US" sz="1600" dirty="0"/>
              <a:t>Location: Elm Hall (West Campus)</a:t>
            </a:r>
          </a:p>
        </p:txBody>
      </p:sp>
    </p:spTree>
    <p:extLst>
      <p:ext uri="{BB962C8B-B14F-4D97-AF65-F5344CB8AC3E}">
        <p14:creationId xmlns:p14="http://schemas.microsoft.com/office/powerpoint/2010/main" val="59537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001000" cy="1219200"/>
          </a:xfrm>
        </p:spPr>
        <p:txBody>
          <a:bodyPr>
            <a:normAutofit fontScale="90000"/>
          </a:bodyPr>
          <a:lstStyle/>
          <a:p>
            <a:r>
              <a:rPr lang="en-US" dirty="0" smtClean="0"/>
              <a:t>UW SafeCampus</a:t>
            </a:r>
            <a:br>
              <a:rPr lang="en-US" dirty="0" smtClean="0"/>
            </a:br>
            <a:r>
              <a:rPr lang="en-US" sz="3100" dirty="0" smtClean="0"/>
              <a:t>Violence Prevention</a:t>
            </a:r>
            <a:endParaRPr lang="en-US" sz="3100" dirty="0"/>
          </a:p>
        </p:txBody>
      </p:sp>
      <p:sp>
        <p:nvSpPr>
          <p:cNvPr id="4" name="TextBox 3"/>
          <p:cNvSpPr txBox="1"/>
          <p:nvPr/>
        </p:nvSpPr>
        <p:spPr>
          <a:xfrm>
            <a:off x="363794" y="1447800"/>
            <a:ext cx="8382000" cy="480131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Violence by a specific person is not predictable</a:t>
            </a:r>
          </a:p>
          <a:p>
            <a:pPr marL="285750" indent="-285750">
              <a:buFont typeface="Arial" panose="020B0604020202020204" pitchFamily="34" charset="0"/>
              <a:buChar char="•"/>
            </a:pPr>
            <a:r>
              <a:rPr lang="en-US" sz="2800" dirty="0" smtClean="0"/>
              <a:t>Violent people have displayed similar pre-violent behaviors  -- ‘Behaviors of Concern’</a:t>
            </a:r>
          </a:p>
          <a:p>
            <a:pPr marL="285750" indent="-285750">
              <a:buFont typeface="Arial" panose="020B0604020202020204" pitchFamily="34" charset="0"/>
              <a:buChar char="•"/>
            </a:pPr>
            <a:r>
              <a:rPr lang="en-US" sz="2800" dirty="0" smtClean="0"/>
              <a:t>Addressing ‘Behaviors of Concern’ effectively can reduce the chances of violence occurring</a:t>
            </a:r>
          </a:p>
          <a:p>
            <a:pPr marL="285750" indent="-285750">
              <a:buFont typeface="Arial" panose="020B0604020202020204" pitchFamily="34" charset="0"/>
              <a:buChar char="•"/>
            </a:pPr>
            <a:r>
              <a:rPr lang="en-US" sz="2800" dirty="0" smtClean="0"/>
              <a:t>UW SafeCampus provides a central reporting point and event-specific assessment and coordination services</a:t>
            </a:r>
          </a:p>
          <a:p>
            <a:pPr marL="285750" indent="-285750">
              <a:buFont typeface="Arial" panose="020B0604020202020204" pitchFamily="34" charset="0"/>
              <a:buChar char="•"/>
            </a:pPr>
            <a:r>
              <a:rPr lang="en-US" sz="2800" dirty="0" smtClean="0"/>
              <a:t>Report ‘B of C’ to SafeCampus</a:t>
            </a:r>
          </a:p>
          <a:p>
            <a:pPr marL="742950" lvl="1" indent="-285750">
              <a:buFont typeface="Arial" panose="020B0604020202020204" pitchFamily="34" charset="0"/>
              <a:buChar char="•"/>
            </a:pPr>
            <a:endParaRPr lang="en-US" dirty="0" smtClean="0"/>
          </a:p>
          <a:p>
            <a:endParaRPr lang="en-US" dirty="0" smtClean="0"/>
          </a:p>
          <a:p>
            <a:endParaRPr lang="en-US" dirty="0"/>
          </a:p>
        </p:txBody>
      </p:sp>
      <p:sp>
        <p:nvSpPr>
          <p:cNvPr id="2" name="TextBox 1"/>
          <p:cNvSpPr txBox="1"/>
          <p:nvPr/>
        </p:nvSpPr>
        <p:spPr>
          <a:xfrm>
            <a:off x="7304382" y="6172200"/>
            <a:ext cx="1611018" cy="646331"/>
          </a:xfrm>
          <a:prstGeom prst="rect">
            <a:avLst/>
          </a:prstGeom>
          <a:noFill/>
        </p:spPr>
        <p:txBody>
          <a:bodyPr wrap="none" rtlCol="0">
            <a:spAutoFit/>
          </a:bodyPr>
          <a:lstStyle/>
          <a:p>
            <a:r>
              <a:rPr lang="en-US" u="sng" dirty="0">
                <a:solidFill>
                  <a:schemeClr val="bg1"/>
                </a:solidFill>
              </a:rPr>
              <a:t>dgirts@uw.edu</a:t>
            </a:r>
            <a:endParaRPr lang="en-US" dirty="0">
              <a:solidFill>
                <a:schemeClr val="bg1"/>
              </a:solidFill>
            </a:endParaRPr>
          </a:p>
          <a:p>
            <a:r>
              <a:rPr lang="en-US" dirty="0" smtClean="0">
                <a:solidFill>
                  <a:schemeClr val="bg1"/>
                </a:solidFill>
              </a:rPr>
              <a:t>206-685-4626</a:t>
            </a:r>
            <a:endParaRPr lang="en-US" dirty="0">
              <a:solidFill>
                <a:schemeClr val="bg1"/>
              </a:solidFill>
            </a:endParaRPr>
          </a:p>
        </p:txBody>
      </p:sp>
      <p:sp>
        <p:nvSpPr>
          <p:cNvPr id="5" name="TextBox 4"/>
          <p:cNvSpPr txBox="1"/>
          <p:nvPr/>
        </p:nvSpPr>
        <p:spPr>
          <a:xfrm>
            <a:off x="5562600" y="6172200"/>
            <a:ext cx="1737270" cy="646331"/>
          </a:xfrm>
          <a:prstGeom prst="rect">
            <a:avLst/>
          </a:prstGeom>
          <a:noFill/>
        </p:spPr>
        <p:txBody>
          <a:bodyPr wrap="none" rtlCol="0">
            <a:spAutoFit/>
          </a:bodyPr>
          <a:lstStyle/>
          <a:p>
            <a:r>
              <a:rPr lang="en-US" dirty="0" smtClean="0">
                <a:solidFill>
                  <a:schemeClr val="bg1"/>
                </a:solidFill>
              </a:rPr>
              <a:t>Dave Girts</a:t>
            </a:r>
          </a:p>
          <a:p>
            <a:r>
              <a:rPr lang="en-US" dirty="0" smtClean="0">
                <a:solidFill>
                  <a:schemeClr val="bg1"/>
                </a:solidFill>
              </a:rPr>
              <a:t>UW </a:t>
            </a:r>
            <a:r>
              <a:rPr lang="en-US" dirty="0" err="1" smtClean="0">
                <a:solidFill>
                  <a:schemeClr val="bg1"/>
                </a:solidFill>
              </a:rPr>
              <a:t>SafeCampus</a:t>
            </a:r>
            <a:endParaRPr lang="en-US" dirty="0">
              <a:solidFill>
                <a:schemeClr val="bg1"/>
              </a:solidFill>
            </a:endParaRPr>
          </a:p>
        </p:txBody>
      </p:sp>
    </p:spTree>
    <p:extLst>
      <p:ext uri="{BB962C8B-B14F-4D97-AF65-F5344CB8AC3E}">
        <p14:creationId xmlns:p14="http://schemas.microsoft.com/office/powerpoint/2010/main" val="448187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_rels/theme1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ADVANC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loane_Slides">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5.xml><?xml version="1.0" encoding="utf-8"?>
<a:theme xmlns:a="http://schemas.openxmlformats.org/drawingml/2006/main" name="Girt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Bailie_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5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7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8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9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0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1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2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3464</TotalTime>
  <Words>1139</Words>
  <Application>Microsoft Office PowerPoint</Application>
  <PresentationFormat>On-screen Show (4:3)</PresentationFormat>
  <Paragraphs>148</Paragraphs>
  <Slides>23</Slides>
  <Notes>4</Notes>
  <HiddenSlides>0</HiddenSlides>
  <MMClips>0</MMClips>
  <ScaleCrop>false</ScaleCrop>
  <HeadingPairs>
    <vt:vector size="4" baseType="variant">
      <vt:variant>
        <vt:lpstr>Theme</vt:lpstr>
      </vt:variant>
      <vt:variant>
        <vt:i4>17</vt:i4>
      </vt:variant>
      <vt:variant>
        <vt:lpstr>Slide Titles</vt:lpstr>
      </vt:variant>
      <vt:variant>
        <vt:i4>23</vt:i4>
      </vt:variant>
    </vt:vector>
  </HeadingPairs>
  <TitlesOfParts>
    <vt:vector size="40" baseType="lpstr">
      <vt:lpstr>AAAS template 2</vt:lpstr>
      <vt:lpstr>25_AAAS template 2</vt:lpstr>
      <vt:lpstr>26_AAAS template 2</vt:lpstr>
      <vt:lpstr>27_AAAS template 2</vt:lpstr>
      <vt:lpstr>28_AAAS template 2</vt:lpstr>
      <vt:lpstr>29_AAAS template 2</vt:lpstr>
      <vt:lpstr>30_AAAS template 2</vt:lpstr>
      <vt:lpstr>31_AAAS template 2</vt:lpstr>
      <vt:lpstr>32_AAAS template 2</vt:lpstr>
      <vt:lpstr>4_AAAS template 2</vt:lpstr>
      <vt:lpstr>Custom Design</vt:lpstr>
      <vt:lpstr>ADVANCE-template</vt:lpstr>
      <vt:lpstr>6_AAAS template 2</vt:lpstr>
      <vt:lpstr>Sloane_Slides</vt:lpstr>
      <vt:lpstr>Girts Theme</vt:lpstr>
      <vt:lpstr>1_Custom Design</vt:lpstr>
      <vt:lpstr>Bailie_Theme</vt:lpstr>
      <vt:lpstr>“When Bad Things Happen to Good Chairs, Part 2: Advice From the Experts”</vt:lpstr>
      <vt:lpstr>AGENDA</vt:lpstr>
      <vt:lpstr>Welcome</vt:lpstr>
      <vt:lpstr>Program Overviews</vt:lpstr>
      <vt:lpstr>Panelists</vt:lpstr>
      <vt:lpstr>PowerPoint Presentation</vt:lpstr>
      <vt:lpstr>Compliance Support Program</vt:lpstr>
      <vt:lpstr>PowerPoint Presentation</vt:lpstr>
      <vt:lpstr>UW SafeCampus Violence Prevention</vt:lpstr>
      <vt:lpstr>Scenarios</vt:lpstr>
      <vt:lpstr>PowerPoint Presentation</vt:lpstr>
      <vt:lpstr>Scenario</vt:lpstr>
      <vt:lpstr>PowerPoint Presentation</vt:lpstr>
      <vt:lpstr>Scenario</vt:lpstr>
      <vt:lpstr>PowerPoint Presentation</vt:lpstr>
      <vt:lpstr>Scenario</vt:lpstr>
      <vt:lpstr>Health &amp; Wellness Scenario</vt:lpstr>
      <vt:lpstr>Scenario</vt:lpstr>
      <vt:lpstr>Scenario</vt:lpstr>
      <vt:lpstr>Health &amp; Wellness Scenarios</vt:lpstr>
      <vt:lpstr>Scenario</vt:lpstr>
      <vt:lpstr>Question &amp; Answer Session</vt:lpstr>
      <vt:lpstr>Conclusion and Evaluation</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anelson4</cp:lastModifiedBy>
  <cp:revision>148</cp:revision>
  <cp:lastPrinted>2014-05-28T23:42:11Z</cp:lastPrinted>
  <dcterms:created xsi:type="dcterms:W3CDTF">2012-10-30T13:25:58Z</dcterms:created>
  <dcterms:modified xsi:type="dcterms:W3CDTF">2014-05-28T23:42:12Z</dcterms:modified>
</cp:coreProperties>
</file>