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2" r:id="rId2"/>
  </p:sldMasterIdLst>
  <p:notesMasterIdLst>
    <p:notesMasterId r:id="rId30"/>
  </p:notesMasterIdLst>
  <p:handoutMasterIdLst>
    <p:handoutMasterId r:id="rId31"/>
  </p:handoutMasterIdLst>
  <p:sldIdLst>
    <p:sldId id="256" r:id="rId3"/>
    <p:sldId id="341" r:id="rId4"/>
    <p:sldId id="257" r:id="rId5"/>
    <p:sldId id="258" r:id="rId6"/>
    <p:sldId id="33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339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98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3"/>
    <p:restoredTop sz="52896" autoAdjust="0"/>
  </p:normalViewPr>
  <p:slideViewPr>
    <p:cSldViewPr snapToGrid="0" snapToObjects="1" showGuides="1">
      <p:cViewPr varScale="1">
        <p:scale>
          <a:sx n="56" d="100"/>
          <a:sy n="56" d="100"/>
        </p:scale>
        <p:origin x="341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C33C0-514B-4042-A16B-46C5FB623160}" type="datetimeFigureOut">
              <a:rPr lang="en-US" smtClean="0"/>
              <a:t>10/5/20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2BBF6-264C-6F42-A174-45833F478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03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92662-D178-5845-AAEC-B8DE2BF9160B}" type="datetimeFigureOut">
              <a:rPr lang="en-US" smtClean="0"/>
              <a:t>10/5/20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835F3-27EC-B342-A52D-794E570CC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7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" name="Google Shape;6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9574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59697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13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21358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26501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4923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92713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07434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51068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40356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4372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Google Shape;7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867887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13007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9b27669d4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g9b27669d4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38313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20038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9b27669d4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Google Shape;195;g9b27669d4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96538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45253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Google Shape;20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18150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9b555a961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9b555a961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g9b555a961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5087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3837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4151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9305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49151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36853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64500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3340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332224"/>
            <a:ext cx="6972300" cy="26417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9463" y="3973980"/>
            <a:ext cx="1600200" cy="13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9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1pPr>
            <a:lvl2pPr>
              <a:defRPr sz="20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3pPr>
            <a:lvl4pPr>
              <a:defRPr sz="16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3508"/>
            <a:ext cx="1103781" cy="963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83915" y="5945854"/>
            <a:ext cx="13716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0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 Here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63105" y="6450899"/>
            <a:ext cx="2425295" cy="16296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6763" y="1363508"/>
            <a:ext cx="1103781" cy="9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1pPr>
            <a:lvl2pPr>
              <a:defRPr sz="20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3pPr>
            <a:lvl4pPr>
              <a:defRPr sz="16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/>
              <a:t>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E8D3A2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4403"/>
            <a:ext cx="1103781" cy="963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5945854"/>
            <a:ext cx="1371600" cy="923544"/>
          </a:xfrm>
          <a:prstGeom prst="rect">
            <a:avLst/>
          </a:prstGeom>
        </p:spPr>
      </p:pic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1pPr>
            <a:lvl2pPr>
              <a:defRPr sz="20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3pPr>
            <a:lvl4pPr>
              <a:defRPr sz="16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6763" y="1364403"/>
            <a:ext cx="1103781" cy="9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3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 Here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6763" y="1364403"/>
            <a:ext cx="1103781" cy="9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2_Title Slide">
    <p:bg>
      <p:bgPr>
        <a:solidFill>
          <a:srgbClr val="33006F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6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839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6"/>
          <p:cNvSpPr txBox="1">
            <a:spLocks noGrp="1"/>
          </p:cNvSpPr>
          <p:nvPr>
            <p:ph type="body" idx="1"/>
          </p:nvPr>
        </p:nvSpPr>
        <p:spPr>
          <a:xfrm>
            <a:off x="671757" y="13322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8D3A2"/>
              </a:buClr>
              <a:buSzPts val="5000"/>
              <a:buFont typeface="Arial"/>
              <a:buNone/>
              <a:defRPr sz="5000" b="0" i="0" u="none" strike="noStrike" cap="none">
                <a:solidFill>
                  <a:srgbClr val="E8D3A2"/>
                </a:solidFill>
                <a:latin typeface="Encode Sans Condensed Thin"/>
                <a:ea typeface="Encode Sans Condensed Thin"/>
                <a:cs typeface="Encode Sans Condensed Thin"/>
                <a:sym typeface="Encode Sans Condensed Thin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Condensed Thin"/>
                <a:ea typeface="Encode Sans Condensed Thin"/>
                <a:cs typeface="Encode Sans Condensed Thin"/>
                <a:sym typeface="Encode Sans Condensed Thin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Condensed Thin"/>
                <a:ea typeface="Encode Sans Condensed Thin"/>
                <a:cs typeface="Encode Sans Condensed Thin"/>
                <a:sym typeface="Encode Sans Condensed Thi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Condensed Thin"/>
                <a:ea typeface="Encode Sans Condensed Thin"/>
                <a:cs typeface="Encode Sans Condensed Thin"/>
                <a:sym typeface="Encode Sans Condensed Thi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Condensed Thin"/>
                <a:ea typeface="Encode Sans Condensed Thin"/>
                <a:cs typeface="Encode Sans Condensed Thin"/>
                <a:sym typeface="Encode Sans Condensed Thi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4" name="Google Shape;14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9463" y="3973980"/>
            <a:ext cx="1600200" cy="139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694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1_Header +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8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3006F"/>
              </a:buClr>
              <a:buSzPts val="3000"/>
              <a:buFont typeface="Arial"/>
              <a:buNone/>
              <a:defRPr sz="4000" b="0" i="0" u="none" strike="noStrike" cap="none">
                <a:solidFill>
                  <a:srgbClr val="33006F"/>
                </a:solidFill>
                <a:latin typeface="Encode Sans Condensed Thin"/>
                <a:ea typeface="Encode Sans Condensed Thin"/>
                <a:cs typeface="Encode Sans Condensed Thin"/>
                <a:sym typeface="Encode Sans Condensed Thin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Condensed Thin"/>
                <a:ea typeface="Encode Sans Condensed Thin"/>
                <a:cs typeface="Encode Sans Condensed Thin"/>
                <a:sym typeface="Encode Sans Condensed Thin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Condensed Thin"/>
                <a:ea typeface="Encode Sans Condensed Thin"/>
                <a:cs typeface="Encode Sans Condensed Thin"/>
                <a:sym typeface="Encode Sans Condensed Thi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Condensed Thin"/>
                <a:ea typeface="Encode Sans Condensed Thin"/>
                <a:cs typeface="Encode Sans Condensed Thin"/>
                <a:sym typeface="Encode Sans Condensed Thi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Condensed Thin"/>
                <a:ea typeface="Encode Sans Condensed Thin"/>
                <a:cs typeface="Encode Sans Condensed Thin"/>
                <a:sym typeface="Encode Sans Condensed Thi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5" name="Google Shape;45;p28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chemeClr val="accent5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accent5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chemeClr val="accent5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accent5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chemeClr val="accent5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6" name="Google Shape;46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6763" y="1363508"/>
            <a:ext cx="1103781" cy="96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83915" y="5945854"/>
            <a:ext cx="1371600" cy="92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169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29"/>
          <p:cNvSpPr txBox="1">
            <a:spLocks noGrp="1"/>
          </p:cNvSpPr>
          <p:nvPr>
            <p:ph type="sldNum" idx="12"/>
          </p:nvPr>
        </p:nvSpPr>
        <p:spPr>
          <a:xfrm>
            <a:off x="8472459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752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332224"/>
            <a:ext cx="6972300" cy="26417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tx1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463" y="3973980"/>
            <a:ext cx="1600200" cy="139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83915" y="5945854"/>
            <a:ext cx="1371600" cy="927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2039" y="6450899"/>
            <a:ext cx="2425295" cy="16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1pPr>
            <a:lvl2pPr>
              <a:defRPr sz="20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3pPr>
            <a:lvl4pPr>
              <a:defRPr sz="16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/>
              <a:t>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3508"/>
            <a:ext cx="1103781" cy="96362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33006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63105" y="6450899"/>
            <a:ext cx="2425295" cy="16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6" r:id="rId5"/>
    <p:sldLayoutId id="2147483667" r:id="rId6"/>
    <p:sldLayoutId id="2147483668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callen3@uw.edu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joyceyen@uw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 txBox="1">
            <a:spLocks noGrp="1"/>
          </p:cNvSpPr>
          <p:nvPr>
            <p:ph type="body" idx="1"/>
          </p:nvPr>
        </p:nvSpPr>
        <p:spPr>
          <a:xfrm>
            <a:off x="671757" y="13322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8D3A2"/>
              </a:buClr>
              <a:buSzPts val="4625"/>
              <a:buNone/>
            </a:pPr>
            <a:r>
              <a:rPr lang="en-US" sz="4625"/>
              <a:t>Faculty Hiring in a Virtual Environment: Ideas, Tools, and Best Practices</a:t>
            </a:r>
            <a:endParaRPr sz="4625"/>
          </a:p>
        </p:txBody>
      </p:sp>
      <p:sp>
        <p:nvSpPr>
          <p:cNvPr id="69" name="Google Shape;69;p1"/>
          <p:cNvSpPr/>
          <p:nvPr/>
        </p:nvSpPr>
        <p:spPr>
          <a:xfrm>
            <a:off x="622299" y="4753566"/>
            <a:ext cx="626738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UW Office for Faculty Advancement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UW ADVANCE Center for Institutional Change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17450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Same/Different Online</a:t>
            </a:r>
          </a:p>
        </p:txBody>
      </p:sp>
      <p:sp>
        <p:nvSpPr>
          <p:cNvPr id="115" name="Google Shape;115;p9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The importance of preparatory work prior to decision meetings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What work is done by individuals outside of meetings?</a:t>
            </a:r>
          </a:p>
          <a:p>
            <a:pPr lvl="0"/>
            <a:r>
              <a:rPr lang="en-US" dirty="0"/>
              <a:t>What work is done as a group together?</a:t>
            </a:r>
          </a:p>
          <a:p>
            <a:pPr lvl="0"/>
            <a:r>
              <a:rPr lang="en-US" dirty="0"/>
              <a:t>Do you need to actively establish trust?</a:t>
            </a:r>
          </a:p>
          <a:p>
            <a:pPr lvl="0"/>
            <a:r>
              <a:rPr lang="en-US" dirty="0"/>
              <a:t>Do you need to train any committee members?</a:t>
            </a:r>
          </a:p>
          <a:p>
            <a:pPr lvl="0"/>
            <a:r>
              <a:rPr lang="en-US" dirty="0"/>
              <a:t>Does your unit understand the hiring process?</a:t>
            </a:r>
          </a:p>
          <a:p>
            <a:pPr lvl="0"/>
            <a:endParaRPr lang="en-US" dirty="0"/>
          </a:p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Prep time investments pay off later </a:t>
            </a:r>
          </a:p>
        </p:txBody>
      </p:sp>
    </p:spTree>
    <p:extLst>
      <p:ext uri="{BB962C8B-B14F-4D97-AF65-F5344CB8AC3E}">
        <p14:creationId xmlns:p14="http://schemas.microsoft.com/office/powerpoint/2010/main" val="3758564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1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Making the Implicit Explicit</a:t>
            </a:r>
          </a:p>
        </p:txBody>
      </p:sp>
      <p:sp>
        <p:nvSpPr>
          <p:cNvPr id="121" name="Google Shape;121;p11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Managing meetings in Zoom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Set clear meeting agendas and goals</a:t>
            </a:r>
          </a:p>
          <a:p>
            <a:pPr lvl="1"/>
            <a:r>
              <a:rPr lang="en-US" dirty="0"/>
              <a:t>You may need a timer</a:t>
            </a:r>
          </a:p>
          <a:p>
            <a:pPr lvl="0"/>
            <a:r>
              <a:rPr lang="en-US" dirty="0"/>
              <a:t>Establish committee norms and expectations</a:t>
            </a:r>
          </a:p>
          <a:p>
            <a:pPr lvl="0"/>
            <a:r>
              <a:rPr lang="en-US" dirty="0"/>
              <a:t>Address issues of power up front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Develop strategies for </a:t>
            </a:r>
          </a:p>
          <a:p>
            <a:pPr lvl="1"/>
            <a:r>
              <a:rPr lang="en-US" dirty="0"/>
              <a:t>Actively engaging committee members</a:t>
            </a:r>
          </a:p>
          <a:p>
            <a:pPr lvl="1"/>
            <a:r>
              <a:rPr lang="en-US" dirty="0"/>
              <a:t>Encouraging “sidebar” conversations</a:t>
            </a:r>
          </a:p>
          <a:p>
            <a:pPr lvl="1"/>
            <a:r>
              <a:rPr lang="en-US" dirty="0"/>
              <a:t>Inviting disagreement and feedback</a:t>
            </a:r>
          </a:p>
        </p:txBody>
      </p:sp>
    </p:spTree>
    <p:extLst>
      <p:ext uri="{BB962C8B-B14F-4D97-AF65-F5344CB8AC3E}">
        <p14:creationId xmlns:p14="http://schemas.microsoft.com/office/powerpoint/2010/main" val="2180670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2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Committee Meeting Essentials</a:t>
            </a:r>
          </a:p>
        </p:txBody>
      </p:sp>
      <p:sp>
        <p:nvSpPr>
          <p:cNvPr id="127" name="Google Shape;127;p12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Prior to assessing applications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Reviewing the committee’s charge</a:t>
            </a:r>
          </a:p>
          <a:p>
            <a:pPr lvl="0"/>
            <a:r>
              <a:rPr lang="en-US" dirty="0"/>
              <a:t>Creating a clear assessment plan and timeline</a:t>
            </a:r>
          </a:p>
          <a:p>
            <a:pPr lvl="0"/>
            <a:r>
              <a:rPr lang="en-US" dirty="0"/>
              <a:t>Affirming consensus on evaluation criteria (rubrics)</a:t>
            </a:r>
          </a:p>
          <a:p>
            <a:pPr lvl="0"/>
            <a:r>
              <a:rPr lang="en-US" dirty="0"/>
              <a:t>Norming evaluation standards (rubrics)</a:t>
            </a:r>
          </a:p>
          <a:p>
            <a:pPr lvl="1"/>
            <a:r>
              <a:rPr lang="en-US" dirty="0"/>
              <a:t>Evaluation scale</a:t>
            </a:r>
          </a:p>
          <a:p>
            <a:pPr lvl="1"/>
            <a:r>
              <a:rPr lang="en-US" dirty="0"/>
              <a:t>Markers of excellence</a:t>
            </a:r>
          </a:p>
          <a:p>
            <a:pPr lvl="1"/>
            <a:r>
              <a:rPr lang="en-US" dirty="0"/>
              <a:t>Markers of potential</a:t>
            </a:r>
          </a:p>
          <a:p>
            <a:pPr lvl="0"/>
            <a:r>
              <a:rPr lang="en-US" dirty="0"/>
              <a:t>Review sample set?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78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3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Committee Meeting Essentials</a:t>
            </a:r>
          </a:p>
        </p:txBody>
      </p:sp>
      <p:sp>
        <p:nvSpPr>
          <p:cNvPr id="133" name="Google Shape;133;p13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  <a:sym typeface="Open Sans"/>
              </a:rPr>
              <a:t>During the assessment process</a:t>
            </a:r>
          </a:p>
          <a:p>
            <a:pPr lvl="0"/>
            <a:r>
              <a:rPr lang="en-US" dirty="0"/>
              <a:t>Frequency of check-ins</a:t>
            </a:r>
          </a:p>
          <a:p>
            <a:pPr lvl="0"/>
            <a:r>
              <a:rPr lang="en-US" dirty="0"/>
              <a:t>Encouraging active participation from all members</a:t>
            </a:r>
          </a:p>
          <a:p>
            <a:pPr lvl="0"/>
            <a:endParaRPr lang="en-US" dirty="0"/>
          </a:p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  <a:sym typeface="Open Sans"/>
              </a:rPr>
              <a:t>During decision-making</a:t>
            </a:r>
            <a:endParaRPr lang="en-US" b="1" dirty="0">
              <a:solidFill>
                <a:schemeClr val="tx1"/>
              </a:solidFill>
            </a:endParaRPr>
          </a:p>
          <a:p>
            <a:pPr lvl="0"/>
            <a:r>
              <a:rPr lang="en-US" dirty="0"/>
              <a:t>Achieving consensus in virtual spaces</a:t>
            </a:r>
          </a:p>
          <a:p>
            <a:pPr lvl="0"/>
            <a:r>
              <a:rPr lang="en-US" dirty="0"/>
              <a:t>Engaging leadership, the larger unit, and allies</a:t>
            </a:r>
          </a:p>
          <a:p>
            <a:pPr lvl="1"/>
            <a:r>
              <a:rPr lang="en-US" dirty="0"/>
              <a:t>no impromptu run-ins to chat about things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64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 sz="4000"/>
              <a:t>Planning Virtual “On-Campus”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 sz="4000"/>
              <a:t>Visits with Final Candidates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9373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5"/>
          <p:cNvSpPr txBox="1">
            <a:spLocks noGrp="1"/>
          </p:cNvSpPr>
          <p:nvPr>
            <p:ph type="body" sz="quarter" idx="10"/>
          </p:nvPr>
        </p:nvSpPr>
        <p:spPr>
          <a:xfrm>
            <a:off x="659305" y="0"/>
            <a:ext cx="8184662" cy="99199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What </a:t>
            </a:r>
            <a:r>
              <a:rPr lang="en-US" sz="4000" i="1" dirty="0"/>
              <a:t>can</a:t>
            </a:r>
            <a:r>
              <a:rPr lang="en-US" sz="4000" dirty="0"/>
              <a:t> be the same?</a:t>
            </a:r>
            <a:br>
              <a:rPr lang="en-US" sz="4000" dirty="0"/>
            </a:br>
            <a:r>
              <a:rPr lang="en-US" sz="4000" dirty="0"/>
              <a:t>What </a:t>
            </a:r>
            <a:r>
              <a:rPr lang="en-US" sz="4000" i="1" dirty="0"/>
              <a:t>must</a:t>
            </a:r>
            <a:r>
              <a:rPr lang="en-US" sz="4000" dirty="0"/>
              <a:t> be different?</a:t>
            </a:r>
          </a:p>
        </p:txBody>
      </p:sp>
      <p:sp>
        <p:nvSpPr>
          <p:cNvPr id="144" name="Google Shape;144;p15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Developing a comprehensive plan for the “visit”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What is essential?  What might be left behind?</a:t>
            </a:r>
          </a:p>
          <a:p>
            <a:pPr lvl="0"/>
            <a:r>
              <a:rPr lang="en-US" dirty="0"/>
              <a:t>Realities of working from home and across multiple time zones</a:t>
            </a:r>
          </a:p>
          <a:p>
            <a:pPr lvl="0"/>
            <a:r>
              <a:rPr lang="en-US" dirty="0"/>
              <a:t>To record or not to record, that is the question</a:t>
            </a:r>
          </a:p>
          <a:p>
            <a:pPr lvl="1"/>
            <a:r>
              <a:rPr lang="en-US" dirty="0"/>
              <a:t>Be mindful of the potential for records requests</a:t>
            </a:r>
          </a:p>
          <a:p>
            <a:pPr lvl="1"/>
            <a:r>
              <a:rPr lang="en-US" dirty="0"/>
              <a:t>Consider candidate’s perspective</a:t>
            </a:r>
          </a:p>
        </p:txBody>
      </p:sp>
    </p:spTree>
    <p:extLst>
      <p:ext uri="{BB962C8B-B14F-4D97-AF65-F5344CB8AC3E}">
        <p14:creationId xmlns:p14="http://schemas.microsoft.com/office/powerpoint/2010/main" val="1535762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6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If you have a large pool, consider a “tiered” structure for campus visits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Tier 1: Large group (~10), </a:t>
            </a:r>
            <a:br>
              <a:rPr lang="en-US" dirty="0"/>
            </a:br>
            <a:r>
              <a:rPr lang="en-US" dirty="0"/>
              <a:t>each candidate has a 2-hour “visit”</a:t>
            </a:r>
          </a:p>
          <a:p>
            <a:pPr lvl="0"/>
            <a:r>
              <a:rPr lang="en-US" dirty="0"/>
              <a:t>Tier 2: Smaller group (~5), </a:t>
            </a:r>
            <a:br>
              <a:rPr lang="en-US" dirty="0"/>
            </a:br>
            <a:r>
              <a:rPr lang="en-US" dirty="0"/>
              <a:t>each candidate has an additional 4-hour “visit”</a:t>
            </a:r>
          </a:p>
          <a:p>
            <a:pPr lvl="0"/>
            <a:r>
              <a:rPr lang="en-US" dirty="0"/>
              <a:t>Tier 3: Finalists (~2), </a:t>
            </a:r>
            <a:br>
              <a:rPr lang="en-US" dirty="0"/>
            </a:br>
            <a:r>
              <a:rPr lang="en-US" dirty="0"/>
              <a:t>each candidate has an additional 4-hour “visit”</a:t>
            </a:r>
          </a:p>
        </p:txBody>
      </p:sp>
      <p:sp>
        <p:nvSpPr>
          <p:cNvPr id="9" name="Google Shape;143;p15">
            <a:extLst>
              <a:ext uri="{FF2B5EF4-FFF2-40B4-BE49-F238E27FC236}">
                <a16:creationId xmlns:a16="http://schemas.microsoft.com/office/drawing/2014/main" id="{8F100264-9F4C-7E48-A848-862488AE3172}"/>
              </a:ext>
            </a:extLst>
          </p:cNvPr>
          <p:cNvSpPr txBox="1">
            <a:spLocks/>
          </p:cNvSpPr>
          <p:nvPr/>
        </p:nvSpPr>
        <p:spPr>
          <a:xfrm>
            <a:off x="659305" y="0"/>
            <a:ext cx="8184662" cy="9919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3000" b="0" i="0" kern="1200" baseline="0">
                <a:solidFill>
                  <a:srgbClr val="33006F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What </a:t>
            </a:r>
            <a:r>
              <a:rPr lang="en-US" sz="4000" i="1" dirty="0"/>
              <a:t>can</a:t>
            </a:r>
            <a:r>
              <a:rPr lang="en-US" sz="4000" dirty="0"/>
              <a:t> be the same?</a:t>
            </a:r>
            <a:br>
              <a:rPr lang="en-US" sz="4000" dirty="0"/>
            </a:br>
            <a:r>
              <a:rPr lang="en-US" sz="4000" dirty="0"/>
              <a:t>What </a:t>
            </a:r>
            <a:r>
              <a:rPr lang="en-US" sz="4000" i="1" dirty="0"/>
              <a:t>must</a:t>
            </a:r>
            <a:r>
              <a:rPr lang="en-US" sz="4000" dirty="0"/>
              <a:t> be different?</a:t>
            </a:r>
          </a:p>
        </p:txBody>
      </p:sp>
    </p:spTree>
    <p:extLst>
      <p:ext uri="{BB962C8B-B14F-4D97-AF65-F5344CB8AC3E}">
        <p14:creationId xmlns:p14="http://schemas.microsoft.com/office/powerpoint/2010/main" val="3094390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Pacing of interviews, presentations, and meetings</a:t>
            </a:r>
          </a:p>
          <a:p>
            <a:pPr lvl="0"/>
            <a:r>
              <a:rPr lang="en-US" dirty="0"/>
              <a:t>Inquisition-style interviewing vs. group conversation</a:t>
            </a:r>
          </a:p>
          <a:p>
            <a:pPr lvl="0"/>
            <a:r>
              <a:rPr lang="en-US" dirty="0"/>
              <a:t>The importance of scheduling real breaks</a:t>
            </a:r>
          </a:p>
          <a:p>
            <a:pPr lvl="0"/>
            <a:r>
              <a:rPr lang="en-US" dirty="0"/>
              <a:t>Behind-the-scenes roles</a:t>
            </a:r>
          </a:p>
          <a:p>
            <a:pPr lvl="0"/>
            <a:r>
              <a:rPr lang="en-US" dirty="0"/>
              <a:t>Tech “breathing space” -- tech checks, back-up plans</a:t>
            </a:r>
          </a:p>
          <a:p>
            <a:pPr lvl="0"/>
            <a:endParaRPr lang="en-US" dirty="0"/>
          </a:p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Virtual “lunches,” “dinners,” other casual events</a:t>
            </a:r>
          </a:p>
          <a:p>
            <a:pPr lvl="0"/>
            <a:r>
              <a:rPr lang="en-US" dirty="0"/>
              <a:t>What do you want to accomplish?</a:t>
            </a:r>
          </a:p>
          <a:p>
            <a:pPr lvl="0"/>
            <a:r>
              <a:rPr lang="en-US" dirty="0"/>
              <a:t>Consider pressure on candidates’ schedules</a:t>
            </a:r>
          </a:p>
          <a:p>
            <a:pPr lvl="0"/>
            <a:r>
              <a:rPr lang="en-US" dirty="0"/>
              <a:t>Consider time zone differences</a:t>
            </a:r>
          </a:p>
          <a:p>
            <a:pPr lvl="0"/>
            <a:endParaRPr lang="en-US" dirty="0"/>
          </a:p>
        </p:txBody>
      </p:sp>
      <p:sp>
        <p:nvSpPr>
          <p:cNvPr id="9" name="Google Shape;143;p15">
            <a:extLst>
              <a:ext uri="{FF2B5EF4-FFF2-40B4-BE49-F238E27FC236}">
                <a16:creationId xmlns:a16="http://schemas.microsoft.com/office/drawing/2014/main" id="{DDBA4618-0A88-7547-9AAA-CB97F0EA7E5C}"/>
              </a:ext>
            </a:extLst>
          </p:cNvPr>
          <p:cNvSpPr txBox="1">
            <a:spLocks/>
          </p:cNvSpPr>
          <p:nvPr/>
        </p:nvSpPr>
        <p:spPr>
          <a:xfrm>
            <a:off x="659305" y="0"/>
            <a:ext cx="8184662" cy="9919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3000" b="0" i="0" kern="1200" baseline="0">
                <a:solidFill>
                  <a:srgbClr val="33006F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What </a:t>
            </a:r>
            <a:r>
              <a:rPr lang="en-US" sz="4000" i="1" dirty="0"/>
              <a:t>can</a:t>
            </a:r>
            <a:r>
              <a:rPr lang="en-US" sz="4000" dirty="0"/>
              <a:t> be the same?</a:t>
            </a:r>
            <a:br>
              <a:rPr lang="en-US" sz="4000" dirty="0"/>
            </a:br>
            <a:r>
              <a:rPr lang="en-US" sz="4000" dirty="0"/>
              <a:t>What </a:t>
            </a:r>
            <a:r>
              <a:rPr lang="en-US" sz="4000" i="1" dirty="0"/>
              <a:t>must</a:t>
            </a:r>
            <a:r>
              <a:rPr lang="en-US" sz="4000" dirty="0"/>
              <a:t> be different?</a:t>
            </a:r>
          </a:p>
        </p:txBody>
      </p:sp>
    </p:spTree>
    <p:extLst>
      <p:ext uri="{BB962C8B-B14F-4D97-AF65-F5344CB8AC3E}">
        <p14:creationId xmlns:p14="http://schemas.microsoft.com/office/powerpoint/2010/main" val="1380489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8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The “all important” job talk</a:t>
            </a:r>
          </a:p>
        </p:txBody>
      </p:sp>
      <p:sp>
        <p:nvSpPr>
          <p:cNvPr id="162" name="Google Shape;162;p18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Multiple models to consider for the virtual job talk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Live-streamed presentation with immediate live Q &amp; A</a:t>
            </a:r>
          </a:p>
          <a:p>
            <a:pPr lvl="0"/>
            <a:r>
              <a:rPr lang="en-US" dirty="0"/>
              <a:t>Pre-recorded presentation with live Q &amp; A</a:t>
            </a:r>
          </a:p>
          <a:p>
            <a:pPr lvl="0"/>
            <a:r>
              <a:rPr lang="en-US" dirty="0"/>
              <a:t>Pre-recorded presentation live-streamed with live Q &amp; A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Pre-circulated paper, live brief overview with live Q &amp; A</a:t>
            </a:r>
          </a:p>
          <a:p>
            <a:pPr lvl="0"/>
            <a:r>
              <a:rPr lang="en-US" dirty="0"/>
              <a:t>Pre-circulated paper, brief pre-recorded presentation with live Q &amp; A 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298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9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The “all important” job talk</a:t>
            </a:r>
          </a:p>
        </p:txBody>
      </p:sp>
      <p:sp>
        <p:nvSpPr>
          <p:cNvPr id="168" name="Google Shape;168;p19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“Traditional” job talk (30 - 60 minutes) or </a:t>
            </a:r>
          </a:p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“Modified” job talk (15 - 20 minutes)?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How much do you need to “see” to help you in your selection process?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Templates for areas to address in briefer recorded talks</a:t>
            </a:r>
          </a:p>
          <a:p>
            <a:pPr lvl="1"/>
            <a:r>
              <a:rPr lang="en-US" dirty="0"/>
              <a:t>Completed vs. planned research</a:t>
            </a:r>
          </a:p>
          <a:p>
            <a:pPr lvl="1"/>
            <a:r>
              <a:rPr lang="en-US" dirty="0"/>
              <a:t>A theoretical issue vs. a case study or specific example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205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292978-D8A0-7145-8631-536E3C48FD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Tech Check: Participation</a:t>
            </a:r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id="{09BAB134-3178-EC45-A0AA-BDF89124550B}"/>
              </a:ext>
            </a:extLst>
          </p:cNvPr>
          <p:cNvSpPr/>
          <p:nvPr/>
        </p:nvSpPr>
        <p:spPr>
          <a:xfrm rot="18987023">
            <a:off x="3027038" y="2302423"/>
            <a:ext cx="500674" cy="893027"/>
          </a:xfrm>
          <a:prstGeom prst="downArrow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id="{17CA125A-1E21-4547-9B68-9B6547295B78}"/>
              </a:ext>
            </a:extLst>
          </p:cNvPr>
          <p:cNvSpPr/>
          <p:nvPr/>
        </p:nvSpPr>
        <p:spPr>
          <a:xfrm rot="8012361">
            <a:off x="5602971" y="3780694"/>
            <a:ext cx="500674" cy="893027"/>
          </a:xfrm>
          <a:prstGeom prst="downArrow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4E6C0F-E1DB-F94C-88FB-3E96FE7461A5}"/>
              </a:ext>
            </a:extLst>
          </p:cNvPr>
          <p:cNvSpPr txBox="1"/>
          <p:nvPr/>
        </p:nvSpPr>
        <p:spPr>
          <a:xfrm>
            <a:off x="990290" y="4329643"/>
            <a:ext cx="56335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Use Q&amp;A to pose questions to Chad and Joyce</a:t>
            </a:r>
          </a:p>
          <a:p>
            <a:r>
              <a:rPr lang="en-US" dirty="0"/>
              <a:t>Ex: Can you say more about _______?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C47C61-B8BB-DF44-B626-7C26E397F314}"/>
              </a:ext>
            </a:extLst>
          </p:cNvPr>
          <p:cNvSpPr txBox="1"/>
          <p:nvPr/>
        </p:nvSpPr>
        <p:spPr>
          <a:xfrm>
            <a:off x="3277376" y="1246098"/>
            <a:ext cx="557904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Use CHAT for comments or to share ideas with other attendees</a:t>
            </a:r>
          </a:p>
          <a:p>
            <a:r>
              <a:rPr lang="en-US" dirty="0"/>
              <a:t>Ex: share your favorite thing about Zoom</a:t>
            </a:r>
          </a:p>
        </p:txBody>
      </p:sp>
      <p:pic>
        <p:nvPicPr>
          <p:cNvPr id="1026" name="Picture 2" descr="https://assets.zoom.us/images/en-us/desktop/generic/webinar-attendee-controls.png">
            <a:extLst>
              <a:ext uri="{FF2B5EF4-FFF2-40B4-BE49-F238E27FC236}">
                <a16:creationId xmlns:a16="http://schemas.microsoft.com/office/drawing/2014/main" id="{C53DCEA9-63F2-EC4C-8C4F-88120C50A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048" y="3247657"/>
            <a:ext cx="7300450" cy="49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04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0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The “all important” job talk</a:t>
            </a:r>
          </a:p>
        </p:txBody>
      </p:sp>
      <p:sp>
        <p:nvSpPr>
          <p:cNvPr id="174" name="Google Shape;174;p20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Strategies for facilitating effective Q &amp; A in virtual spaces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Pre-screened questions</a:t>
            </a:r>
          </a:p>
          <a:p>
            <a:pPr lvl="0"/>
            <a:r>
              <a:rPr lang="en-US" dirty="0"/>
              <a:t>Questions in real time: using the Chat function and assigning a Chat monitor</a:t>
            </a:r>
          </a:p>
          <a:p>
            <a:pPr lvl="0"/>
            <a:r>
              <a:rPr lang="en-US" dirty="0"/>
              <a:t>Settings to manage audience activity (mute, remove, etc.)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94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2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Potential elements of “visits”</a:t>
            </a:r>
          </a:p>
        </p:txBody>
      </p:sp>
      <p:sp>
        <p:nvSpPr>
          <p:cNvPr id="180" name="Google Shape;180;p22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Prioritize based on decision-making needs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Meetings with leadership (chair or director, dean, etc.)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Meetings with faculty (clarity of purpose)</a:t>
            </a:r>
          </a:p>
          <a:p>
            <a:pPr lvl="1"/>
            <a:r>
              <a:rPr lang="en-US" dirty="0"/>
              <a:t>1:1 vs. group meetings</a:t>
            </a:r>
          </a:p>
          <a:p>
            <a:pPr lvl="1"/>
            <a:r>
              <a:rPr lang="en-US" dirty="0"/>
              <a:t>Structured vs. unstructured meeting topics</a:t>
            </a:r>
          </a:p>
          <a:p>
            <a:pPr lvl="1"/>
            <a:r>
              <a:rPr lang="en-US" dirty="0"/>
              <a:t>Meetings with specific committees (e.g.,  unit’s Diversity Committee)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Meetings with graduate students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031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9b27669d44_0_5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Potential elements of “visits”</a:t>
            </a:r>
          </a:p>
        </p:txBody>
      </p:sp>
      <p:sp>
        <p:nvSpPr>
          <p:cNvPr id="186" name="Google Shape;186;g9b27669d44_0_5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/>
              <a:t>Meetings with staff</a:t>
            </a:r>
          </a:p>
          <a:p>
            <a:pPr lvl="0"/>
            <a:r>
              <a:rPr lang="en-US"/>
              <a:t>Meetings with campus allies, community partners, etc.</a:t>
            </a:r>
          </a:p>
          <a:p>
            <a:pPr lvl="0"/>
            <a:r>
              <a:rPr lang="en-US"/>
              <a:t>“Touring” the unit and/or campus </a:t>
            </a:r>
          </a:p>
          <a:p>
            <a:pPr lvl="1"/>
            <a:r>
              <a:rPr lang="en-US"/>
              <a:t>Should you make pre-recorded videos?</a:t>
            </a:r>
          </a:p>
          <a:p>
            <a:pPr lvl="1"/>
            <a:r>
              <a:rPr lang="en-US"/>
              <a:t>UW level / Unit level / Individual</a:t>
            </a:r>
          </a:p>
          <a:p>
            <a:pPr lvl="0"/>
            <a:r>
              <a:rPr lang="en-US"/>
              <a:t>“Casual” events</a:t>
            </a:r>
          </a:p>
          <a:p>
            <a:pPr lvl="0"/>
            <a:r>
              <a:rPr lang="en-US"/>
              <a:t>“Safe spaces” for candidates to ask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951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1"/>
          <p:cNvSpPr txBox="1">
            <a:spLocks noGrp="1"/>
          </p:cNvSpPr>
          <p:nvPr>
            <p:ph type="body" sz="quarter" idx="10"/>
          </p:nvPr>
        </p:nvSpPr>
        <p:spPr>
          <a:xfrm>
            <a:off x="671757" y="215396"/>
            <a:ext cx="8184662" cy="991998"/>
          </a:xfrm>
        </p:spPr>
        <p:txBody>
          <a:bodyPr>
            <a:noAutofit/>
          </a:bodyPr>
          <a:lstStyle/>
          <a:p>
            <a:pPr lvl="0"/>
            <a:r>
              <a:rPr lang="en-US" sz="4000" dirty="0"/>
              <a:t>Making what is </a:t>
            </a:r>
            <a:r>
              <a:rPr lang="en-US" sz="4000" i="1" dirty="0"/>
              <a:t>implicit</a:t>
            </a:r>
            <a:r>
              <a:rPr lang="en-US" sz="4000" dirty="0"/>
              <a:t> in your process </a:t>
            </a:r>
            <a:r>
              <a:rPr lang="en-US" sz="4000" i="1" dirty="0"/>
              <a:t>explicit</a:t>
            </a:r>
          </a:p>
        </p:txBody>
      </p:sp>
      <p:sp>
        <p:nvSpPr>
          <p:cNvPr id="192" name="Google Shape;192;p21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Querying candidates before the “visit”</a:t>
            </a:r>
          </a:p>
          <a:p>
            <a:pPr lvl="0"/>
            <a:r>
              <a:rPr lang="en-US" dirty="0"/>
              <a:t>Do they have adequate technology? </a:t>
            </a:r>
          </a:p>
          <a:p>
            <a:pPr lvl="0"/>
            <a:r>
              <a:rPr lang="en-US" dirty="0"/>
              <a:t>What would they like to see or know?</a:t>
            </a:r>
          </a:p>
          <a:p>
            <a:pPr lvl="0"/>
            <a:r>
              <a:rPr lang="en-US" dirty="0"/>
              <a:t>With whom would they like to meet?</a:t>
            </a:r>
          </a:p>
          <a:p>
            <a:pPr lvl="0"/>
            <a:endParaRPr lang="en-US" dirty="0"/>
          </a:p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If using pre-recorded talks, be explicit about what is and is not being evaluated </a:t>
            </a:r>
          </a:p>
          <a:p>
            <a:pPr lvl="0"/>
            <a:r>
              <a:rPr lang="en-US" dirty="0"/>
              <a:t>Not important: lighting and occasional flubbed word </a:t>
            </a:r>
          </a:p>
          <a:p>
            <a:pPr lvl="0"/>
            <a:r>
              <a:rPr lang="en-US" dirty="0"/>
              <a:t>Important: the scope of the talk or the precision of the analysis</a:t>
            </a:r>
          </a:p>
        </p:txBody>
      </p:sp>
    </p:spTree>
    <p:extLst>
      <p:ext uri="{BB962C8B-B14F-4D97-AF65-F5344CB8AC3E}">
        <p14:creationId xmlns:p14="http://schemas.microsoft.com/office/powerpoint/2010/main" val="15244075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9b27669d44_0_0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Articulating strategies for </a:t>
            </a:r>
          </a:p>
          <a:p>
            <a:pPr lvl="0"/>
            <a:r>
              <a:rPr lang="en-US" dirty="0"/>
              <a:t>helping candidates present their best selves</a:t>
            </a:r>
          </a:p>
          <a:p>
            <a:pPr lvl="1"/>
            <a:r>
              <a:rPr lang="en-US" dirty="0"/>
              <a:t>clear expectations for performance</a:t>
            </a:r>
          </a:p>
          <a:p>
            <a:pPr lvl="1"/>
            <a:r>
              <a:rPr lang="en-US" dirty="0"/>
              <a:t>reasonable demands on time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helping our colleagues present their best selves</a:t>
            </a:r>
          </a:p>
          <a:p>
            <a:pPr lvl="1"/>
            <a:r>
              <a:rPr lang="en-US" dirty="0"/>
              <a:t>clear expectations for engagement</a:t>
            </a:r>
          </a:p>
          <a:p>
            <a:pPr lvl="1"/>
            <a:r>
              <a:rPr lang="en-US" dirty="0"/>
              <a:t>clear criteria for assessment</a:t>
            </a:r>
          </a:p>
        </p:txBody>
      </p:sp>
      <p:sp>
        <p:nvSpPr>
          <p:cNvPr id="6" name="Google Shape;191;p21">
            <a:extLst>
              <a:ext uri="{FF2B5EF4-FFF2-40B4-BE49-F238E27FC236}">
                <a16:creationId xmlns:a16="http://schemas.microsoft.com/office/drawing/2014/main" id="{8FC4CB44-DBB3-6D4F-A3D6-7A11B0188F2D}"/>
              </a:ext>
            </a:extLst>
          </p:cNvPr>
          <p:cNvSpPr txBox="1">
            <a:spLocks/>
          </p:cNvSpPr>
          <p:nvPr/>
        </p:nvSpPr>
        <p:spPr>
          <a:xfrm>
            <a:off x="671757" y="215396"/>
            <a:ext cx="8184662" cy="9919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None/>
              <a:defRPr sz="3000" b="0" i="0" kern="1200" baseline="0">
                <a:solidFill>
                  <a:srgbClr val="33006F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/>
              <a:t>Making what is </a:t>
            </a:r>
            <a:r>
              <a:rPr lang="en-US" sz="4000" i="1"/>
              <a:t>implicit</a:t>
            </a:r>
            <a:r>
              <a:rPr lang="en-US" sz="4000"/>
              <a:t> in your process </a:t>
            </a:r>
            <a:r>
              <a:rPr lang="en-US" sz="4000" i="1"/>
              <a:t>explicit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976360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3"/>
          <p:cNvSpPr txBox="1">
            <a:spLocks noGrp="1"/>
          </p:cNvSpPr>
          <p:nvPr>
            <p:ph type="body" sz="quarter" idx="10"/>
          </p:nvPr>
        </p:nvSpPr>
        <p:spPr>
          <a:xfrm>
            <a:off x="671757" y="260000"/>
            <a:ext cx="8184662" cy="991998"/>
          </a:xfrm>
        </p:spPr>
        <p:txBody>
          <a:bodyPr>
            <a:noAutofit/>
          </a:bodyPr>
          <a:lstStyle/>
          <a:p>
            <a:pPr lvl="0"/>
            <a:r>
              <a:rPr lang="en-US" sz="4000" dirty="0"/>
              <a:t>Advice from successful faculty candidates</a:t>
            </a:r>
          </a:p>
        </p:txBody>
      </p:sp>
      <p:sp>
        <p:nvSpPr>
          <p:cNvPr id="204" name="Google Shape;204;p23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b="1" dirty="0">
                <a:solidFill>
                  <a:schemeClr val="tx1"/>
                </a:solidFill>
              </a:rPr>
              <a:t>Imagine the experience from the candidate’s perspective.</a:t>
            </a:r>
          </a:p>
          <a:p>
            <a:pPr marL="76200" indent="0">
              <a:buNone/>
            </a:pPr>
            <a:endParaRPr lang="en-US" dirty="0"/>
          </a:p>
          <a:p>
            <a:pPr lvl="0"/>
            <a:r>
              <a:rPr lang="en-US" dirty="0"/>
              <a:t>Reduce the number of meetings</a:t>
            </a:r>
          </a:p>
          <a:p>
            <a:pPr lvl="1"/>
            <a:r>
              <a:rPr lang="en-US" dirty="0"/>
              <a:t>avoid making candidates repeat themselves over and over</a:t>
            </a:r>
          </a:p>
          <a:p>
            <a:pPr lvl="0"/>
            <a:r>
              <a:rPr lang="en-US" dirty="0"/>
              <a:t>Reduce the length of meetings</a:t>
            </a:r>
          </a:p>
          <a:p>
            <a:pPr lvl="1"/>
            <a:r>
              <a:rPr lang="en-US" dirty="0"/>
              <a:t>how much time is necessary?</a:t>
            </a:r>
          </a:p>
          <a:p>
            <a:pPr lvl="0"/>
            <a:r>
              <a:rPr lang="en-US" dirty="0"/>
              <a:t>Schedule real breaks</a:t>
            </a:r>
          </a:p>
          <a:p>
            <a:pPr lvl="1"/>
            <a:r>
              <a:rPr lang="en-US" dirty="0"/>
              <a:t>at least 30 minutes, preferably an hour or more</a:t>
            </a:r>
          </a:p>
          <a:p>
            <a:pPr lvl="0"/>
            <a:r>
              <a:rPr lang="en-US" dirty="0"/>
              <a:t>Casual events and social opportunities are important</a:t>
            </a:r>
          </a:p>
          <a:p>
            <a:pPr lvl="0"/>
            <a:r>
              <a:rPr lang="en-US" dirty="0"/>
              <a:t>A single “Zoom room” (link) helps with transitions</a:t>
            </a:r>
          </a:p>
        </p:txBody>
      </p:sp>
    </p:spTree>
    <p:extLst>
      <p:ext uri="{BB962C8B-B14F-4D97-AF65-F5344CB8AC3E}">
        <p14:creationId xmlns:p14="http://schemas.microsoft.com/office/powerpoint/2010/main" val="1314044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4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Final Thoughts</a:t>
            </a:r>
          </a:p>
        </p:txBody>
      </p:sp>
      <p:sp>
        <p:nvSpPr>
          <p:cNvPr id="210" name="Google Shape;210;p24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Reexamine norms/processes with a strategic, intentional, and simplifying lens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Discover effective practices that could become norms in the non-virtual format </a:t>
            </a:r>
          </a:p>
          <a:p>
            <a:pPr lvl="0"/>
            <a:r>
              <a:rPr lang="en-US" dirty="0"/>
              <a:t>Gain clarity on what is and what is not being evaluated</a:t>
            </a:r>
          </a:p>
          <a:p>
            <a:pPr lvl="1"/>
            <a:r>
              <a:rPr lang="en-US" dirty="0"/>
              <a:t>Communicate this clearly with your unit and the candidates</a:t>
            </a:r>
          </a:p>
          <a:p>
            <a:pPr lvl="0"/>
            <a:r>
              <a:rPr lang="en-US" dirty="0"/>
              <a:t>Guiding questions underlining all of this:</a:t>
            </a:r>
          </a:p>
          <a:p>
            <a:pPr lvl="1"/>
            <a:r>
              <a:rPr lang="en-US" dirty="0"/>
              <a:t>What </a:t>
            </a:r>
            <a:r>
              <a:rPr lang="en-US" i="1" dirty="0"/>
              <a:t>can</a:t>
            </a:r>
            <a:r>
              <a:rPr lang="en-US" dirty="0"/>
              <a:t> be the same, and what </a:t>
            </a:r>
            <a:r>
              <a:rPr lang="en-US" i="1" dirty="0"/>
              <a:t>must</a:t>
            </a:r>
            <a:r>
              <a:rPr lang="en-US" dirty="0"/>
              <a:t> be different?</a:t>
            </a:r>
          </a:p>
          <a:p>
            <a:pPr lvl="1"/>
            <a:r>
              <a:rPr lang="en-US" dirty="0"/>
              <a:t>How can we make the </a:t>
            </a:r>
            <a:r>
              <a:rPr lang="en-US" i="1" dirty="0"/>
              <a:t>implicit</a:t>
            </a:r>
            <a:r>
              <a:rPr lang="en-US" dirty="0"/>
              <a:t> </a:t>
            </a:r>
            <a:r>
              <a:rPr lang="en-US" i="1" dirty="0"/>
              <a:t>explicit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What is truly </a:t>
            </a:r>
            <a:r>
              <a:rPr lang="en-US" i="1" dirty="0"/>
              <a:t>essential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96410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89FA4-1E86-6E40-B7FB-66E9A8E6E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99" y="3830327"/>
            <a:ext cx="8520600" cy="1122400"/>
          </a:xfrm>
        </p:spPr>
        <p:txBody>
          <a:bodyPr/>
          <a:lstStyle/>
          <a:p>
            <a:pPr lvl="0" algn="l">
              <a:spcBef>
                <a:spcPts val="1000"/>
              </a:spcBef>
            </a:pPr>
            <a:r>
              <a:rPr lang="en-US" dirty="0"/>
              <a:t>Chadwick Allen</a:t>
            </a:r>
            <a:br>
              <a:rPr lang="en-US" dirty="0"/>
            </a:br>
            <a:r>
              <a:rPr lang="en-US" sz="2400" dirty="0"/>
              <a:t>Associate Vice Provost</a:t>
            </a:r>
            <a:br>
              <a:rPr lang="en-US" sz="2400" dirty="0"/>
            </a:br>
            <a:r>
              <a:rPr lang="en-US" sz="2400" dirty="0"/>
              <a:t>UW Office for Faculty Advancement</a:t>
            </a:r>
            <a:br>
              <a:rPr lang="en-US" sz="2400" dirty="0"/>
            </a:br>
            <a:r>
              <a:rPr lang="en-US" sz="2400" u="sng" dirty="0">
                <a:solidFill>
                  <a:schemeClr val="hlink"/>
                </a:solidFill>
                <a:hlinkClick r:id="rId3"/>
              </a:rPr>
              <a:t>callen3@uw.edu</a:t>
            </a:r>
            <a:br>
              <a:rPr lang="en-US" dirty="0"/>
            </a:br>
            <a:br>
              <a:rPr lang="en-US" dirty="0"/>
            </a:br>
            <a:r>
              <a:rPr lang="en-US" dirty="0"/>
              <a:t>Joyce Yen</a:t>
            </a:r>
            <a:br>
              <a:rPr lang="en-US" dirty="0"/>
            </a:br>
            <a:r>
              <a:rPr lang="en-US" sz="2400" dirty="0"/>
              <a:t>Director</a:t>
            </a:r>
            <a:br>
              <a:rPr lang="en-US" sz="2400" dirty="0"/>
            </a:br>
            <a:r>
              <a:rPr lang="en-US" sz="2400" dirty="0"/>
              <a:t>UW ADVANCE Center for Institutional Change</a:t>
            </a:r>
            <a:br>
              <a:rPr lang="en-US" dirty="0"/>
            </a:br>
            <a:r>
              <a:rPr lang="en-US" sz="2400" u="sng" dirty="0">
                <a:solidFill>
                  <a:schemeClr val="hlink"/>
                </a:solidFill>
                <a:hlinkClick r:id="rId4"/>
              </a:rPr>
              <a:t>joyceyen@uw.edu</a:t>
            </a:r>
            <a:r>
              <a:rPr lang="en-US" sz="24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5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Overview</a:t>
            </a:r>
          </a:p>
        </p:txBody>
      </p:sp>
      <p:sp>
        <p:nvSpPr>
          <p:cNvPr id="75" name="Google Shape;75;p2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r>
              <a:rPr lang="en-US" dirty="0"/>
              <a:t>Part 1: The hiring process in virtual spaces: general concepts and key questions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Part 2: Running efficient and effective committee meetings online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Part 3: Planning virtual “on campus” visits with final candidates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9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 sz="4000"/>
              <a:t>The Hiring Process in Virtual Spaces: </a:t>
            </a:r>
            <a:br>
              <a:rPr lang="en-US" sz="4000"/>
            </a:br>
            <a:r>
              <a:rPr lang="en-US" sz="4000"/>
              <a:t>General Concepts and Key Questions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95621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lvl="0"/>
            <a:r>
              <a:rPr lang="en-US" sz="4400" dirty="0"/>
              <a:t>General Concepts / Key Questions</a:t>
            </a:r>
          </a:p>
        </p:txBody>
      </p:sp>
      <p:sp>
        <p:nvSpPr>
          <p:cNvPr id="86" name="Google Shape;86;p4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What </a:t>
            </a:r>
            <a:r>
              <a:rPr lang="en-US" b="1" i="1" dirty="0">
                <a:solidFill>
                  <a:schemeClr val="tx1"/>
                </a:solidFill>
              </a:rPr>
              <a:t>can</a:t>
            </a:r>
            <a:r>
              <a:rPr lang="en-US" b="1" dirty="0">
                <a:solidFill>
                  <a:schemeClr val="tx1"/>
                </a:solidFill>
              </a:rPr>
              <a:t> be the same, and what </a:t>
            </a:r>
            <a:r>
              <a:rPr lang="en-US" b="1" i="1" dirty="0">
                <a:solidFill>
                  <a:schemeClr val="tx1"/>
                </a:solidFill>
              </a:rPr>
              <a:t>must</a:t>
            </a:r>
            <a:r>
              <a:rPr lang="en-US" b="1" dirty="0">
                <a:solidFill>
                  <a:schemeClr val="tx1"/>
                </a:solidFill>
              </a:rPr>
              <a:t> be different when hiring in online environments?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Everybody is online -- and most likely working from home (and on laptops)</a:t>
            </a:r>
          </a:p>
          <a:p>
            <a:pPr lvl="1"/>
            <a:r>
              <a:rPr lang="en-US" dirty="0"/>
              <a:t>No impromptu run-ins to chat about things</a:t>
            </a:r>
          </a:p>
          <a:p>
            <a:pPr lvl="0"/>
            <a:r>
              <a:rPr lang="en-US" dirty="0"/>
              <a:t>Technology is now an active participant in your process</a:t>
            </a:r>
          </a:p>
          <a:p>
            <a:pPr lvl="0"/>
            <a:r>
              <a:rPr lang="en-US" dirty="0"/>
              <a:t>Potential advantages and disadvantages of hiring online</a:t>
            </a:r>
          </a:p>
          <a:p>
            <a:pPr lvl="0"/>
            <a:r>
              <a:rPr lang="en-US" dirty="0"/>
              <a:t>Fostering equity and inclusion in an online environment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8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General Concepts / Key Questions</a:t>
            </a:r>
          </a:p>
        </p:txBody>
      </p:sp>
      <p:sp>
        <p:nvSpPr>
          <p:cNvPr id="92" name="Google Shape;92;p5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Make what is currently </a:t>
            </a:r>
            <a:r>
              <a:rPr lang="en-US" b="1" i="1" dirty="0">
                <a:solidFill>
                  <a:schemeClr val="tx1"/>
                </a:solidFill>
              </a:rPr>
              <a:t>implicit</a:t>
            </a:r>
            <a:r>
              <a:rPr lang="en-US" b="1" dirty="0">
                <a:solidFill>
                  <a:schemeClr val="tx1"/>
                </a:solidFill>
              </a:rPr>
              <a:t> in your hiring process </a:t>
            </a:r>
            <a:r>
              <a:rPr lang="en-US" b="1" i="1" dirty="0">
                <a:solidFill>
                  <a:schemeClr val="tx1"/>
                </a:solidFill>
              </a:rPr>
              <a:t>explicit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What are you trying to achieve at each stage in the hiring process?</a:t>
            </a:r>
          </a:p>
          <a:p>
            <a:pPr lvl="0"/>
            <a:r>
              <a:rPr lang="en-US" dirty="0"/>
              <a:t>What should be reproduced from your “typical” process?</a:t>
            </a:r>
          </a:p>
          <a:p>
            <a:pPr lvl="0"/>
            <a:r>
              <a:rPr lang="en-US" dirty="0"/>
              <a:t>What should be left behind or radically altered?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709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General Concepts / Key Questions</a:t>
            </a:r>
          </a:p>
        </p:txBody>
      </p:sp>
      <p:sp>
        <p:nvSpPr>
          <p:cNvPr id="98" name="Google Shape;98;p6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What are the </a:t>
            </a:r>
            <a:r>
              <a:rPr lang="en-US" b="1" i="1" dirty="0">
                <a:solidFill>
                  <a:schemeClr val="tx1"/>
                </a:solidFill>
              </a:rPr>
              <a:t>essential</a:t>
            </a:r>
            <a:r>
              <a:rPr lang="en-US" b="1" dirty="0">
                <a:solidFill>
                  <a:schemeClr val="tx1"/>
                </a:solidFill>
              </a:rPr>
              <a:t> components of your hiring process?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Make intentional decisions about what is critical to your decision making.</a:t>
            </a:r>
          </a:p>
          <a:p>
            <a:pPr lvl="0"/>
            <a:r>
              <a:rPr lang="en-US" dirty="0"/>
              <a:t>How will you collectively determine what is essential? </a:t>
            </a:r>
          </a:p>
          <a:p>
            <a:pPr lvl="0"/>
            <a:r>
              <a:rPr lang="en-US" dirty="0"/>
              <a:t>What do you </a:t>
            </a:r>
            <a:r>
              <a:rPr lang="en-US" i="1" dirty="0"/>
              <a:t>not know </a:t>
            </a:r>
            <a:r>
              <a:rPr lang="en-US" dirty="0"/>
              <a:t>from the initial application materials that you </a:t>
            </a:r>
            <a:r>
              <a:rPr lang="en-US" i="1" dirty="0"/>
              <a:t>need to know </a:t>
            </a:r>
            <a:r>
              <a:rPr lang="en-US" dirty="0"/>
              <a:t>in order to move on to the next phase of selection?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648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 sz="4000"/>
              <a:t>Running Efficient and Effective </a:t>
            </a:r>
            <a:br>
              <a:rPr lang="en-US" sz="4000"/>
            </a:br>
            <a:r>
              <a:rPr lang="en-US" sz="4000"/>
              <a:t>Committee Meetings Online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72030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"/>
          <p:cNvSpPr txBox="1"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Same/Different Online</a:t>
            </a:r>
          </a:p>
        </p:txBody>
      </p:sp>
      <p:sp>
        <p:nvSpPr>
          <p:cNvPr id="109" name="Google Shape;109;p8"/>
          <p:cNvSpPr txBox="1"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76200" lv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Understanding diverse roles on any committee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Committee chair / facilitator</a:t>
            </a:r>
          </a:p>
          <a:p>
            <a:pPr lvl="0"/>
            <a:r>
              <a:rPr lang="en-US" dirty="0"/>
              <a:t>(NEW) Chat monitor (could be rotating role)</a:t>
            </a:r>
          </a:p>
          <a:p>
            <a:pPr lvl="0"/>
            <a:r>
              <a:rPr lang="en-US" dirty="0"/>
              <a:t>Scribe / note-taker (could be rotating role)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Appropriate roles for student members</a:t>
            </a:r>
          </a:p>
          <a:p>
            <a:pPr lvl="0"/>
            <a:r>
              <a:rPr lang="en-US" dirty="0"/>
              <a:t>Appropriate roles for support staff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48414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6732</TotalTime>
  <Words>1359</Words>
  <Application>Microsoft Macintosh PowerPoint</Application>
  <PresentationFormat>On-screen Show (4:3)</PresentationFormat>
  <Paragraphs>200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Arial</vt:lpstr>
      <vt:lpstr>Calibri</vt:lpstr>
      <vt:lpstr>Encode Sans Condensed Thin</vt:lpstr>
      <vt:lpstr>Encode Sans Normal Black</vt:lpstr>
      <vt:lpstr>Lucida Grande</vt:lpstr>
      <vt:lpstr>Merriweather Sans</vt:lpstr>
      <vt:lpstr>Open Sans</vt:lpstr>
      <vt:lpstr>Open Sans Light</vt:lpstr>
      <vt:lpstr>Uni Sans Regular</vt:lpstr>
      <vt:lpstr>Custom Design</vt:lpstr>
      <vt:lpstr>1_Custom Design</vt:lpstr>
      <vt:lpstr>PowerPoint Presentation</vt:lpstr>
      <vt:lpstr>PowerPoint Presentation</vt:lpstr>
      <vt:lpstr>PowerPoint Presentation</vt:lpstr>
      <vt:lpstr>The Hiring Process in Virtual Spaces:  General Concepts and Key Questions</vt:lpstr>
      <vt:lpstr>PowerPoint Presentation</vt:lpstr>
      <vt:lpstr>PowerPoint Presentation</vt:lpstr>
      <vt:lpstr>PowerPoint Presentation</vt:lpstr>
      <vt:lpstr>Running Efficient and Effective  Committee Meetings Online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Planning Virtual “On-Campus” Visits with Final Candidates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Chadwick Allen Associate Vice Provost UW Office for Faculty Advancement callen3@uw.edu  Joyce Yen Director UW ADVANCE Center for Institutional Change joyceyen@uw.edu 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Joyce W. Yen</cp:lastModifiedBy>
  <cp:revision>188</cp:revision>
  <cp:lastPrinted>2019-09-23T16:37:17Z</cp:lastPrinted>
  <dcterms:created xsi:type="dcterms:W3CDTF">2014-10-14T00:51:43Z</dcterms:created>
  <dcterms:modified xsi:type="dcterms:W3CDTF">2020-10-05T22:26:45Z</dcterms:modified>
</cp:coreProperties>
</file>