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slideLayouts/slideLayout17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slideLayouts/slideLayout171.xml" ContentType="application/vnd.openxmlformats-officedocument.presentationml.slideLayout+xml"/>
  <Override PartName="/ppt/theme/theme17.xml" ContentType="application/vnd.openxmlformats-officedocument.theme+xml"/>
  <Override PartName="/ppt/slideLayouts/slideLayout172.xml" ContentType="application/vnd.openxmlformats-officedocument.presentationml.slideLayout+xml"/>
  <Override PartName="/ppt/theme/theme18.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9.xml" ContentType="application/vnd.openxmlformats-officedocument.theme+xml"/>
  <Override PartName="/ppt/slideLayouts/slideLayout175.xml" ContentType="application/vnd.openxmlformats-officedocument.presentationml.slideLayout+xml"/>
  <Override PartName="/ppt/theme/theme20.xml" ContentType="application/vnd.openxmlformats-officedocument.theme+xml"/>
  <Override PartName="/ppt/slideLayouts/slideLayout176.xml" ContentType="application/vnd.openxmlformats-officedocument.presentationml.slideLayout+xml"/>
  <Override PartName="/ppt/theme/theme21.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16" r:id="rId2"/>
    <p:sldMasterId id="2147484029" r:id="rId3"/>
    <p:sldMasterId id="2147484042" r:id="rId4"/>
    <p:sldMasterId id="2147484055" r:id="rId5"/>
    <p:sldMasterId id="2147484068" r:id="rId6"/>
    <p:sldMasterId id="2147484081" r:id="rId7"/>
    <p:sldMasterId id="2147484094" r:id="rId8"/>
    <p:sldMasterId id="2147484107" r:id="rId9"/>
    <p:sldMasterId id="2147484120" r:id="rId10"/>
    <p:sldMasterId id="2147484146" r:id="rId11"/>
    <p:sldMasterId id="2147484158" r:id="rId12"/>
    <p:sldMasterId id="2147484133" r:id="rId13"/>
    <p:sldMasterId id="2147484234" r:id="rId14"/>
    <p:sldMasterId id="2147484246" r:id="rId15"/>
    <p:sldMasterId id="2147484263" r:id="rId16"/>
    <p:sldMasterId id="2147484277" r:id="rId17"/>
    <p:sldMasterId id="2147484279" r:id="rId18"/>
    <p:sldMasterId id="2147484281" r:id="rId19"/>
    <p:sldMasterId id="2147484284" r:id="rId20"/>
    <p:sldMasterId id="2147484286" r:id="rId21"/>
    <p:sldMasterId id="2147484288" r:id="rId22"/>
  </p:sldMasterIdLst>
  <p:notesMasterIdLst>
    <p:notesMasterId r:id="rId40"/>
  </p:notesMasterIdLst>
  <p:handoutMasterIdLst>
    <p:handoutMasterId r:id="rId41"/>
  </p:handoutMasterIdLst>
  <p:sldIdLst>
    <p:sldId id="317" r:id="rId23"/>
    <p:sldId id="318" r:id="rId24"/>
    <p:sldId id="322" r:id="rId25"/>
    <p:sldId id="376" r:id="rId26"/>
    <p:sldId id="451" r:id="rId27"/>
    <p:sldId id="455" r:id="rId28"/>
    <p:sldId id="456" r:id="rId29"/>
    <p:sldId id="449" r:id="rId30"/>
    <p:sldId id="447" r:id="rId31"/>
    <p:sldId id="448" r:id="rId32"/>
    <p:sldId id="450" r:id="rId33"/>
    <p:sldId id="452" r:id="rId34"/>
    <p:sldId id="453" r:id="rId35"/>
    <p:sldId id="454" r:id="rId36"/>
    <p:sldId id="402" r:id="rId37"/>
    <p:sldId id="445" r:id="rId38"/>
    <p:sldId id="446"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76"/>
    <a:srgbClr val="C8FF93"/>
    <a:srgbClr val="FDFF9B"/>
    <a:srgbClr val="9FFFF1"/>
    <a:srgbClr val="66FFCC"/>
    <a:srgbClr val="502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737" autoAdjust="0"/>
  </p:normalViewPr>
  <p:slideViewPr>
    <p:cSldViewPr>
      <p:cViewPr varScale="1">
        <p:scale>
          <a:sx n="73" d="100"/>
          <a:sy n="73" d="100"/>
        </p:scale>
        <p:origin x="27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13" tIns="45706" rIns="91413" bIns="45706" rtlCol="0"/>
          <a:lstStyle>
            <a:lvl1pPr algn="r">
              <a:defRPr sz="1200"/>
            </a:lvl1pPr>
          </a:lstStyle>
          <a:p>
            <a:fld id="{0CCEADCB-708E-F941-8075-075E5EBDA019}" type="datetimeFigureOut">
              <a:rPr lang="en-US" smtClean="0"/>
              <a:t>4/26/2017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13" tIns="45706" rIns="91413" bIns="45706" rtlCol="0" anchor="b"/>
          <a:lstStyle>
            <a:lvl1pPr algn="r">
              <a:defRPr sz="1200"/>
            </a:lvl1pPr>
          </a:lstStyle>
          <a:p>
            <a:fld id="{1558197F-2033-974C-8E6B-35E21DD75805}" type="slidenum">
              <a:rPr lang="en-US" smtClean="0"/>
              <a:t>‹#›</a:t>
            </a:fld>
            <a:endParaRPr lang="en-US" dirty="0"/>
          </a:p>
        </p:txBody>
      </p:sp>
    </p:spTree>
    <p:extLst>
      <p:ext uri="{BB962C8B-B14F-4D97-AF65-F5344CB8AC3E}">
        <p14:creationId xmlns:p14="http://schemas.microsoft.com/office/powerpoint/2010/main" val="172216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13" tIns="45706" rIns="91413" bIns="45706" rtlCol="0"/>
          <a:lstStyle>
            <a:lvl1pPr algn="r">
              <a:defRPr sz="1200"/>
            </a:lvl1pPr>
          </a:lstStyle>
          <a:p>
            <a:fld id="{569C7343-33EA-40DA-9F48-5F09440026E9}" type="datetimeFigureOut">
              <a:rPr lang="en-US" smtClean="0"/>
              <a:t>4/26/2017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13" tIns="45706" rIns="91413" bIns="4570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13" tIns="45706" rIns="91413" bIns="457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13" tIns="45706" rIns="91413"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13" tIns="45706" rIns="91413" bIns="45706" rtlCol="0" anchor="b"/>
          <a:lstStyle>
            <a:lvl1pPr algn="r">
              <a:defRPr sz="1200"/>
            </a:lvl1pPr>
          </a:lstStyle>
          <a:p>
            <a:fld id="{72EF4AC0-9BA2-46D2-9372-A5C9261B2CB7}" type="slidenum">
              <a:rPr lang="en-US" smtClean="0"/>
              <a:t>‹#›</a:t>
            </a:fld>
            <a:endParaRPr lang="en-US" dirty="0"/>
          </a:p>
        </p:txBody>
      </p:sp>
    </p:spTree>
    <p:extLst>
      <p:ext uri="{BB962C8B-B14F-4D97-AF65-F5344CB8AC3E}">
        <p14:creationId xmlns:p14="http://schemas.microsoft.com/office/powerpoint/2010/main" val="37904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Annual report WebQ includes research accomplishments, teaching, service, outreach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Typical reported activities</a:t>
            </a:r>
            <a:r>
              <a:rPr lang="en-US" baseline="0" dirty="0" smtClean="0">
                <a:solidFill>
                  <a:schemeClr val="tx1"/>
                </a:solidFill>
              </a:rPr>
              <a:t> include: recruitment of graduate students and postdocs from underrepresented groups, hosting undergrad researchers placed from BIOL 106, representing UW Biology at the national SACNAS meeting, sponsoring the Girls in Science program at the Burke Museum, raised awareness of best practices in faculty hiring</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E2411FD3-72E2-4641-BD73-9EA46039F004}" type="slidenum">
              <a:rPr lang="en-US" smtClean="0"/>
              <a:t>9</a:t>
            </a:fld>
            <a:endParaRPr lang="en-US"/>
          </a:p>
        </p:txBody>
      </p:sp>
    </p:spTree>
    <p:extLst>
      <p:ext uri="{BB962C8B-B14F-4D97-AF65-F5344CB8AC3E}">
        <p14:creationId xmlns:p14="http://schemas.microsoft.com/office/powerpoint/2010/main" val="417373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E2411FD3-72E2-4641-BD73-9EA46039F004}" type="slidenum">
              <a:rPr lang="en-US" smtClean="0"/>
              <a:t>10</a:t>
            </a:fld>
            <a:endParaRPr lang="en-US"/>
          </a:p>
        </p:txBody>
      </p:sp>
    </p:spTree>
    <p:extLst>
      <p:ext uri="{BB962C8B-B14F-4D97-AF65-F5344CB8AC3E}">
        <p14:creationId xmlns:p14="http://schemas.microsoft.com/office/powerpoint/2010/main" val="4206565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emf"/></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Master" Target="../slideMasters/slideMaster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154958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058139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5611898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253637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982318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7433652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939938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481317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76888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970250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971405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30265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96423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462780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5669351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7027629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999618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7347837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882323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042747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573789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724232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73182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187072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862609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1795655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1157521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8441498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14501158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1570531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114E6-7A49-4014-8607-630331982671}"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4406023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6114E6-7A49-4014-8607-630331982671}"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31205047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6114E6-7A49-4014-8607-630331982671}"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31386737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3641236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9406871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114E6-7A49-4014-8607-630331982671}"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2383599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14E6-7A49-4014-8607-630331982671}"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6841431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14E6-7A49-4014-8607-630331982671}"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41618681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3611174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7344713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khofmeister\Desktop\advancelogo.jpg"/>
          <p:cNvPicPr>
            <a:picLocks noChangeAspect="1" noChangeArrowheads="1"/>
          </p:cNvPicPr>
          <p:nvPr/>
        </p:nvPicPr>
        <p:blipFill>
          <a:blip r:embed="rId2" cstate="print"/>
          <a:srcRect b="23627"/>
          <a:stretch>
            <a:fillRect/>
          </a:stretch>
        </p:blipFill>
        <p:spPr bwMode="auto">
          <a:xfrm>
            <a:off x="457200" y="74613"/>
            <a:ext cx="1752600" cy="407987"/>
          </a:xfrm>
          <a:prstGeom prst="rect">
            <a:avLst/>
          </a:prstGeom>
          <a:noFill/>
          <a:ln w="9525">
            <a:noFill/>
            <a:miter lim="800000"/>
            <a:headEnd/>
            <a:tailEnd/>
          </a:ln>
        </p:spPr>
      </p:pic>
      <p:pic>
        <p:nvPicPr>
          <p:cNvPr id="5" name="Picture 3" descr="C:\Documents and Settings\khofmeister\Desktop\advancelogo.jpg"/>
          <p:cNvPicPr>
            <a:picLocks noChangeAspect="1" noChangeArrowheads="1"/>
          </p:cNvPicPr>
          <p:nvPr/>
        </p:nvPicPr>
        <p:blipFill>
          <a:blip r:embed="rId3" cstate="print"/>
          <a:srcRect t="71841"/>
          <a:stretch>
            <a:fillRect/>
          </a:stretch>
        </p:blipFill>
        <p:spPr bwMode="auto">
          <a:xfrm>
            <a:off x="4876800" y="6380163"/>
            <a:ext cx="3792538" cy="325437"/>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fld id="{27D3A5DC-F5B9-4499-BA6F-DD6AFB6E9C49}" type="datetimeFigureOut">
              <a:rPr lang="en-US" smtClean="0"/>
              <a:pPr/>
              <a:t>4/26/2017</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16280613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4/26/2017</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34396399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7D3A5DC-F5B9-4499-BA6F-DD6AFB6E9C49}" type="datetimeFigureOut">
              <a:rPr lang="en-US" smtClean="0"/>
              <a:pPr/>
              <a:t>4/26/2017</a:t>
            </a:fld>
            <a:endParaRPr lang="en-US"/>
          </a:p>
        </p:txBody>
      </p:sp>
      <p:sp>
        <p:nvSpPr>
          <p:cNvPr id="5" name="Footer Placeholder 4"/>
          <p:cNvSpPr>
            <a:spLocks noGrp="1"/>
          </p:cNvSpPr>
          <p:nvPr>
            <p:ph type="ftr" sz="quarter" idx="11"/>
          </p:nvPr>
        </p:nvSpPr>
        <p:spPr>
          <a:xfrm>
            <a:off x="3124200" y="6172200"/>
            <a:ext cx="28956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42637600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D3A5DC-F5B9-4499-BA6F-DD6AFB6E9C49}" type="datetimeFigureOut">
              <a:rPr lang="en-US" smtClean="0"/>
              <a:pPr/>
              <a:t>4/26/2017</a:t>
            </a:fld>
            <a:endParaRPr lang="en-US"/>
          </a:p>
        </p:txBody>
      </p:sp>
      <p:sp>
        <p:nvSpPr>
          <p:cNvPr id="6" name="Footer Placeholder 5"/>
          <p:cNvSpPr>
            <a:spLocks noGrp="1"/>
          </p:cNvSpPr>
          <p:nvPr>
            <p:ph type="ftr" sz="quarter" idx="11"/>
          </p:nvPr>
        </p:nvSpPr>
        <p:spPr>
          <a:xfrm>
            <a:off x="3124200" y="6172200"/>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5429974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4/26/2017</a:t>
            </a:fld>
            <a:endParaRPr lang="en-US"/>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240900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751906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4/26/2017</a:t>
            </a:fld>
            <a:endParaRPr 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32114284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4/26/2017</a:t>
            </a:fld>
            <a:endParaRPr lang="en-US"/>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endParaRPr lang="en-US"/>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13237730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D3A5DC-F5B9-4499-BA6F-DD6AFB6E9C49}" type="datetimeFigureOut">
              <a:rPr lang="en-US" smtClean="0"/>
              <a:pPr/>
              <a:t>4/26/2017</a:t>
            </a:fld>
            <a:endParaRPr lang="en-US"/>
          </a:p>
        </p:txBody>
      </p:sp>
      <p:sp>
        <p:nvSpPr>
          <p:cNvPr id="6" name="Footer Placeholder 5"/>
          <p:cNvSpPr>
            <a:spLocks noGrp="1"/>
          </p:cNvSpPr>
          <p:nvPr>
            <p:ph type="ftr" sz="quarter" idx="11"/>
          </p:nvPr>
        </p:nvSpPr>
        <p:spPr>
          <a:xfrm>
            <a:off x="3124200" y="6172200"/>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29724081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D3A5DC-F5B9-4499-BA6F-DD6AFB6E9C49}" type="datetimeFigureOut">
              <a:rPr lang="en-US" smtClean="0"/>
              <a:pPr/>
              <a:t>4/26/2017</a:t>
            </a:fld>
            <a:endParaRPr lang="en-US"/>
          </a:p>
        </p:txBody>
      </p:sp>
      <p:sp>
        <p:nvSpPr>
          <p:cNvPr id="6" name="Footer Placeholder 5"/>
          <p:cNvSpPr>
            <a:spLocks noGrp="1"/>
          </p:cNvSpPr>
          <p:nvPr>
            <p:ph type="ftr" sz="quarter" idx="11"/>
          </p:nvPr>
        </p:nvSpPr>
        <p:spPr>
          <a:xfrm>
            <a:off x="3124200" y="6172200"/>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8213871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D3A5DC-F5B9-4499-BA6F-DD6AFB6E9C49}" type="datetimeFigureOut">
              <a:rPr lang="en-US" smtClean="0"/>
              <a:pPr/>
              <a:t>4/26/2017</a:t>
            </a:fld>
            <a:endParaRPr lang="en-US"/>
          </a:p>
        </p:txBody>
      </p:sp>
      <p:sp>
        <p:nvSpPr>
          <p:cNvPr id="5" name="Footer Placeholder 4"/>
          <p:cNvSpPr>
            <a:spLocks noGrp="1"/>
          </p:cNvSpPr>
          <p:nvPr>
            <p:ph type="ftr" sz="quarter" idx="11"/>
          </p:nvPr>
        </p:nvSpPr>
        <p:spPr>
          <a:xfrm>
            <a:off x="3124200" y="6172200"/>
            <a:ext cx="28956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33772829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3A5DC-F5B9-4499-BA6F-DD6AFB6E9C49}"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31979508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330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178" y="6097819"/>
            <a:ext cx="2890494" cy="512829"/>
          </a:xfrm>
          <a:prstGeom prst="rect">
            <a:avLst/>
          </a:prstGeom>
        </p:spPr>
      </p:pic>
      <p:pic>
        <p:nvPicPr>
          <p:cNvPr id="5" name="Picture 4" descr="UW_W 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6" name="Text Placeholder 5"/>
          <p:cNvSpPr>
            <a:spLocks noGrp="1"/>
          </p:cNvSpPr>
          <p:nvPr>
            <p:ph type="body" sz="quarter" idx="10" hasCustomPrompt="1"/>
          </p:nvPr>
        </p:nvSpPr>
        <p:spPr>
          <a:xfrm>
            <a:off x="671757" y="1332224"/>
            <a:ext cx="6972300" cy="2641756"/>
          </a:xfrm>
          <a:prstGeom prst="rect">
            <a:avLst/>
          </a:prstGeom>
        </p:spPr>
        <p:txBody>
          <a:bodyPr>
            <a:normAutofit/>
          </a:bodyPr>
          <a:lstStyle>
            <a:lvl1pPr marL="0" indent="0">
              <a:lnSpc>
                <a:spcPct val="100000"/>
              </a:lnSpc>
              <a:buNone/>
              <a:defRPr sz="5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15" name="Picture 14"/>
          <p:cNvPicPr>
            <a:picLocks noChangeAspect="1"/>
          </p:cNvPicPr>
          <p:nvPr userDrawn="1"/>
        </p:nvPicPr>
        <p:blipFill>
          <a:blip r:embed="rId4"/>
          <a:stretch>
            <a:fillRect/>
          </a:stretch>
        </p:blipFill>
        <p:spPr>
          <a:xfrm>
            <a:off x="779463" y="3973980"/>
            <a:ext cx="1600200" cy="139700"/>
          </a:xfrm>
          <a:prstGeom prst="rect">
            <a:avLst/>
          </a:prstGeom>
        </p:spPr>
      </p:pic>
    </p:spTree>
    <p:extLst>
      <p:ext uri="{BB962C8B-B14F-4D97-AF65-F5344CB8AC3E}">
        <p14:creationId xmlns:p14="http://schemas.microsoft.com/office/powerpoint/2010/main" val="19751159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15226166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882006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9372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9123070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989047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1051404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087792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839503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3891925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439228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387103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506300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7666217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658672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686597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643368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9A9F2-9BCD-4144-8E7B-FED115EFBC69}"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31116781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89A9F2-9BCD-4144-8E7B-FED115EFBC69}"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354523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9A9F2-9BCD-4144-8E7B-FED115EFBC69}"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4253442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9A9F2-9BCD-4144-8E7B-FED115EFBC69}"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30796057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A9F2-9BCD-4144-8E7B-FED115EFBC69}"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910625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9A9F2-9BCD-4144-8E7B-FED115EFBC69}"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9093687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9A9F2-9BCD-4144-8E7B-FED115EFBC69}"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6422106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924943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2789891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1241812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7" name="Picture 6"/>
          <p:cNvPicPr>
            <a:picLocks noChangeAspect="1"/>
          </p:cNvPicPr>
          <p:nvPr userDrawn="1"/>
        </p:nvPicPr>
        <p:blipFill>
          <a:blip r:embed="rId2"/>
          <a:stretch>
            <a:fillRect/>
          </a:stretch>
        </p:blipFill>
        <p:spPr>
          <a:xfrm>
            <a:off x="766763" y="1363508"/>
            <a:ext cx="1103781" cy="96362"/>
          </a:xfrm>
          <a:prstGeom prst="rect">
            <a:avLst/>
          </a:prstGeom>
        </p:spPr>
      </p:pic>
      <p:pic>
        <p:nvPicPr>
          <p:cNvPr id="8" name="Picture 7"/>
          <p:cNvPicPr>
            <a:picLocks noChangeAspect="1"/>
          </p:cNvPicPr>
          <p:nvPr userDrawn="1"/>
        </p:nvPicPr>
        <p:blipFill>
          <a:blip r:embed="rId3"/>
          <a:stretch>
            <a:fillRect/>
          </a:stretch>
        </p:blipFill>
        <p:spPr>
          <a:xfrm>
            <a:off x="7483915" y="5945854"/>
            <a:ext cx="1371600" cy="927100"/>
          </a:xfrm>
          <a:prstGeom prst="rect">
            <a:avLst/>
          </a:prstGeom>
        </p:spPr>
      </p:pic>
    </p:spTree>
    <p:extLst>
      <p:ext uri="{BB962C8B-B14F-4D97-AF65-F5344CB8AC3E}">
        <p14:creationId xmlns:p14="http://schemas.microsoft.com/office/powerpoint/2010/main" val="21422646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D3A5DC-F5B9-4499-BA6F-DD6AFB6E9C49}"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5594179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D3A5DC-F5B9-4499-BA6F-DD6AFB6E9C49}"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23552904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e Placeholder 3"/>
          <p:cNvSpPr>
            <a:spLocks noGrp="1"/>
          </p:cNvSpPr>
          <p:nvPr>
            <p:ph type="dt" sz="half" idx="10"/>
          </p:nvPr>
        </p:nvSpPr>
        <p:spPr/>
        <p:txBody>
          <a:bodyPr/>
          <a:lstStyle>
            <a:lvl1pPr>
              <a:defRPr/>
            </a:lvl1pPr>
          </a:lstStyle>
          <a:p>
            <a:fld id="{27D3A5DC-F5B9-4499-BA6F-DD6AFB6E9C49}" type="datetimeFigureOut">
              <a:rPr lang="en-US" smtClean="0"/>
              <a:pPr/>
              <a:t>4/26/2017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3068421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Intermediate Slide Op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4" name="Content Placeholder 3"/>
          <p:cNvSpPr>
            <a:spLocks noGrp="1"/>
          </p:cNvSpPr>
          <p:nvPr>
            <p:ph sz="quarter" idx="10"/>
          </p:nvPr>
        </p:nvSpPr>
        <p:spPr>
          <a:xfrm>
            <a:off x="1143000" y="1600200"/>
            <a:ext cx="7543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0638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Intermediate Slide Op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1143000" y="1600200"/>
            <a:ext cx="75438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3436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Intermediate Slide Op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1143000" y="1600200"/>
            <a:ext cx="75438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70226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6" name="Text Placeholder 5"/>
          <p:cNvSpPr>
            <a:spLocks noGrp="1"/>
          </p:cNvSpPr>
          <p:nvPr>
            <p:ph type="body" sz="quarter" idx="10" hasCustomPrompt="1"/>
          </p:nvPr>
        </p:nvSpPr>
        <p:spPr>
          <a:xfrm>
            <a:off x="671757" y="1332224"/>
            <a:ext cx="6972300" cy="2641756"/>
          </a:xfrm>
          <a:prstGeom prst="rect">
            <a:avLst/>
          </a:prstGeom>
          <a:ln>
            <a:noFill/>
          </a:ln>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15" name="Picture 14"/>
          <p:cNvPicPr>
            <a:picLocks noChangeAspect="1"/>
          </p:cNvPicPr>
          <p:nvPr userDrawn="1"/>
        </p:nvPicPr>
        <p:blipFill>
          <a:blip r:embed="rId3"/>
          <a:stretch>
            <a:fillRect/>
          </a:stretch>
        </p:blipFill>
        <p:spPr>
          <a:xfrm>
            <a:off x="779463" y="3973980"/>
            <a:ext cx="1600200" cy="139700"/>
          </a:xfrm>
          <a:prstGeom prst="rect">
            <a:avLst/>
          </a:prstGeom>
        </p:spPr>
      </p:pic>
    </p:spTree>
    <p:extLst>
      <p:ext uri="{BB962C8B-B14F-4D97-AF65-F5344CB8AC3E}">
        <p14:creationId xmlns:p14="http://schemas.microsoft.com/office/powerpoint/2010/main" val="15473116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smtClean="0"/>
              <a:t>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7" name="Picture 6"/>
          <p:cNvPicPr>
            <a:picLocks noChangeAspect="1"/>
          </p:cNvPicPr>
          <p:nvPr userDrawn="1"/>
        </p:nvPicPr>
        <p:blipFill>
          <a:blip r:embed="rId3"/>
          <a:stretch>
            <a:fillRect/>
          </a:stretch>
        </p:blipFill>
        <p:spPr>
          <a:xfrm>
            <a:off x="6248401" y="6354234"/>
            <a:ext cx="2540000" cy="266700"/>
          </a:xfrm>
          <a:prstGeom prst="rect">
            <a:avLst/>
          </a:prstGeom>
        </p:spPr>
      </p:pic>
    </p:spTree>
    <p:extLst>
      <p:ext uri="{BB962C8B-B14F-4D97-AF65-F5344CB8AC3E}">
        <p14:creationId xmlns:p14="http://schemas.microsoft.com/office/powerpoint/2010/main" val="1664090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8" name="Picture 7"/>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2936154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400464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3670859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12674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897990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04862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90490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306109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88690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644782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066723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69026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62079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47477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94330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82564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42632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705857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97762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77041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81748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24675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704323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052870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7936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85930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10521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0541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46116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73033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964519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13865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619757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92214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75919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25458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338227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759915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36495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80912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91274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306272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6778230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047079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8171626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146795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485590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51022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026598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96230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921527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503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389510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16355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845021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30646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59623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15421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6454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026655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769629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249056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348881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33090768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756903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9247269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8605079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19818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03037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58945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775155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88423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429814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9491534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247463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068375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6304047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006230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784519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94529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0423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780498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759893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779464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291302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0673716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7698767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767247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835770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32841001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8639365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81157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theme" Target="../theme/theme11.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4.jpe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3.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4.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1.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72.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20.xml"/><Relationship Id="rId1" Type="http://schemas.openxmlformats.org/officeDocument/2006/relationships/slideLayout" Target="../slideLayouts/slideLayout175.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21.xml"/><Relationship Id="rId1" Type="http://schemas.openxmlformats.org/officeDocument/2006/relationships/slideLayout" Target="../slideLayouts/slideLayout176.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5" Type="http://schemas.openxmlformats.org/officeDocument/2006/relationships/theme" Target="../theme/theme22.xml"/><Relationship Id="rId4" Type="http://schemas.openxmlformats.org/officeDocument/2006/relationships/slideLayout" Target="../slideLayouts/slideLayout18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580149683"/>
      </p:ext>
    </p:extLst>
  </p:cSld>
  <p:clrMap bg1="dk2" tx1="lt1" bg2="dk1"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053762879"/>
      </p:ext>
    </p:extLst>
  </p:cSld>
  <p:clrMap bg1="dk2" tx1="lt1" bg2="dk1"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114E6-7A49-4014-8607-630331982671}"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205E1-D3CB-4A6A-B2B1-939831E8A675}" type="slidenum">
              <a:rPr lang="en-US" smtClean="0"/>
              <a:t>‹#›</a:t>
            </a:fld>
            <a:endParaRPr lang="en-US"/>
          </a:p>
        </p:txBody>
      </p:sp>
    </p:spTree>
    <p:extLst>
      <p:ext uri="{BB962C8B-B14F-4D97-AF65-F5344CB8AC3E}">
        <p14:creationId xmlns:p14="http://schemas.microsoft.com/office/powerpoint/2010/main" val="63897388"/>
      </p:ext>
    </p:extLst>
  </p:cSld>
  <p:clrMap bg1="lt1" tx1="dk1" bg2="lt2" tx2="dk2" accent1="accent1" accent2="accent2" accent3="accent3" accent4="accent4" accent5="accent5" accent6="accent6" hlink="hlink" folHlink="folHlink"/>
  <p:sldLayoutIdLst>
    <p:sldLayoutId id="2147484147" r:id="rId1"/>
    <p:sldLayoutId id="2147484171" r:id="rId2"/>
    <p:sldLayoutId id="2147484172" r:id="rId3"/>
    <p:sldLayoutId id="2147484170"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9"/>
          <p:cNvGrpSpPr>
            <a:grpSpLocks/>
          </p:cNvGrpSpPr>
          <p:nvPr/>
        </p:nvGrpSpPr>
        <p:grpSpPr bwMode="auto">
          <a:xfrm>
            <a:off x="228600" y="74613"/>
            <a:ext cx="8686800" cy="6630987"/>
            <a:chOff x="228600" y="74805"/>
            <a:chExt cx="8686800" cy="6630795"/>
          </a:xfrm>
        </p:grpSpPr>
        <p:grpSp>
          <p:nvGrpSpPr>
            <p:cNvPr id="3" name="Group 9"/>
            <p:cNvGrpSpPr>
              <a:grpSpLocks/>
            </p:cNvGrpSpPr>
            <p:nvPr/>
          </p:nvGrpSpPr>
          <p:grpSpPr bwMode="auto">
            <a:xfrm>
              <a:off x="228600" y="228600"/>
              <a:ext cx="8686800" cy="6400800"/>
              <a:chOff x="152400" y="152400"/>
              <a:chExt cx="8839200" cy="6553200"/>
            </a:xfrm>
          </p:grpSpPr>
          <p:sp>
            <p:nvSpPr>
              <p:cNvPr id="14" name="Rectangle 13"/>
              <p:cNvSpPr/>
              <p:nvPr/>
            </p:nvSpPr>
            <p:spPr>
              <a:xfrm>
                <a:off x="152400" y="152592"/>
                <a:ext cx="8839200" cy="6553011"/>
              </a:xfrm>
              <a:prstGeom prst="rect">
                <a:avLst/>
              </a:prstGeom>
              <a:noFill/>
              <a:ln w="63500">
                <a:solidFill>
                  <a:srgbClr val="666699">
                    <a:alpha val="80000"/>
                  </a:srgbClr>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sp>
            <p:nvSpPr>
              <p:cNvPr id="15" name="Rectangle 14"/>
              <p:cNvSpPr/>
              <p:nvPr/>
            </p:nvSpPr>
            <p:spPr>
              <a:xfrm>
                <a:off x="228322" y="228980"/>
                <a:ext cx="8687357" cy="6400237"/>
              </a:xfrm>
              <a:prstGeom prst="rect">
                <a:avLst/>
              </a:prstGeom>
              <a:solidFill>
                <a:schemeClr val="lt1">
                  <a:alpha val="80000"/>
                </a:schemeClr>
              </a:solidFill>
              <a:ln>
                <a:solidFill>
                  <a:srgbClr val="CC9933"/>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grpSp>
        <p:pic>
          <p:nvPicPr>
            <p:cNvPr id="1033" name="Picture 2" descr="C:\Documents and Settings\khofmeister\Desktop\advancelogo.jpg"/>
            <p:cNvPicPr>
              <a:picLocks noChangeAspect="1" noChangeArrowheads="1"/>
            </p:cNvPicPr>
            <p:nvPr/>
          </p:nvPicPr>
          <p:blipFill>
            <a:blip r:embed="rId14" cstate="print"/>
            <a:srcRect b="23627"/>
            <a:stretch>
              <a:fillRect/>
            </a:stretch>
          </p:blipFill>
          <p:spPr bwMode="auto">
            <a:xfrm>
              <a:off x="457200" y="74805"/>
              <a:ext cx="1752600" cy="407888"/>
            </a:xfrm>
            <a:prstGeom prst="rect">
              <a:avLst/>
            </a:prstGeom>
            <a:noFill/>
            <a:ln w="9525">
              <a:noFill/>
              <a:miter lim="800000"/>
              <a:headEnd/>
              <a:tailEnd/>
            </a:ln>
          </p:spPr>
        </p:pic>
        <p:pic>
          <p:nvPicPr>
            <p:cNvPr id="1034" name="Picture 3" descr="C:\Documents and Settings\khofmeister\Desktop\advancelogo.jpg"/>
            <p:cNvPicPr>
              <a:picLocks noChangeAspect="1" noChangeArrowheads="1"/>
            </p:cNvPicPr>
            <p:nvPr/>
          </p:nvPicPr>
          <p:blipFill>
            <a:blip r:embed="rId15" cstate="print"/>
            <a:srcRect t="71841"/>
            <a:stretch>
              <a:fillRect/>
            </a:stretch>
          </p:blipFill>
          <p:spPr bwMode="auto">
            <a:xfrm>
              <a:off x="4876800" y="6380162"/>
              <a:ext cx="3792537" cy="325438"/>
            </a:xfrm>
            <a:prstGeom prst="rect">
              <a:avLst/>
            </a:prstGeom>
            <a:noFill/>
            <a:ln w="9525">
              <a:noFill/>
              <a:miter lim="800000"/>
              <a:headEnd/>
              <a:tailEnd/>
            </a:ln>
          </p:spPr>
        </p:pic>
      </p:grpSp>
      <p:sp>
        <p:nvSpPr>
          <p:cNvPr id="16" name="Date Placeholder 3"/>
          <p:cNvSpPr>
            <a:spLocks noGrp="1"/>
          </p:cNvSpPr>
          <p:nvPr>
            <p:ph type="dt" sz="half" idx="2"/>
          </p:nvPr>
        </p:nvSpPr>
        <p:spPr>
          <a:xfrm>
            <a:off x="304800" y="61722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7F7F7F"/>
                </a:solidFill>
                <a:latin typeface="Calibri" pitchFamily="34" charset="0"/>
              </a:defRPr>
            </a:lvl1pPr>
          </a:lstStyle>
          <a:p>
            <a:fld id="{27D3A5DC-F5B9-4499-BA6F-DD6AFB6E9C49}" type="datetimeFigureOut">
              <a:rPr lang="en-US" smtClean="0"/>
              <a:pPr/>
              <a:t>4/26/2017</a:t>
            </a:fld>
            <a:endParaRPr lang="en-US"/>
          </a:p>
        </p:txBody>
      </p:sp>
      <p:sp>
        <p:nvSpPr>
          <p:cNvPr id="17" name="Footer Placeholder 4"/>
          <p:cNvSpPr>
            <a:spLocks noGrp="1"/>
          </p:cNvSpPr>
          <p:nvPr>
            <p:ph type="ftr" sz="quarter" idx="3"/>
          </p:nvPr>
        </p:nvSpPr>
        <p:spPr>
          <a:xfrm>
            <a:off x="3200400" y="6172200"/>
            <a:ext cx="2895600" cy="365125"/>
          </a:xfrm>
          <a:prstGeom prst="rect">
            <a:avLst/>
          </a:prstGeom>
        </p:spPr>
        <p:txBody>
          <a:bodyPr vert="horz" wrap="square" lIns="91440" tIns="45720" rIns="91440" bIns="45720" numCol="1" anchor="t" anchorCtr="0" compatLnSpc="1">
            <a:prstTxWarp prst="textNoShape">
              <a:avLst/>
            </a:prstTxWarp>
          </a:bodyPr>
          <a:lstStyle>
            <a:lvl1pPr algn="ctr">
              <a:defRPr>
                <a:solidFill>
                  <a:srgbClr val="7F7F7F"/>
                </a:solidFill>
                <a:latin typeface="Calibri" pitchFamily="34" charset="0"/>
              </a:defRPr>
            </a:lvl1pPr>
          </a:lstStyle>
          <a:p>
            <a:endParaRPr lang="en-US"/>
          </a:p>
        </p:txBody>
      </p:sp>
      <p:sp>
        <p:nvSpPr>
          <p:cNvPr id="18" name="Slide Number Placeholder 5"/>
          <p:cNvSpPr>
            <a:spLocks noGrp="1"/>
          </p:cNvSpPr>
          <p:nvPr>
            <p:ph type="sldNum" sz="quarter" idx="4"/>
          </p:nvPr>
        </p:nvSpPr>
        <p:spPr>
          <a:xfrm>
            <a:off x="6705600" y="617220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7F7F7F"/>
                </a:solidFill>
                <a:latin typeface="Calibri" pitchFamily="34" charset="0"/>
              </a:defRPr>
            </a:lvl1pPr>
          </a:lstStyle>
          <a:p>
            <a:fld id="{F14C8D30-E61B-423C-9936-3E8038750D52}" type="slidenum">
              <a:rPr lang="en-US" smtClean="0"/>
              <a:pPr/>
              <a:t>‹#›</a:t>
            </a:fld>
            <a:endParaRPr lang="en-US"/>
          </a:p>
        </p:txBody>
      </p:sp>
      <p:sp>
        <p:nvSpPr>
          <p:cNvPr id="10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32540680"/>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274" r:id="rId12"/>
  </p:sldLayoutIdLst>
  <p:timing>
    <p:tnLst>
      <p:par>
        <p:cTn id="1" dur="indefinite" restart="never" nodeType="tmRoot"/>
      </p:par>
    </p:tnLst>
  </p:timing>
  <p:txStyles>
    <p:titleStyle>
      <a:lvl1pPr algn="ctr" rtl="0" eaLnBrk="1" fontAlgn="base" hangingPunct="1">
        <a:spcBef>
          <a:spcPct val="0"/>
        </a:spcBef>
        <a:spcAft>
          <a:spcPct val="0"/>
        </a:spcAft>
        <a:defRPr sz="4400" b="1" kern="1200">
          <a:solidFill>
            <a:srgbClr val="4E4E76"/>
          </a:solidFill>
          <a:latin typeface="+mj-lt"/>
          <a:ea typeface="+mj-ea"/>
          <a:cs typeface="+mj-cs"/>
        </a:defRPr>
      </a:lvl1pPr>
      <a:lvl2pPr algn="ctr" rtl="0" eaLnBrk="1" fontAlgn="base" hangingPunct="1">
        <a:spcBef>
          <a:spcPct val="0"/>
        </a:spcBef>
        <a:spcAft>
          <a:spcPct val="0"/>
        </a:spcAft>
        <a:defRPr sz="4400" b="1">
          <a:solidFill>
            <a:srgbClr val="4E4E76"/>
          </a:solidFill>
          <a:latin typeface="Calibri" pitchFamily="34" charset="0"/>
        </a:defRPr>
      </a:lvl2pPr>
      <a:lvl3pPr algn="ctr" rtl="0" eaLnBrk="1" fontAlgn="base" hangingPunct="1">
        <a:spcBef>
          <a:spcPct val="0"/>
        </a:spcBef>
        <a:spcAft>
          <a:spcPct val="0"/>
        </a:spcAft>
        <a:defRPr sz="4400" b="1">
          <a:solidFill>
            <a:srgbClr val="4E4E76"/>
          </a:solidFill>
          <a:latin typeface="Calibri" pitchFamily="34" charset="0"/>
        </a:defRPr>
      </a:lvl3pPr>
      <a:lvl4pPr algn="ctr" rtl="0" eaLnBrk="1" fontAlgn="base" hangingPunct="1">
        <a:spcBef>
          <a:spcPct val="0"/>
        </a:spcBef>
        <a:spcAft>
          <a:spcPct val="0"/>
        </a:spcAft>
        <a:defRPr sz="4400" b="1">
          <a:solidFill>
            <a:srgbClr val="4E4E76"/>
          </a:solidFill>
          <a:latin typeface="Calibri" pitchFamily="34" charset="0"/>
        </a:defRPr>
      </a:lvl4pPr>
      <a:lvl5pPr algn="ctr" rtl="0" eaLnBrk="1" fontAlgn="base" hangingPunct="1">
        <a:spcBef>
          <a:spcPct val="0"/>
        </a:spcBef>
        <a:spcAft>
          <a:spcPct val="0"/>
        </a:spcAft>
        <a:defRPr sz="4400" b="1">
          <a:solidFill>
            <a:srgbClr val="4E4E76"/>
          </a:solidFill>
          <a:latin typeface="Calibri" pitchFamily="34" charset="0"/>
        </a:defRPr>
      </a:lvl5pPr>
      <a:lvl6pPr marL="457200" algn="ctr" rtl="0" eaLnBrk="1" fontAlgn="base" hangingPunct="1">
        <a:spcBef>
          <a:spcPct val="0"/>
        </a:spcBef>
        <a:spcAft>
          <a:spcPct val="0"/>
        </a:spcAft>
        <a:defRPr sz="4400" b="1">
          <a:solidFill>
            <a:srgbClr val="4E4E76"/>
          </a:solidFill>
          <a:latin typeface="Calibri" pitchFamily="34" charset="0"/>
        </a:defRPr>
      </a:lvl6pPr>
      <a:lvl7pPr marL="914400" algn="ctr" rtl="0" eaLnBrk="1" fontAlgn="base" hangingPunct="1">
        <a:spcBef>
          <a:spcPct val="0"/>
        </a:spcBef>
        <a:spcAft>
          <a:spcPct val="0"/>
        </a:spcAft>
        <a:defRPr sz="4400" b="1">
          <a:solidFill>
            <a:srgbClr val="4E4E76"/>
          </a:solidFill>
          <a:latin typeface="Calibri" pitchFamily="34" charset="0"/>
        </a:defRPr>
      </a:lvl7pPr>
      <a:lvl8pPr marL="1371600" algn="ctr" rtl="0" eaLnBrk="1" fontAlgn="base" hangingPunct="1">
        <a:spcBef>
          <a:spcPct val="0"/>
        </a:spcBef>
        <a:spcAft>
          <a:spcPct val="0"/>
        </a:spcAft>
        <a:defRPr sz="4400" b="1">
          <a:solidFill>
            <a:srgbClr val="4E4E76"/>
          </a:solidFill>
          <a:latin typeface="Calibri" pitchFamily="34" charset="0"/>
        </a:defRPr>
      </a:lvl8pPr>
      <a:lvl9pPr marL="1828800" algn="ctr" rtl="0" eaLnBrk="1" fontAlgn="base" hangingPunct="1">
        <a:spcBef>
          <a:spcPct val="0"/>
        </a:spcBef>
        <a:spcAft>
          <a:spcPct val="0"/>
        </a:spcAft>
        <a:defRPr sz="4400" b="1">
          <a:solidFill>
            <a:srgbClr val="4E4E76"/>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646695397"/>
      </p:ext>
    </p:extLst>
  </p:cSld>
  <p:clrMap bg1="dk2" tx1="lt1" bg2="dk1"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9A9F2-9BCD-4144-8E7B-FED115EFBC69}"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3261461417"/>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411468"/>
      </p:ext>
    </p:extLst>
  </p:cSld>
  <p:clrMap bg1="dk1" tx1="lt1" bg2="dk2" tx2="lt2" accent1="accent1" accent2="accent2" accent3="accent3" accent4="accent4" accent5="accent5" accent6="accent6" hlink="hlink" folHlink="folHlink"/>
  <p:sldLayoutIdLst>
    <p:sldLayoutId id="214748427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6596" y="609603"/>
            <a:ext cx="823081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6596" y="6245225"/>
            <a:ext cx="213481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33"/>
            </a:lvl1pPr>
          </a:lstStyle>
          <a:p>
            <a:pPr fontAlgn="base">
              <a:spcBef>
                <a:spcPct val="0"/>
              </a:spcBef>
              <a:spcAft>
                <a:spcPct val="0"/>
              </a:spcAft>
              <a:defRPr/>
            </a:pPr>
            <a:r>
              <a:rPr lang="en-US" smtClean="0">
                <a:solidFill>
                  <a:srgbClr val="000000"/>
                </a:solidFill>
              </a:rPr>
              <a:t>June 4, 2015</a:t>
            </a:r>
            <a:endParaRPr lang="en-US">
              <a:solidFill>
                <a:srgbClr val="000000"/>
              </a:solidFill>
            </a:endParaRPr>
          </a:p>
        </p:txBody>
      </p:sp>
      <p:sp>
        <p:nvSpPr>
          <p:cNvPr id="1029" name="Rectangle 5"/>
          <p:cNvSpPr>
            <a:spLocks noGrp="1" noChangeArrowheads="1"/>
          </p:cNvSpPr>
          <p:nvPr>
            <p:ph type="ftr" sz="quarter" idx="3"/>
          </p:nvPr>
        </p:nvSpPr>
        <p:spPr bwMode="auto">
          <a:xfrm>
            <a:off x="3123596" y="6245225"/>
            <a:ext cx="289681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333"/>
            </a:lvl1pPr>
          </a:lstStyle>
          <a:p>
            <a:pPr fontAlgn="base">
              <a:spcBef>
                <a:spcPct val="0"/>
              </a:spcBef>
              <a:spcAft>
                <a:spcPct val="0"/>
              </a:spcAft>
              <a:defRPr/>
            </a:pPr>
            <a:r>
              <a:rPr lang="en-US" smtClean="0">
                <a:solidFill>
                  <a:srgbClr val="000000"/>
                </a:solidFill>
              </a:rPr>
              <a:t>Start-Up Packages</a:t>
            </a:r>
            <a:endParaRPr lang="en-US">
              <a:solidFill>
                <a:srgbClr val="000000"/>
              </a:solidFill>
            </a:endParaRPr>
          </a:p>
        </p:txBody>
      </p:sp>
      <p:sp>
        <p:nvSpPr>
          <p:cNvPr id="1030" name="Rectangle 6"/>
          <p:cNvSpPr>
            <a:spLocks noGrp="1" noChangeArrowheads="1"/>
          </p:cNvSpPr>
          <p:nvPr>
            <p:ph type="sldNum" sz="quarter" idx="4"/>
          </p:nvPr>
        </p:nvSpPr>
        <p:spPr bwMode="auto">
          <a:xfrm>
            <a:off x="6552596" y="6245225"/>
            <a:ext cx="213481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333"/>
            </a:lvl1pPr>
          </a:lstStyle>
          <a:p>
            <a:pPr fontAlgn="base">
              <a:spcBef>
                <a:spcPct val="0"/>
              </a:spcBef>
              <a:spcAft>
                <a:spcPct val="0"/>
              </a:spcAft>
              <a:defRPr/>
            </a:pPr>
            <a:fld id="{A9DB73B6-2B24-4F4A-903B-55520D31A4C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2030589"/>
      </p:ext>
    </p:extLst>
  </p:cSld>
  <p:clrMap bg1="lt1" tx1="dk1" bg2="lt2" tx2="dk2" accent1="accent1" accent2="accent2" accent3="accent3" accent4="accent4" accent5="accent5" accent6="accent6" hlink="hlink" folHlink="folHlink"/>
  <p:hf hdr="0"/>
  <p:txStyles>
    <p:titleStyle>
      <a:lvl1pPr algn="ctr" rtl="0" eaLnBrk="0" fontAlgn="base" hangingPunct="0">
        <a:spcBef>
          <a:spcPct val="0"/>
        </a:spcBef>
        <a:spcAft>
          <a:spcPct val="0"/>
        </a:spcAft>
        <a:defRPr sz="4191">
          <a:solidFill>
            <a:schemeClr val="tx2"/>
          </a:solidFill>
          <a:latin typeface="+mj-lt"/>
          <a:ea typeface="+mj-ea"/>
          <a:cs typeface="+mj-cs"/>
        </a:defRPr>
      </a:lvl1pPr>
      <a:lvl2pPr algn="ctr" rtl="0" eaLnBrk="0" fontAlgn="base" hangingPunct="0">
        <a:spcBef>
          <a:spcPct val="0"/>
        </a:spcBef>
        <a:spcAft>
          <a:spcPct val="0"/>
        </a:spcAft>
        <a:defRPr sz="4191">
          <a:solidFill>
            <a:schemeClr val="tx2"/>
          </a:solidFill>
          <a:latin typeface="Adobe Garamond Pro" pitchFamily="18" charset="0"/>
        </a:defRPr>
      </a:lvl2pPr>
      <a:lvl3pPr algn="ctr" rtl="0" eaLnBrk="0" fontAlgn="base" hangingPunct="0">
        <a:spcBef>
          <a:spcPct val="0"/>
        </a:spcBef>
        <a:spcAft>
          <a:spcPct val="0"/>
        </a:spcAft>
        <a:defRPr sz="4191">
          <a:solidFill>
            <a:schemeClr val="tx2"/>
          </a:solidFill>
          <a:latin typeface="Adobe Garamond Pro" pitchFamily="18" charset="0"/>
        </a:defRPr>
      </a:lvl3pPr>
      <a:lvl4pPr algn="ctr" rtl="0" eaLnBrk="0" fontAlgn="base" hangingPunct="0">
        <a:spcBef>
          <a:spcPct val="0"/>
        </a:spcBef>
        <a:spcAft>
          <a:spcPct val="0"/>
        </a:spcAft>
        <a:defRPr sz="4191">
          <a:solidFill>
            <a:schemeClr val="tx2"/>
          </a:solidFill>
          <a:latin typeface="Adobe Garamond Pro" pitchFamily="18" charset="0"/>
        </a:defRPr>
      </a:lvl4pPr>
      <a:lvl5pPr algn="ctr" rtl="0" eaLnBrk="0" fontAlgn="base" hangingPunct="0">
        <a:spcBef>
          <a:spcPct val="0"/>
        </a:spcBef>
        <a:spcAft>
          <a:spcPct val="0"/>
        </a:spcAft>
        <a:defRPr sz="4191">
          <a:solidFill>
            <a:schemeClr val="tx2"/>
          </a:solidFill>
          <a:latin typeface="Adobe Garamond Pro" pitchFamily="18" charset="0"/>
        </a:defRPr>
      </a:lvl5pPr>
      <a:lvl6pPr marL="435437" algn="ctr" rtl="0" fontAlgn="base">
        <a:spcBef>
          <a:spcPct val="0"/>
        </a:spcBef>
        <a:spcAft>
          <a:spcPct val="0"/>
        </a:spcAft>
        <a:defRPr sz="4191">
          <a:solidFill>
            <a:schemeClr val="tx2"/>
          </a:solidFill>
          <a:latin typeface="Adobe Garamond Pro" pitchFamily="18" charset="0"/>
        </a:defRPr>
      </a:lvl6pPr>
      <a:lvl7pPr marL="870875" algn="ctr" rtl="0" fontAlgn="base">
        <a:spcBef>
          <a:spcPct val="0"/>
        </a:spcBef>
        <a:spcAft>
          <a:spcPct val="0"/>
        </a:spcAft>
        <a:defRPr sz="4191">
          <a:solidFill>
            <a:schemeClr val="tx2"/>
          </a:solidFill>
          <a:latin typeface="Adobe Garamond Pro" pitchFamily="18" charset="0"/>
        </a:defRPr>
      </a:lvl7pPr>
      <a:lvl8pPr marL="1306312" algn="ctr" rtl="0" fontAlgn="base">
        <a:spcBef>
          <a:spcPct val="0"/>
        </a:spcBef>
        <a:spcAft>
          <a:spcPct val="0"/>
        </a:spcAft>
        <a:defRPr sz="4191">
          <a:solidFill>
            <a:schemeClr val="tx2"/>
          </a:solidFill>
          <a:latin typeface="Adobe Garamond Pro" pitchFamily="18" charset="0"/>
        </a:defRPr>
      </a:lvl8pPr>
      <a:lvl9pPr marL="1741749" algn="ctr" rtl="0" fontAlgn="base">
        <a:spcBef>
          <a:spcPct val="0"/>
        </a:spcBef>
        <a:spcAft>
          <a:spcPct val="0"/>
        </a:spcAft>
        <a:defRPr sz="4191">
          <a:solidFill>
            <a:schemeClr val="tx2"/>
          </a:solidFill>
          <a:latin typeface="Adobe Garamond Pro" pitchFamily="18" charset="0"/>
        </a:defRPr>
      </a:lvl9pPr>
    </p:titleStyle>
    <p:bodyStyle>
      <a:lvl1pPr marL="326578" indent="-326578" algn="l" rtl="0" eaLnBrk="0" fontAlgn="base" hangingPunct="0">
        <a:spcBef>
          <a:spcPct val="20000"/>
        </a:spcBef>
        <a:spcAft>
          <a:spcPct val="0"/>
        </a:spcAft>
        <a:buChar char="•"/>
        <a:defRPr sz="3048">
          <a:solidFill>
            <a:schemeClr val="tx1"/>
          </a:solidFill>
          <a:latin typeface="+mn-lt"/>
          <a:ea typeface="+mn-ea"/>
          <a:cs typeface="+mn-cs"/>
        </a:defRPr>
      </a:lvl1pPr>
      <a:lvl2pPr marL="707586" indent="-272148" algn="l" rtl="0" eaLnBrk="0" fontAlgn="base" hangingPunct="0">
        <a:spcBef>
          <a:spcPct val="20000"/>
        </a:spcBef>
        <a:spcAft>
          <a:spcPct val="0"/>
        </a:spcAft>
        <a:buChar char="–"/>
        <a:defRPr sz="2667">
          <a:solidFill>
            <a:schemeClr val="tx1"/>
          </a:solidFill>
          <a:latin typeface="+mn-lt"/>
        </a:defRPr>
      </a:lvl2pPr>
      <a:lvl3pPr marL="1088593" indent="-217719" algn="l" rtl="0" eaLnBrk="0" fontAlgn="base" hangingPunct="0">
        <a:spcBef>
          <a:spcPct val="20000"/>
        </a:spcBef>
        <a:spcAft>
          <a:spcPct val="0"/>
        </a:spcAft>
        <a:buChar char="•"/>
        <a:defRPr sz="2286">
          <a:solidFill>
            <a:schemeClr val="tx1"/>
          </a:solidFill>
          <a:latin typeface="+mn-lt"/>
        </a:defRPr>
      </a:lvl3pPr>
      <a:lvl4pPr marL="1524030" indent="-217719" algn="l" rtl="0" eaLnBrk="0" fontAlgn="base" hangingPunct="0">
        <a:spcBef>
          <a:spcPct val="20000"/>
        </a:spcBef>
        <a:spcAft>
          <a:spcPct val="0"/>
        </a:spcAft>
        <a:buChar char="–"/>
        <a:defRPr sz="1905">
          <a:solidFill>
            <a:schemeClr val="tx1"/>
          </a:solidFill>
          <a:latin typeface="+mn-lt"/>
        </a:defRPr>
      </a:lvl4pPr>
      <a:lvl5pPr marL="1959468" indent="-217719" algn="l" rtl="0" eaLnBrk="0" fontAlgn="base" hangingPunct="0">
        <a:spcBef>
          <a:spcPct val="20000"/>
        </a:spcBef>
        <a:spcAft>
          <a:spcPct val="0"/>
        </a:spcAft>
        <a:buChar char="»"/>
        <a:defRPr sz="1905">
          <a:solidFill>
            <a:schemeClr val="tx1"/>
          </a:solidFill>
          <a:latin typeface="+mn-lt"/>
        </a:defRPr>
      </a:lvl5pPr>
      <a:lvl6pPr marL="2394905" indent="-217719" algn="l" rtl="0" fontAlgn="base">
        <a:spcBef>
          <a:spcPct val="20000"/>
        </a:spcBef>
        <a:spcAft>
          <a:spcPct val="0"/>
        </a:spcAft>
        <a:buChar char="»"/>
        <a:defRPr sz="1905">
          <a:solidFill>
            <a:schemeClr val="tx1"/>
          </a:solidFill>
          <a:latin typeface="+mn-lt"/>
        </a:defRPr>
      </a:lvl6pPr>
      <a:lvl7pPr marL="2830342" indent="-217719" algn="l" rtl="0" fontAlgn="base">
        <a:spcBef>
          <a:spcPct val="20000"/>
        </a:spcBef>
        <a:spcAft>
          <a:spcPct val="0"/>
        </a:spcAft>
        <a:buChar char="»"/>
        <a:defRPr sz="1905">
          <a:solidFill>
            <a:schemeClr val="tx1"/>
          </a:solidFill>
          <a:latin typeface="+mn-lt"/>
        </a:defRPr>
      </a:lvl7pPr>
      <a:lvl8pPr marL="3265780" indent="-217719" algn="l" rtl="0" fontAlgn="base">
        <a:spcBef>
          <a:spcPct val="20000"/>
        </a:spcBef>
        <a:spcAft>
          <a:spcPct val="0"/>
        </a:spcAft>
        <a:buChar char="»"/>
        <a:defRPr sz="1905">
          <a:solidFill>
            <a:schemeClr val="tx1"/>
          </a:solidFill>
          <a:latin typeface="+mn-lt"/>
        </a:defRPr>
      </a:lvl8pPr>
      <a:lvl9pPr marL="3701217" indent="-217719" algn="l" rtl="0" fontAlgn="base">
        <a:spcBef>
          <a:spcPct val="20000"/>
        </a:spcBef>
        <a:spcAft>
          <a:spcPct val="0"/>
        </a:spcAft>
        <a:buChar char="»"/>
        <a:defRPr sz="1905">
          <a:solidFill>
            <a:schemeClr val="tx1"/>
          </a:solidFill>
          <a:latin typeface="+mn-lt"/>
        </a:defRPr>
      </a:lvl9pPr>
    </p:bodyStyle>
    <p:otherStyle>
      <a:defPPr>
        <a:defRPr lang="en-US"/>
      </a:defPPr>
      <a:lvl1pPr marL="0" algn="l" defTabSz="870875" rtl="0" eaLnBrk="1" latinLnBrk="0" hangingPunct="1">
        <a:defRPr sz="1714" kern="1200">
          <a:solidFill>
            <a:schemeClr val="tx1"/>
          </a:solidFill>
          <a:latin typeface="+mn-lt"/>
          <a:ea typeface="+mn-ea"/>
          <a:cs typeface="+mn-cs"/>
        </a:defRPr>
      </a:lvl1pPr>
      <a:lvl2pPr marL="435437" algn="l" defTabSz="870875" rtl="0" eaLnBrk="1" latinLnBrk="0" hangingPunct="1">
        <a:defRPr sz="1714" kern="1200">
          <a:solidFill>
            <a:schemeClr val="tx1"/>
          </a:solidFill>
          <a:latin typeface="+mn-lt"/>
          <a:ea typeface="+mn-ea"/>
          <a:cs typeface="+mn-cs"/>
        </a:defRPr>
      </a:lvl2pPr>
      <a:lvl3pPr marL="870875" algn="l" defTabSz="870875" rtl="0" eaLnBrk="1" latinLnBrk="0" hangingPunct="1">
        <a:defRPr sz="1714" kern="1200">
          <a:solidFill>
            <a:schemeClr val="tx1"/>
          </a:solidFill>
          <a:latin typeface="+mn-lt"/>
          <a:ea typeface="+mn-ea"/>
          <a:cs typeface="+mn-cs"/>
        </a:defRPr>
      </a:lvl3pPr>
      <a:lvl4pPr marL="1306312" algn="l" defTabSz="870875" rtl="0" eaLnBrk="1" latinLnBrk="0" hangingPunct="1">
        <a:defRPr sz="1714" kern="1200">
          <a:solidFill>
            <a:schemeClr val="tx1"/>
          </a:solidFill>
          <a:latin typeface="+mn-lt"/>
          <a:ea typeface="+mn-ea"/>
          <a:cs typeface="+mn-cs"/>
        </a:defRPr>
      </a:lvl4pPr>
      <a:lvl5pPr marL="1741749" algn="l" defTabSz="870875" rtl="0" eaLnBrk="1" latinLnBrk="0" hangingPunct="1">
        <a:defRPr sz="1714" kern="1200">
          <a:solidFill>
            <a:schemeClr val="tx1"/>
          </a:solidFill>
          <a:latin typeface="+mn-lt"/>
          <a:ea typeface="+mn-ea"/>
          <a:cs typeface="+mn-cs"/>
        </a:defRPr>
      </a:lvl5pPr>
      <a:lvl6pPr marL="2177186" algn="l" defTabSz="870875" rtl="0" eaLnBrk="1" latinLnBrk="0" hangingPunct="1">
        <a:defRPr sz="1714" kern="1200">
          <a:solidFill>
            <a:schemeClr val="tx1"/>
          </a:solidFill>
          <a:latin typeface="+mn-lt"/>
          <a:ea typeface="+mn-ea"/>
          <a:cs typeface="+mn-cs"/>
        </a:defRPr>
      </a:lvl6pPr>
      <a:lvl7pPr marL="2612624" algn="l" defTabSz="870875" rtl="0" eaLnBrk="1" latinLnBrk="0" hangingPunct="1">
        <a:defRPr sz="1714" kern="1200">
          <a:solidFill>
            <a:schemeClr val="tx1"/>
          </a:solidFill>
          <a:latin typeface="+mn-lt"/>
          <a:ea typeface="+mn-ea"/>
          <a:cs typeface="+mn-cs"/>
        </a:defRPr>
      </a:lvl7pPr>
      <a:lvl8pPr marL="3048061" algn="l" defTabSz="870875" rtl="0" eaLnBrk="1" latinLnBrk="0" hangingPunct="1">
        <a:defRPr sz="1714" kern="1200">
          <a:solidFill>
            <a:schemeClr val="tx1"/>
          </a:solidFill>
          <a:latin typeface="+mn-lt"/>
          <a:ea typeface="+mn-ea"/>
          <a:cs typeface="+mn-cs"/>
        </a:defRPr>
      </a:lvl8pPr>
      <a:lvl9pPr marL="3483498" algn="l" defTabSz="870875" rtl="0" eaLnBrk="1" latinLnBrk="0" hangingPunct="1">
        <a:defRPr sz="1714"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8E1EA-ADCF-BD42-979B-3E1FF735458C}"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sv-SE" smtClean="0">
                <a:solidFill>
                  <a:srgbClr val="0000AE"/>
                </a:solidFill>
              </a:rPr>
              <a:t>UW-11.27.12</a:t>
            </a:r>
            <a:endParaRPr lang="sv-SE" dirty="0">
              <a:solidFill>
                <a:srgbClr val="0000A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2141C32-CCC0-4A1F-9CC7-5F0C2AC69BF2}" type="slidenum">
              <a:rPr lang="sv-SE" smtClean="0">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2358738220"/>
      </p:ext>
    </p:extLst>
  </p:cSld>
  <p:clrMap bg1="lt1" tx1="dk1" bg2="lt2" tx2="dk2" accent1="accent1" accent2="accent2" accent3="accent3" accent4="accent4" accent5="accent5" accent6="accent6" hlink="hlink" folHlink="folHlink"/>
  <p:sldLayoutIdLst>
    <p:sldLayoutId id="2147484278"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8E1EA-ADCF-BD42-979B-3E1FF735458C}"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sv-SE" smtClean="0">
                <a:solidFill>
                  <a:srgbClr val="0000AE"/>
                </a:solidFill>
              </a:rPr>
              <a:t>UW-11.27.12</a:t>
            </a:r>
            <a:endParaRPr lang="sv-SE" dirty="0">
              <a:solidFill>
                <a:srgbClr val="0000A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2141C32-CCC0-4A1F-9CC7-5F0C2AC69BF2}" type="slidenum">
              <a:rPr lang="sv-SE" smtClean="0">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1134880576"/>
      </p:ext>
    </p:extLst>
  </p:cSld>
  <p:clrMap bg1="lt1" tx1="dk1" bg2="lt2" tx2="dk2" accent1="accent1" accent2="accent2" accent3="accent3" accent4="accent4" accent5="accent5" accent6="accent6" hlink="hlink" folHlink="folHlink"/>
  <p:sldLayoutIdLst>
    <p:sldLayoutId id="2147484280"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a:t>
            </a:r>
          </a:p>
        </p:txBody>
      </p:sp>
      <p:sp>
        <p:nvSpPr>
          <p:cNvPr id="1027" name="Text Placeholder 2"/>
          <p:cNvSpPr>
            <a:spLocks noGrp="1"/>
          </p:cNvSpPr>
          <p:nvPr>
            <p:ph type="body" idx="1"/>
          </p:nvPr>
        </p:nvSpPr>
        <p:spPr bwMode="auto">
          <a:xfrm>
            <a:off x="457200" y="1600200"/>
            <a:ext cx="8229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add subtitle</a:t>
            </a:r>
          </a:p>
          <a:p>
            <a:pPr lvl="0"/>
            <a:endParaRPr lang="en-US"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C9500BB1-389A-3E40-9266-0EA74E1D0867}" type="datetime1">
              <a:rPr lang="en-US" altLang="x-none"/>
              <a:pPr/>
              <a:t>4/26/2017</a:t>
            </a:fld>
            <a:endParaRPr lang="en-US"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r>
              <a:rPr lang="sv-SE" smtClean="0">
                <a:solidFill>
                  <a:srgbClr val="0000AE"/>
                </a:solidFill>
              </a:rPr>
              <a:t>UW-11.27.12</a:t>
            </a:r>
            <a:endParaRPr lang="sv-SE" dirty="0">
              <a:solidFill>
                <a:srgbClr val="0000A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141C32-CCC0-4A1F-9CC7-5F0C2AC69BF2}" type="slidenum">
              <a:rPr lang="sv-SE" smtClean="0">
                <a:solidFill>
                  <a:srgbClr val="FFFFFF"/>
                </a:solidFill>
              </a:rPr>
              <a:pPr>
                <a:defRPr/>
              </a:pPr>
              <a:t>‹#›</a:t>
            </a:fld>
            <a:endParaRPr lang="sv-SE">
              <a:solidFill>
                <a:srgbClr val="FFFFFF"/>
              </a:solidFill>
            </a:endParaRPr>
          </a:p>
        </p:txBody>
      </p:sp>
      <p:pic>
        <p:nvPicPr>
          <p:cNvPr id="1031" name="Picture 6" descr="powerpoint template 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05500"/>
            <a:ext cx="9144000"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34425"/>
      </p:ext>
    </p:extLst>
  </p:cSld>
  <p:clrMap bg1="lt1" tx1="dk1" bg2="lt2" tx2="dk2" accent1="accent1" accent2="accent2" accent3="accent3" accent4="accent4" accent5="accent5" accent6="accent6" hlink="hlink" folHlink="folHlink"/>
  <p:sldLayoutIdLst>
    <p:sldLayoutId id="2147484282" r:id="rId1"/>
    <p:sldLayoutId id="2147484283" r:id="rId2"/>
  </p:sldLayoutIdLst>
  <p:hf sldNum="0" hdr="0" dt="0"/>
  <p:txStyles>
    <p:titleStyle>
      <a:lvl1pPr algn="ctr" rtl="0" eaLnBrk="1" fontAlgn="base" hangingPunct="1">
        <a:spcBef>
          <a:spcPct val="0"/>
        </a:spcBef>
        <a:spcAft>
          <a:spcPct val="0"/>
        </a:spcAft>
        <a:defRPr sz="4400" kern="1200">
          <a:solidFill>
            <a:schemeClr val="tx1"/>
          </a:solidFill>
          <a:latin typeface="Verdana" pitchFamily="34" charset="0"/>
          <a:ea typeface="ＭＳ Ｐゴシック" pitchFamily="-106" charset="-128"/>
          <a:cs typeface="ＭＳ Ｐゴシック" charset="-128"/>
        </a:defRPr>
      </a:lvl1pPr>
      <a:lvl2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2pPr>
      <a:lvl3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3pPr>
      <a:lvl4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4pPr>
      <a:lvl5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ctr" rtl="0" eaLnBrk="1" fontAlgn="base" hangingPunct="1">
        <a:spcBef>
          <a:spcPct val="20000"/>
        </a:spcBef>
        <a:spcAft>
          <a:spcPct val="0"/>
        </a:spcAft>
        <a:buFont typeface="Arial" charset="0"/>
        <a:buChar char="•"/>
        <a:defRPr sz="3200" kern="1200">
          <a:solidFill>
            <a:schemeClr val="tx1"/>
          </a:solidFill>
          <a:latin typeface="Verdana" pitchFamily="34" charset="0"/>
          <a:ea typeface="ＭＳ Ｐゴシック" pitchFamily="-106" charset="-128"/>
          <a:cs typeface="ＭＳ Ｐゴシック"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3749149470"/>
      </p:ext>
    </p:extLst>
  </p:cSld>
  <p:clrMap bg1="dk2" tx1="lt1" bg2="dk1"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143000" y="274638"/>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endParaRPr lang="en-US" altLang="x-none"/>
          </a:p>
        </p:txBody>
      </p:sp>
      <p:sp>
        <p:nvSpPr>
          <p:cNvPr id="5123" name="Text Placeholder 2"/>
          <p:cNvSpPr>
            <a:spLocks noGrp="1"/>
          </p:cNvSpPr>
          <p:nvPr>
            <p:ph type="body" idx="1"/>
          </p:nvPr>
        </p:nvSpPr>
        <p:spPr bwMode="auto">
          <a:xfrm>
            <a:off x="1143000" y="1600200"/>
            <a:ext cx="7543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smtClean="0"/>
              <a:t>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pic>
        <p:nvPicPr>
          <p:cNvPr id="5124" name="Picture 6" descr="powerpoint template 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467100" y="6356350"/>
            <a:ext cx="2895600" cy="365125"/>
          </a:xfrm>
          <a:prstGeom prst="rect">
            <a:avLst/>
          </a:prstGeom>
        </p:spPr>
        <p:txBody>
          <a:bodyPr/>
          <a:lstStyle>
            <a:lvl1pPr>
              <a:defRPr sz="800"/>
            </a:lvl1pPr>
          </a:lstStyle>
          <a:p>
            <a:pPr>
              <a:defRPr/>
            </a:pPr>
            <a:r>
              <a:rPr lang="sv-SE" smtClean="0">
                <a:solidFill>
                  <a:srgbClr val="0000AE"/>
                </a:solidFill>
              </a:rPr>
              <a:t>UW-11.27.12</a:t>
            </a:r>
            <a:endParaRPr lang="sv-SE" dirty="0">
              <a:solidFill>
                <a:srgbClr val="0000AE"/>
              </a:solidFill>
            </a:endParaRPr>
          </a:p>
        </p:txBody>
      </p:sp>
      <p:sp>
        <p:nvSpPr>
          <p:cNvPr id="6" name="Date Placeholder 3"/>
          <p:cNvSpPr>
            <a:spLocks noGrp="1"/>
          </p:cNvSpPr>
          <p:nvPr>
            <p:ph type="dt" sz="half" idx="2"/>
          </p:nvPr>
        </p:nvSpPr>
        <p:spPr>
          <a:xfrm>
            <a:off x="1143000" y="6356350"/>
            <a:ext cx="2133600" cy="365125"/>
          </a:xfrm>
          <a:prstGeom prst="rect">
            <a:avLst/>
          </a:prstGeom>
        </p:spPr>
        <p:txBody>
          <a:bodyPr/>
          <a:lstStyle>
            <a:lvl1pPr>
              <a:defRPr/>
            </a:lvl1pPr>
          </a:lstStyle>
          <a:p>
            <a:fld id="{ED81129C-E834-C242-A568-DFEEA6B5A074}" type="datetime1">
              <a:rPr lang="en-US" altLang="x-none"/>
              <a:pPr/>
              <a:t>4/26/2017</a:t>
            </a:fld>
            <a:endParaRPr lang="en-US" altLang="x-none"/>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defRPr/>
            </a:lvl1pPr>
          </a:lstStyle>
          <a:p>
            <a:pPr>
              <a:defRPr/>
            </a:pPr>
            <a:fld id="{32141C32-CCC0-4A1F-9CC7-5F0C2AC69BF2}" type="slidenum">
              <a:rPr lang="sv-SE" smtClean="0">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2770053552"/>
      </p:ext>
    </p:extLst>
  </p:cSld>
  <p:clrMap bg1="lt1" tx1="dk1" bg2="lt2" tx2="dk2" accent1="accent1" accent2="accent2" accent3="accent3" accent4="accent4" accent5="accent5" accent6="accent6" hlink="hlink" folHlink="folHlink"/>
  <p:sldLayoutIdLst>
    <p:sldLayoutId id="2147484285" r:id="rId1"/>
  </p:sldLayoutIdLst>
  <p:hf sldNum="0" hdr="0" dt="0"/>
  <p:txStyles>
    <p:titleStyle>
      <a:lvl1pPr algn="ctr" rtl="0" eaLnBrk="1" fontAlgn="base" hangingPunct="1">
        <a:spcBef>
          <a:spcPct val="0"/>
        </a:spcBef>
        <a:spcAft>
          <a:spcPct val="0"/>
        </a:spcAft>
        <a:defRPr sz="4400" kern="1200">
          <a:solidFill>
            <a:schemeClr val="tx1"/>
          </a:solidFill>
          <a:latin typeface="Verdana" pitchFamily="34" charset="0"/>
          <a:ea typeface="ＭＳ Ｐゴシック" pitchFamily="-106" charset="-128"/>
          <a:cs typeface="ＭＳ Ｐゴシック" charset="-128"/>
        </a:defRPr>
      </a:lvl1pPr>
      <a:lvl2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2pPr>
      <a:lvl3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3pPr>
      <a:lvl4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4pPr>
      <a:lvl5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Verdana" pitchFamily="34" charset="0"/>
          <a:ea typeface="ＭＳ Ｐゴシック" pitchFamily="-106" charset="-128"/>
          <a:cs typeface="ＭＳ Ｐゴシック"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Verdana" pitchFamily="34" charset="0"/>
          <a:ea typeface="ＭＳ Ｐゴシック" pitchFamily="-106"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Verdana" pitchFamily="34" charset="0"/>
          <a:ea typeface="ＭＳ Ｐゴシック" pitchFamily="-106"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ＭＳ Ｐゴシック" pitchFamily="-106"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143000" y="274638"/>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endParaRPr lang="en-US" altLang="x-none"/>
          </a:p>
        </p:txBody>
      </p:sp>
      <p:sp>
        <p:nvSpPr>
          <p:cNvPr id="5123" name="Text Placeholder 2"/>
          <p:cNvSpPr>
            <a:spLocks noGrp="1"/>
          </p:cNvSpPr>
          <p:nvPr>
            <p:ph type="body" idx="1"/>
          </p:nvPr>
        </p:nvSpPr>
        <p:spPr bwMode="auto">
          <a:xfrm>
            <a:off x="1143000" y="1600200"/>
            <a:ext cx="7543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smtClean="0"/>
              <a:t>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pic>
        <p:nvPicPr>
          <p:cNvPr id="5124" name="Picture 6" descr="powerpoint template 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467100" y="6356350"/>
            <a:ext cx="2895600" cy="365125"/>
          </a:xfrm>
          <a:prstGeom prst="rect">
            <a:avLst/>
          </a:prstGeom>
        </p:spPr>
        <p:txBody>
          <a:bodyPr/>
          <a:lstStyle>
            <a:lvl1pPr>
              <a:defRPr sz="800"/>
            </a:lvl1pPr>
          </a:lstStyle>
          <a:p>
            <a:pPr>
              <a:defRPr/>
            </a:pPr>
            <a:r>
              <a:rPr lang="sv-SE" smtClean="0">
                <a:solidFill>
                  <a:srgbClr val="0000AE"/>
                </a:solidFill>
              </a:rPr>
              <a:t>UW-11.27.12</a:t>
            </a:r>
            <a:endParaRPr lang="sv-SE" dirty="0">
              <a:solidFill>
                <a:srgbClr val="0000AE"/>
              </a:solidFill>
            </a:endParaRPr>
          </a:p>
        </p:txBody>
      </p:sp>
      <p:sp>
        <p:nvSpPr>
          <p:cNvPr id="6" name="Date Placeholder 3"/>
          <p:cNvSpPr>
            <a:spLocks noGrp="1"/>
          </p:cNvSpPr>
          <p:nvPr>
            <p:ph type="dt" sz="half" idx="2"/>
          </p:nvPr>
        </p:nvSpPr>
        <p:spPr>
          <a:xfrm>
            <a:off x="1143000" y="6356350"/>
            <a:ext cx="2133600" cy="365125"/>
          </a:xfrm>
          <a:prstGeom prst="rect">
            <a:avLst/>
          </a:prstGeom>
        </p:spPr>
        <p:txBody>
          <a:bodyPr/>
          <a:lstStyle>
            <a:lvl1pPr>
              <a:defRPr/>
            </a:lvl1pPr>
          </a:lstStyle>
          <a:p>
            <a:fld id="{ED81129C-E834-C242-A568-DFEEA6B5A074}" type="datetime1">
              <a:rPr lang="en-US" altLang="x-none"/>
              <a:pPr/>
              <a:t>4/26/2017</a:t>
            </a:fld>
            <a:endParaRPr lang="en-US" altLang="x-none"/>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defRPr/>
            </a:lvl1pPr>
          </a:lstStyle>
          <a:p>
            <a:pPr>
              <a:defRPr/>
            </a:pPr>
            <a:fld id="{32141C32-CCC0-4A1F-9CC7-5F0C2AC69BF2}" type="slidenum">
              <a:rPr lang="sv-SE" smtClean="0">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4205084112"/>
      </p:ext>
    </p:extLst>
  </p:cSld>
  <p:clrMap bg1="lt1" tx1="dk1" bg2="lt2" tx2="dk2" accent1="accent1" accent2="accent2" accent3="accent3" accent4="accent4" accent5="accent5" accent6="accent6" hlink="hlink" folHlink="folHlink"/>
  <p:sldLayoutIdLst>
    <p:sldLayoutId id="2147484287" r:id="rId1"/>
  </p:sldLayoutIdLst>
  <p:hf sldNum="0" hdr="0" dt="0"/>
  <p:txStyles>
    <p:titleStyle>
      <a:lvl1pPr algn="ctr" rtl="0" eaLnBrk="1" fontAlgn="base" hangingPunct="1">
        <a:spcBef>
          <a:spcPct val="0"/>
        </a:spcBef>
        <a:spcAft>
          <a:spcPct val="0"/>
        </a:spcAft>
        <a:defRPr sz="4400" kern="1200">
          <a:solidFill>
            <a:schemeClr val="tx1"/>
          </a:solidFill>
          <a:latin typeface="Verdana" pitchFamily="34" charset="0"/>
          <a:ea typeface="ＭＳ Ｐゴシック" pitchFamily="-106" charset="-128"/>
          <a:cs typeface="ＭＳ Ｐゴシック" charset="-128"/>
        </a:defRPr>
      </a:lvl1pPr>
      <a:lvl2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2pPr>
      <a:lvl3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3pPr>
      <a:lvl4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4pPr>
      <a:lvl5pPr algn="ctr" rtl="0" eaLnBrk="1" fontAlgn="base" hangingPunct="1">
        <a:spcBef>
          <a:spcPct val="0"/>
        </a:spcBef>
        <a:spcAft>
          <a:spcPct val="0"/>
        </a:spcAft>
        <a:defRPr sz="4400">
          <a:solidFill>
            <a:schemeClr val="tx1"/>
          </a:solidFill>
          <a:latin typeface="Verdana" pitchFamily="34" charset="0"/>
          <a:ea typeface="ＭＳ Ｐゴシック" pitchFamily="-106" charset="-128"/>
          <a:cs typeface="ＭＳ Ｐゴシック" charset="-128"/>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Verdana" pitchFamily="34" charset="0"/>
          <a:ea typeface="ＭＳ Ｐゴシック" pitchFamily="-106" charset="-128"/>
          <a:cs typeface="ＭＳ Ｐゴシック"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Verdana" pitchFamily="34" charset="0"/>
          <a:ea typeface="ＭＳ Ｐゴシック" pitchFamily="-106"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Verdana" pitchFamily="34" charset="0"/>
          <a:ea typeface="ＭＳ Ｐゴシック" pitchFamily="-106"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ＭＳ Ｐゴシック" pitchFamily="-106"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450525"/>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2614749427"/>
      </p:ext>
    </p:extLst>
  </p:cSld>
  <p:clrMap bg1="dk2" tx1="lt1" bg2="dk1"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2738300680"/>
      </p:ext>
    </p:extLst>
  </p:cSld>
  <p:clrMap bg1="dk2" tx1="lt1" bg2="dk1" tx2="lt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902368017"/>
      </p:ext>
    </p:extLst>
  </p:cSld>
  <p:clrMap bg1="dk2" tx1="lt1" bg2="dk1" tx2="lt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3202500443"/>
      </p:ext>
    </p:extLst>
  </p:cSld>
  <p:clrMap bg1="dk2" tx1="lt1" bg2="dk1"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437406005"/>
      </p:ext>
    </p:extLst>
  </p:cSld>
  <p:clrMap bg1="dk2" tx1="lt1" bg2="dk1"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522051416"/>
      </p:ext>
    </p:extLst>
  </p:cSld>
  <p:clrMap bg1="dk2" tx1="lt1" bg2="dk1" tx2="lt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699249653"/>
      </p:ext>
    </p:extLst>
  </p:cSld>
  <p:clrMap bg1="dk2" tx1="lt1" bg2="dk1"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7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5.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5.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1000" y="1524000"/>
            <a:ext cx="8382000" cy="1470025"/>
          </a:xfrm>
        </p:spPr>
        <p:txBody>
          <a:bodyPr/>
          <a:lstStyle/>
          <a:p>
            <a:r>
              <a:rPr lang="en-US" sz="5000" dirty="0" smtClean="0"/>
              <a:t>Cultivating An Inclusive Culture for Faculty Retention:</a:t>
            </a:r>
            <a:endParaRPr lang="en-US" sz="4000" b="0" dirty="0"/>
          </a:p>
        </p:txBody>
      </p:sp>
      <p:sp>
        <p:nvSpPr>
          <p:cNvPr id="10" name="Subtitle 9"/>
          <p:cNvSpPr>
            <a:spLocks noGrp="1"/>
          </p:cNvSpPr>
          <p:nvPr>
            <p:ph type="subTitle" idx="1"/>
          </p:nvPr>
        </p:nvSpPr>
        <p:spPr/>
        <p:txBody>
          <a:bodyPr>
            <a:normAutofit fontScale="92500"/>
          </a:bodyPr>
          <a:lstStyle/>
          <a:p>
            <a:pPr marL="342900" indent="-342900">
              <a:defRPr/>
            </a:pPr>
            <a:r>
              <a:rPr lang="en-US" dirty="0" smtClean="0">
                <a:solidFill>
                  <a:prstClr val="black"/>
                </a:solidFill>
              </a:rPr>
              <a:t>UW ADVANCE</a:t>
            </a:r>
          </a:p>
          <a:p>
            <a:pPr marL="342900" indent="-342900">
              <a:defRPr/>
            </a:pPr>
            <a:r>
              <a:rPr lang="en-US" dirty="0" smtClean="0">
                <a:solidFill>
                  <a:prstClr val="black"/>
                </a:solidFill>
              </a:rPr>
              <a:t>Spring Quarterly Leadership Workshop</a:t>
            </a:r>
          </a:p>
          <a:p>
            <a:pPr marL="342900" indent="-342900">
              <a:defRPr/>
            </a:pPr>
            <a:endParaRPr lang="en-US" sz="500" dirty="0">
              <a:solidFill>
                <a:prstClr val="black"/>
              </a:solidFill>
            </a:endParaRPr>
          </a:p>
          <a:p>
            <a:pPr marL="342900" indent="-342900">
              <a:defRPr/>
            </a:pPr>
            <a:r>
              <a:rPr lang="en-US" sz="2400" dirty="0" smtClean="0">
                <a:solidFill>
                  <a:prstClr val="black"/>
                </a:solidFill>
              </a:rPr>
              <a:t>April 26, 2017</a:t>
            </a:r>
            <a:endParaRPr lang="en-US" sz="2400" dirty="0">
              <a:solidFill>
                <a:prstClr val="black"/>
              </a:solidFill>
            </a:endParaRPr>
          </a:p>
          <a:p>
            <a:endParaRPr lang="en-US" dirty="0"/>
          </a:p>
        </p:txBody>
      </p:sp>
    </p:spTree>
    <p:custDataLst>
      <p:tags r:id="rId1"/>
    </p:custDataLst>
    <p:extLst>
      <p:ext uri="{BB962C8B-B14F-4D97-AF65-F5344CB8AC3E}">
        <p14:creationId xmlns:p14="http://schemas.microsoft.com/office/powerpoint/2010/main" val="31972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453"/>
            <a:ext cx="7772400" cy="1094914"/>
          </a:xfrm>
        </p:spPr>
        <p:txBody>
          <a:bodyPr/>
          <a:lstStyle/>
          <a:p>
            <a:r>
              <a:rPr lang="en-US" dirty="0" smtClean="0"/>
              <a:t>Promotion and tenure</a:t>
            </a:r>
            <a:endParaRPr lang="en-US" dirty="0"/>
          </a:p>
        </p:txBody>
      </p:sp>
      <p:sp>
        <p:nvSpPr>
          <p:cNvPr id="3" name="Subtitle 2"/>
          <p:cNvSpPr>
            <a:spLocks noGrp="1"/>
          </p:cNvSpPr>
          <p:nvPr>
            <p:ph type="subTitle" idx="1"/>
          </p:nvPr>
        </p:nvSpPr>
        <p:spPr>
          <a:xfrm>
            <a:off x="350889" y="1253366"/>
            <a:ext cx="6764861" cy="5542799"/>
          </a:xfrm>
        </p:spPr>
        <p:txBody>
          <a:bodyPr>
            <a:normAutofit fontScale="92500" lnSpcReduction="20000"/>
          </a:bodyPr>
          <a:lstStyle/>
          <a:p>
            <a:pPr marL="457200" indent="-457200" algn="l">
              <a:buFont typeface="Arial"/>
              <a:buChar char="•"/>
            </a:pPr>
            <a:r>
              <a:rPr lang="en-US" dirty="0" smtClean="0">
                <a:solidFill>
                  <a:srgbClr val="000000"/>
                </a:solidFill>
              </a:rPr>
              <a:t>Decision to seek letters from external evaluators is made by faculty vote in Sp</a:t>
            </a:r>
          </a:p>
          <a:p>
            <a:pPr marL="457200" indent="-457200" algn="l">
              <a:buFont typeface="Arial"/>
              <a:buChar char="•"/>
            </a:pPr>
            <a:r>
              <a:rPr lang="en-US" dirty="0" smtClean="0">
                <a:solidFill>
                  <a:srgbClr val="000000"/>
                </a:solidFill>
              </a:rPr>
              <a:t>Candidate assembles a promotion package, including a section on contributions to diversity/inclusion/equity in their self-evaluation</a:t>
            </a:r>
          </a:p>
          <a:p>
            <a:pPr marL="457200" indent="-457200" algn="l">
              <a:buFont typeface="Arial"/>
              <a:buChar char="•"/>
            </a:pPr>
            <a:r>
              <a:rPr lang="en-US" dirty="0" smtClean="0">
                <a:solidFill>
                  <a:srgbClr val="000000"/>
                </a:solidFill>
              </a:rPr>
              <a:t>Candidate gives a “promotion seminar” in Au, followed by a report from the 2-person review team and faculty vote on a recommendation to promote</a:t>
            </a:r>
          </a:p>
          <a:p>
            <a:pPr marL="457200" indent="-457200" algn="l">
              <a:buFont typeface="Arial"/>
              <a:buChar char="•"/>
            </a:pPr>
            <a:r>
              <a:rPr lang="en-US" dirty="0" smtClean="0">
                <a:solidFill>
                  <a:srgbClr val="000000"/>
                </a:solidFill>
              </a:rPr>
              <a:t>Comment on diversity-related activities in the Chair’s letter to the Dean and College Council</a:t>
            </a:r>
          </a:p>
        </p:txBody>
      </p:sp>
      <p:pic>
        <p:nvPicPr>
          <p:cNvPr id="4" name="Picture 3"/>
          <p:cNvPicPr>
            <a:picLocks noChangeAspect="1"/>
          </p:cNvPicPr>
          <p:nvPr/>
        </p:nvPicPr>
        <p:blipFill rotWithShape="1">
          <a:blip r:embed="rId3"/>
          <a:srcRect r="8510"/>
          <a:stretch/>
        </p:blipFill>
        <p:spPr>
          <a:xfrm>
            <a:off x="6991189" y="4211308"/>
            <a:ext cx="2131925" cy="2229639"/>
          </a:xfrm>
          <a:prstGeom prst="rect">
            <a:avLst/>
          </a:prstGeom>
        </p:spPr>
      </p:pic>
      <p:sp>
        <p:nvSpPr>
          <p:cNvPr id="5" name="TextBox 4"/>
          <p:cNvSpPr txBox="1"/>
          <p:nvPr/>
        </p:nvSpPr>
        <p:spPr>
          <a:xfrm>
            <a:off x="7115751" y="6149834"/>
            <a:ext cx="2058038" cy="646331"/>
          </a:xfrm>
          <a:prstGeom prst="rect">
            <a:avLst/>
          </a:prstGeom>
          <a:noFill/>
        </p:spPr>
        <p:txBody>
          <a:bodyPr wrap="none" rtlCol="0">
            <a:spAutoFit/>
          </a:bodyPr>
          <a:lstStyle/>
          <a:p>
            <a:pPr algn="ctr"/>
            <a:r>
              <a:rPr lang="en-US" dirty="0" smtClean="0"/>
              <a:t>Toby Bradshaw</a:t>
            </a:r>
          </a:p>
          <a:p>
            <a:pPr algn="ctr"/>
            <a:r>
              <a:rPr lang="en-US" dirty="0" smtClean="0"/>
              <a:t>Professor and Chair</a:t>
            </a:r>
            <a:endParaRPr lang="en-US" dirty="0"/>
          </a:p>
        </p:txBody>
      </p:sp>
    </p:spTree>
    <p:extLst>
      <p:ext uri="{BB962C8B-B14F-4D97-AF65-F5344CB8AC3E}">
        <p14:creationId xmlns:p14="http://schemas.microsoft.com/office/powerpoint/2010/main" val="3454767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876800"/>
            <a:ext cx="8229600" cy="1143000"/>
          </a:xfrm>
        </p:spPr>
        <p:txBody>
          <a:bodyPr/>
          <a:lstStyle/>
          <a:p>
            <a:pPr algn="l"/>
            <a:r>
              <a:rPr lang="en-US" dirty="0" smtClean="0"/>
              <a:t>Joe Tennis</a:t>
            </a:r>
            <a:br>
              <a:rPr lang="en-US" dirty="0" smtClean="0"/>
            </a:br>
            <a:r>
              <a:rPr lang="en-US" sz="3600" b="0" dirty="0" smtClean="0"/>
              <a:t>Associate </a:t>
            </a:r>
            <a:r>
              <a:rPr lang="en-US" sz="3600" b="0" dirty="0"/>
              <a:t>Professor, Associate Dean for Faculty Affairs, Information </a:t>
            </a:r>
            <a:r>
              <a:rPr lang="en-US" sz="3600" b="0" dirty="0" smtClean="0"/>
              <a:t>School</a:t>
            </a:r>
            <a:r>
              <a:rPr lang="en-US" dirty="0"/>
              <a:t/>
            </a:r>
            <a:br>
              <a:rPr lang="en-US" dirty="0"/>
            </a:br>
            <a:endParaRPr lang="en-US" dirty="0"/>
          </a:p>
        </p:txBody>
      </p:sp>
    </p:spTree>
    <p:custDataLst>
      <p:tags r:id="rId1"/>
    </p:custDataLst>
    <p:extLst>
      <p:ext uri="{BB962C8B-B14F-4D97-AF65-F5344CB8AC3E}">
        <p14:creationId xmlns:p14="http://schemas.microsoft.com/office/powerpoint/2010/main" val="1120452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lstStyle/>
          <a:p>
            <a:pPr algn="l"/>
            <a:r>
              <a:rPr lang="en-US" dirty="0">
                <a:latin typeface="Baskerville Old Face" charset="0"/>
                <a:ea typeface="Baskerville Old Face" charset="0"/>
                <a:cs typeface="Baskerville Old Face" charset="0"/>
              </a:rPr>
              <a:t>Voice in Context: Culture, Inclusion, and Faculty Review </a:t>
            </a:r>
          </a:p>
        </p:txBody>
      </p:sp>
      <p:sp>
        <p:nvSpPr>
          <p:cNvPr id="3" name="Subtitle 2"/>
          <p:cNvSpPr>
            <a:spLocks noGrp="1"/>
          </p:cNvSpPr>
          <p:nvPr>
            <p:ph type="subTitle" idx="1"/>
          </p:nvPr>
        </p:nvSpPr>
        <p:spPr/>
        <p:txBody>
          <a:bodyPr/>
          <a:lstStyle/>
          <a:p>
            <a:pPr algn="r"/>
            <a:r>
              <a:rPr lang="en-US" dirty="0" smtClean="0">
                <a:latin typeface="Baskerville Old Face" charset="0"/>
                <a:ea typeface="Baskerville Old Face" charset="0"/>
                <a:cs typeface="Baskerville Old Face" charset="0"/>
              </a:rPr>
              <a:t>Joseph T. Tennis</a:t>
            </a:r>
          </a:p>
          <a:p>
            <a:pPr algn="r"/>
            <a:r>
              <a:rPr lang="en-US" dirty="0" smtClean="0">
                <a:latin typeface="Baskerville Old Face" charset="0"/>
                <a:ea typeface="Baskerville Old Face" charset="0"/>
                <a:cs typeface="Baskerville Old Face" charset="0"/>
              </a:rPr>
              <a:t>Associate Professor &amp;</a:t>
            </a:r>
          </a:p>
          <a:p>
            <a:pPr algn="r"/>
            <a:r>
              <a:rPr lang="en-US" dirty="0" smtClean="0">
                <a:latin typeface="Baskerville Old Face" charset="0"/>
                <a:ea typeface="Baskerville Old Face" charset="0"/>
                <a:cs typeface="Baskerville Old Face" charset="0"/>
              </a:rPr>
              <a:t>Associate Dean for Faculty Affairs</a:t>
            </a:r>
            <a:endParaRPr lang="en-US" dirty="0">
              <a:latin typeface="Baskerville Old Face" charset="0"/>
              <a:ea typeface="Baskerville Old Face" charset="0"/>
              <a:cs typeface="Baskerville Old Face" charset="0"/>
            </a:endParaRPr>
          </a:p>
        </p:txBody>
      </p:sp>
      <p:sp>
        <p:nvSpPr>
          <p:cNvPr id="4" name="TextBox 3"/>
          <p:cNvSpPr txBox="1"/>
          <p:nvPr/>
        </p:nvSpPr>
        <p:spPr>
          <a:xfrm>
            <a:off x="6172200" y="228600"/>
            <a:ext cx="2743200" cy="369332"/>
          </a:xfrm>
          <a:prstGeom prst="rect">
            <a:avLst/>
          </a:prstGeom>
          <a:noFill/>
        </p:spPr>
        <p:txBody>
          <a:bodyPr wrap="square" rtlCol="0">
            <a:spAutoFit/>
          </a:bodyPr>
          <a:lstStyle/>
          <a:p>
            <a:r>
              <a:rPr lang="en-US" sz="900" dirty="0">
                <a:latin typeface="Baskerville Old Face" charset="0"/>
                <a:ea typeface="Baskerville Old Face" charset="0"/>
                <a:cs typeface="Baskerville Old Face" charset="0"/>
              </a:rPr>
              <a:t>ADVANCE spring Leadership </a:t>
            </a:r>
            <a:r>
              <a:rPr lang="en-US" sz="900" dirty="0" smtClean="0">
                <a:latin typeface="Baskerville Old Face" charset="0"/>
                <a:ea typeface="Baskerville Old Face" charset="0"/>
                <a:cs typeface="Baskerville Old Face" charset="0"/>
              </a:rPr>
              <a:t>Workshop</a:t>
            </a:r>
            <a:endParaRPr lang="en-US" sz="900" dirty="0">
              <a:latin typeface="Baskerville Old Face" charset="0"/>
              <a:ea typeface="Baskerville Old Face" charset="0"/>
              <a:cs typeface="Baskerville Old Face" charset="0"/>
            </a:endParaRPr>
          </a:p>
          <a:p>
            <a:r>
              <a:rPr lang="en-US" sz="900" dirty="0" smtClean="0">
                <a:latin typeface="Baskerville Old Face" charset="0"/>
                <a:ea typeface="Baskerville Old Face" charset="0"/>
                <a:cs typeface="Baskerville Old Face" charset="0"/>
              </a:rPr>
              <a:t>“Cultivating </a:t>
            </a:r>
            <a:r>
              <a:rPr lang="en-US" sz="900" dirty="0">
                <a:latin typeface="Baskerville Old Face" charset="0"/>
                <a:ea typeface="Baskerville Old Face" charset="0"/>
                <a:cs typeface="Baskerville Old Face" charset="0"/>
              </a:rPr>
              <a:t>an Inclusive Culture for Faculty Retention”</a:t>
            </a:r>
          </a:p>
        </p:txBody>
      </p:sp>
    </p:spTree>
    <p:extLst>
      <p:ext uri="{BB962C8B-B14F-4D97-AF65-F5344CB8AC3E}">
        <p14:creationId xmlns:p14="http://schemas.microsoft.com/office/powerpoint/2010/main" val="209445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latin typeface="Baskerville Old Face" charset="0"/>
                <a:ea typeface="Baskerville Old Face" charset="0"/>
                <a:cs typeface="Baskerville Old Face" charset="0"/>
              </a:rPr>
              <a:t>Annual Review</a:t>
            </a:r>
            <a:endParaRPr lang="en-US" dirty="0">
              <a:latin typeface="Baskerville Old Face" charset="0"/>
              <a:ea typeface="Baskerville Old Face" charset="0"/>
              <a:cs typeface="Baskerville Old Face" charset="0"/>
            </a:endParaRPr>
          </a:p>
        </p:txBody>
      </p:sp>
      <p:sp>
        <p:nvSpPr>
          <p:cNvPr id="5" name="Content Placeholder 4"/>
          <p:cNvSpPr>
            <a:spLocks noGrp="1"/>
          </p:cNvSpPr>
          <p:nvPr>
            <p:ph sz="quarter" idx="10"/>
          </p:nvPr>
        </p:nvSpPr>
        <p:spPr/>
        <p:txBody>
          <a:bodyPr/>
          <a:lstStyle/>
          <a:p>
            <a:pPr marL="0" indent="0">
              <a:buNone/>
            </a:pPr>
            <a:r>
              <a:rPr lang="en-US" dirty="0" err="1" smtClean="0">
                <a:latin typeface="Baskerville Old Face" charset="0"/>
                <a:ea typeface="Baskerville Old Face" charset="0"/>
                <a:cs typeface="Baskerville Old Face" charset="0"/>
              </a:rPr>
              <a:t>Undepartmentalized</a:t>
            </a:r>
            <a:r>
              <a:rPr lang="en-US" dirty="0" smtClean="0">
                <a:latin typeface="Baskerville Old Face" charset="0"/>
                <a:ea typeface="Baskerville Old Face" charset="0"/>
                <a:cs typeface="Baskerville Old Face" charset="0"/>
              </a:rPr>
              <a:t> College</a:t>
            </a:r>
          </a:p>
          <a:p>
            <a:r>
              <a:rPr lang="en-US" dirty="0" smtClean="0">
                <a:latin typeface="Baskerville Old Face" charset="0"/>
                <a:ea typeface="Baskerville Old Face" charset="0"/>
                <a:cs typeface="Baskerville Old Face" charset="0"/>
              </a:rPr>
              <a:t>Mentors</a:t>
            </a:r>
          </a:p>
          <a:p>
            <a:pPr lvl="1"/>
            <a:r>
              <a:rPr lang="en-US" dirty="0" smtClean="0">
                <a:latin typeface="Baskerville Old Face" charset="0"/>
                <a:ea typeface="Baskerville Old Face" charset="0"/>
                <a:cs typeface="Baskerville Old Face" charset="0"/>
              </a:rPr>
              <a:t>Two sr. faculty, reports</a:t>
            </a:r>
          </a:p>
          <a:p>
            <a:r>
              <a:rPr lang="en-US" dirty="0" smtClean="0">
                <a:latin typeface="Baskerville Old Face" charset="0"/>
                <a:ea typeface="Baskerville Old Face" charset="0"/>
                <a:cs typeface="Baskerville Old Face" charset="0"/>
              </a:rPr>
              <a:t>Merit Review: Faculty Activity Reports</a:t>
            </a:r>
          </a:p>
          <a:p>
            <a:pPr lvl="1"/>
            <a:r>
              <a:rPr lang="en-US" dirty="0" smtClean="0">
                <a:latin typeface="Baskerville Old Face" charset="0"/>
                <a:ea typeface="Baskerville Old Face" charset="0"/>
                <a:cs typeface="Baskerville Old Face" charset="0"/>
              </a:rPr>
              <a:t>List of activities plus narratives</a:t>
            </a:r>
          </a:p>
          <a:p>
            <a:pPr lvl="1"/>
            <a:r>
              <a:rPr lang="en-US" dirty="0" smtClean="0">
                <a:latin typeface="Baskerville Old Face" charset="0"/>
                <a:ea typeface="Baskerville Old Face" charset="0"/>
                <a:cs typeface="Baskerville Old Face" charset="0"/>
              </a:rPr>
              <a:t>Encouraged to highlight kinds of work</a:t>
            </a:r>
          </a:p>
          <a:p>
            <a:r>
              <a:rPr lang="en-US" dirty="0" smtClean="0">
                <a:latin typeface="Baskerville Old Face" charset="0"/>
                <a:ea typeface="Baskerville Old Face" charset="0"/>
                <a:cs typeface="Baskerville Old Face" charset="0"/>
              </a:rPr>
              <a:t>Annual Conference with the Dean</a:t>
            </a:r>
          </a:p>
          <a:p>
            <a:pPr lvl="1"/>
            <a:r>
              <a:rPr lang="en-US" dirty="0" smtClean="0">
                <a:latin typeface="Baskerville Old Face" charset="0"/>
                <a:ea typeface="Baskerville Old Face" charset="0"/>
                <a:cs typeface="Baskerville Old Face" charset="0"/>
              </a:rPr>
              <a:t>Mentors can be present for this conference</a:t>
            </a:r>
          </a:p>
          <a:p>
            <a:pPr lvl="1"/>
            <a:endParaRPr lang="en-US" dirty="0">
              <a:latin typeface="Baskerville Old Face" charset="0"/>
              <a:ea typeface="Baskerville Old Face" charset="0"/>
              <a:cs typeface="Baskerville Old Face" charset="0"/>
            </a:endParaRPr>
          </a:p>
        </p:txBody>
      </p:sp>
      <p:sp>
        <p:nvSpPr>
          <p:cNvPr id="6" name="TextBox 5"/>
          <p:cNvSpPr txBox="1"/>
          <p:nvPr/>
        </p:nvSpPr>
        <p:spPr>
          <a:xfrm>
            <a:off x="6324600" y="6280943"/>
            <a:ext cx="2743200" cy="369332"/>
          </a:xfrm>
          <a:prstGeom prst="rect">
            <a:avLst/>
          </a:prstGeom>
          <a:noFill/>
        </p:spPr>
        <p:txBody>
          <a:bodyPr wrap="square" rtlCol="0">
            <a:spAutoFit/>
          </a:bodyPr>
          <a:lstStyle/>
          <a:p>
            <a:r>
              <a:rPr lang="en-US" sz="900" dirty="0">
                <a:latin typeface="Baskerville Old Face" charset="0"/>
                <a:ea typeface="Baskerville Old Face" charset="0"/>
                <a:cs typeface="Baskerville Old Face" charset="0"/>
              </a:rPr>
              <a:t>ADVANCE spring Leadership </a:t>
            </a:r>
            <a:r>
              <a:rPr lang="en-US" sz="900" dirty="0" smtClean="0">
                <a:latin typeface="Baskerville Old Face" charset="0"/>
                <a:ea typeface="Baskerville Old Face" charset="0"/>
                <a:cs typeface="Baskerville Old Face" charset="0"/>
              </a:rPr>
              <a:t>Workshop</a:t>
            </a:r>
            <a:endParaRPr lang="en-US" sz="900" dirty="0">
              <a:latin typeface="Baskerville Old Face" charset="0"/>
              <a:ea typeface="Baskerville Old Face" charset="0"/>
              <a:cs typeface="Baskerville Old Face" charset="0"/>
            </a:endParaRPr>
          </a:p>
          <a:p>
            <a:r>
              <a:rPr lang="en-US" sz="900" smtClean="0">
                <a:latin typeface="Baskerville Old Face" charset="0"/>
                <a:ea typeface="Baskerville Old Face" charset="0"/>
                <a:cs typeface="Baskerville Old Face" charset="0"/>
              </a:rPr>
              <a:t>“Cultivating </a:t>
            </a:r>
            <a:r>
              <a:rPr lang="en-US" sz="900" dirty="0">
                <a:latin typeface="Baskerville Old Face" charset="0"/>
                <a:ea typeface="Baskerville Old Face" charset="0"/>
                <a:cs typeface="Baskerville Old Face" charset="0"/>
              </a:rPr>
              <a:t>an Inclusive Culture for Faculty Retention”</a:t>
            </a:r>
          </a:p>
        </p:txBody>
      </p:sp>
    </p:spTree>
    <p:extLst>
      <p:ext uri="{BB962C8B-B14F-4D97-AF65-F5344CB8AC3E}">
        <p14:creationId xmlns:p14="http://schemas.microsoft.com/office/powerpoint/2010/main" val="3790943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latin typeface="Baskerville Old Face" charset="0"/>
                <a:ea typeface="Baskerville Old Face" charset="0"/>
                <a:cs typeface="Baskerville Old Face" charset="0"/>
              </a:rPr>
              <a:t>Promotion and Tenure Review</a:t>
            </a:r>
            <a:endParaRPr lang="en-US" dirty="0">
              <a:latin typeface="Baskerville Old Face" charset="0"/>
              <a:ea typeface="Baskerville Old Face" charset="0"/>
              <a:cs typeface="Baskerville Old Face" charset="0"/>
            </a:endParaRPr>
          </a:p>
        </p:txBody>
      </p:sp>
      <p:sp>
        <p:nvSpPr>
          <p:cNvPr id="5" name="Content Placeholder 4"/>
          <p:cNvSpPr>
            <a:spLocks noGrp="1"/>
          </p:cNvSpPr>
          <p:nvPr>
            <p:ph sz="quarter" idx="10"/>
          </p:nvPr>
        </p:nvSpPr>
        <p:spPr/>
        <p:txBody>
          <a:bodyPr/>
          <a:lstStyle/>
          <a:p>
            <a:r>
              <a:rPr lang="en-US" dirty="0" smtClean="0">
                <a:latin typeface="Baskerville Old Face" charset="0"/>
                <a:ea typeface="Baskerville Old Face" charset="0"/>
                <a:cs typeface="Baskerville Old Face" charset="0"/>
              </a:rPr>
              <a:t>Wide consultation</a:t>
            </a:r>
          </a:p>
          <a:p>
            <a:pPr lvl="1"/>
            <a:r>
              <a:rPr lang="en-US" dirty="0" smtClean="0">
                <a:latin typeface="Baskerville Old Face" charset="0"/>
                <a:ea typeface="Baskerville Old Face" charset="0"/>
                <a:cs typeface="Baskerville Old Face" charset="0"/>
              </a:rPr>
              <a:t>Shop packet around for feedback on form and content</a:t>
            </a:r>
          </a:p>
          <a:p>
            <a:pPr lvl="1"/>
            <a:r>
              <a:rPr lang="en-US" dirty="0" smtClean="0">
                <a:latin typeface="Baskerville Old Face" charset="0"/>
                <a:ea typeface="Baskerville Old Face" charset="0"/>
                <a:cs typeface="Baskerville Old Face" charset="0"/>
              </a:rPr>
              <a:t>Letter writers: senior experts, colleagues, students, staff</a:t>
            </a:r>
          </a:p>
          <a:p>
            <a:r>
              <a:rPr lang="en-US" dirty="0" smtClean="0">
                <a:latin typeface="Baskerville Old Face" charset="0"/>
                <a:ea typeface="Baskerville Old Face" charset="0"/>
                <a:cs typeface="Baskerville Old Face" charset="0"/>
              </a:rPr>
              <a:t>Presentation to faculty catered to individual</a:t>
            </a:r>
          </a:p>
          <a:p>
            <a:pPr lvl="1"/>
            <a:r>
              <a:rPr lang="en-US" dirty="0" smtClean="0">
                <a:latin typeface="Baskerville Old Face" charset="0"/>
                <a:ea typeface="Baskerville Old Face" charset="0"/>
                <a:cs typeface="Baskerville Old Face" charset="0"/>
              </a:rPr>
              <a:t>Personnel Committee</a:t>
            </a:r>
          </a:p>
          <a:p>
            <a:r>
              <a:rPr lang="en-US" dirty="0" smtClean="0">
                <a:latin typeface="Baskerville Old Face" charset="0"/>
                <a:ea typeface="Baskerville Old Face" charset="0"/>
                <a:cs typeface="Baskerville Old Face" charset="0"/>
              </a:rPr>
              <a:t>Clear on focus of contribution to field, profession, and school</a:t>
            </a:r>
          </a:p>
          <a:p>
            <a:pPr lvl="1"/>
            <a:endParaRPr lang="en-US" dirty="0">
              <a:latin typeface="Baskerville Old Face" charset="0"/>
              <a:ea typeface="Baskerville Old Face" charset="0"/>
              <a:cs typeface="Baskerville Old Face" charset="0"/>
            </a:endParaRPr>
          </a:p>
        </p:txBody>
      </p:sp>
      <p:sp>
        <p:nvSpPr>
          <p:cNvPr id="6" name="TextBox 5"/>
          <p:cNvSpPr txBox="1"/>
          <p:nvPr/>
        </p:nvSpPr>
        <p:spPr>
          <a:xfrm>
            <a:off x="6324600" y="6280943"/>
            <a:ext cx="2743200" cy="369332"/>
          </a:xfrm>
          <a:prstGeom prst="rect">
            <a:avLst/>
          </a:prstGeom>
          <a:noFill/>
        </p:spPr>
        <p:txBody>
          <a:bodyPr wrap="square" rtlCol="0">
            <a:spAutoFit/>
          </a:bodyPr>
          <a:lstStyle/>
          <a:p>
            <a:r>
              <a:rPr lang="en-US" sz="900" dirty="0">
                <a:latin typeface="Baskerville Old Face" charset="0"/>
                <a:ea typeface="Baskerville Old Face" charset="0"/>
                <a:cs typeface="Baskerville Old Face" charset="0"/>
              </a:rPr>
              <a:t>ADVANCE spring Leadership </a:t>
            </a:r>
            <a:r>
              <a:rPr lang="en-US" sz="900" dirty="0" smtClean="0">
                <a:latin typeface="Baskerville Old Face" charset="0"/>
                <a:ea typeface="Baskerville Old Face" charset="0"/>
                <a:cs typeface="Baskerville Old Face" charset="0"/>
              </a:rPr>
              <a:t>Workshop</a:t>
            </a:r>
            <a:endParaRPr lang="en-US" sz="900" dirty="0">
              <a:latin typeface="Baskerville Old Face" charset="0"/>
              <a:ea typeface="Baskerville Old Face" charset="0"/>
              <a:cs typeface="Baskerville Old Face" charset="0"/>
            </a:endParaRPr>
          </a:p>
          <a:p>
            <a:r>
              <a:rPr lang="en-US" sz="900" smtClean="0">
                <a:latin typeface="Baskerville Old Face" charset="0"/>
                <a:ea typeface="Baskerville Old Face" charset="0"/>
                <a:cs typeface="Baskerville Old Face" charset="0"/>
              </a:rPr>
              <a:t>“Cultivating </a:t>
            </a:r>
            <a:r>
              <a:rPr lang="en-US" sz="900" dirty="0">
                <a:latin typeface="Baskerville Old Face" charset="0"/>
                <a:ea typeface="Baskerville Old Face" charset="0"/>
                <a:cs typeface="Baskerville Old Face" charset="0"/>
              </a:rPr>
              <a:t>an Inclusive Culture for Faculty Retention”</a:t>
            </a:r>
          </a:p>
        </p:txBody>
      </p:sp>
    </p:spTree>
    <p:extLst>
      <p:ext uri="{BB962C8B-B14F-4D97-AF65-F5344CB8AC3E}">
        <p14:creationId xmlns:p14="http://schemas.microsoft.com/office/powerpoint/2010/main" val="1768319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900" y="4419600"/>
            <a:ext cx="8191500" cy="685800"/>
          </a:xfrm>
        </p:spPr>
        <p:txBody>
          <a:bodyPr/>
          <a:lstStyle/>
          <a:p>
            <a:r>
              <a:rPr lang="en-US" dirty="0" smtClean="0"/>
              <a:t>Small Group </a:t>
            </a:r>
            <a:r>
              <a:rPr lang="en-US" dirty="0" smtClean="0"/>
              <a:t>Activity:</a:t>
            </a:r>
            <a:br>
              <a:rPr lang="en-US" dirty="0" smtClean="0"/>
            </a:br>
            <a:r>
              <a:rPr lang="en-US" dirty="0" smtClean="0"/>
              <a:t>Case Studies</a:t>
            </a:r>
            <a:r>
              <a:rPr lang="en-US" dirty="0" smtClean="0"/>
              <a:t> </a:t>
            </a:r>
            <a:r>
              <a:rPr lang="en-US" sz="4400" dirty="0" smtClean="0"/>
              <a:t/>
            </a:r>
            <a:br>
              <a:rPr lang="en-US" sz="4400" dirty="0" smtClean="0"/>
            </a:br>
            <a:r>
              <a:rPr lang="en-US" dirty="0" smtClean="0"/>
              <a:t/>
            </a:r>
            <a:br>
              <a:rPr lang="en-US" dirty="0" smtClean="0"/>
            </a:br>
            <a:r>
              <a:rPr lang="en-US" dirty="0" smtClean="0"/>
              <a:t>	</a:t>
            </a:r>
            <a:endParaRPr lang="en-US" sz="3600" dirty="0"/>
          </a:p>
        </p:txBody>
      </p:sp>
    </p:spTree>
    <p:custDataLst>
      <p:tags r:id="rId1"/>
    </p:custDataLst>
    <p:extLst>
      <p:ext uri="{BB962C8B-B14F-4D97-AF65-F5344CB8AC3E}">
        <p14:creationId xmlns:p14="http://schemas.microsoft.com/office/powerpoint/2010/main" val="2865141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 and evaluations</a:t>
            </a:r>
            <a:endParaRPr lang="en-US" dirty="0"/>
          </a:p>
        </p:txBody>
      </p:sp>
    </p:spTree>
    <p:custDataLst>
      <p:tags r:id="rId1"/>
    </p:custDataLst>
    <p:extLst>
      <p:ext uri="{BB962C8B-B14F-4D97-AF65-F5344CB8AC3E}">
        <p14:creationId xmlns:p14="http://schemas.microsoft.com/office/powerpoint/2010/main" val="1101477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Networking lunch </a:t>
            </a:r>
            <a:endParaRPr lang="en-US" dirty="0"/>
          </a:p>
        </p:txBody>
      </p:sp>
      <p:sp>
        <p:nvSpPr>
          <p:cNvPr id="6" name="Text Placeholder 5"/>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3030169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type="body" idx="1"/>
          </p:nvPr>
        </p:nvSpPr>
        <p:spPr>
          <a:xfrm>
            <a:off x="533400" y="1752600"/>
            <a:ext cx="8534400" cy="4525963"/>
          </a:xfrm>
        </p:spPr>
        <p:txBody>
          <a:bodyPr/>
          <a:lstStyle/>
          <a:p>
            <a:pPr marL="0" lvl="0" indent="0">
              <a:buNone/>
            </a:pPr>
            <a:r>
              <a:rPr lang="en-US" dirty="0" smtClean="0"/>
              <a:t>10:00 – 10:10 	</a:t>
            </a:r>
            <a:r>
              <a:rPr lang="en-US" sz="3000" dirty="0" smtClean="0"/>
              <a:t>Welcome and Introductions</a:t>
            </a:r>
          </a:p>
          <a:p>
            <a:pPr marL="0" lvl="0" indent="0">
              <a:buNone/>
            </a:pPr>
            <a:r>
              <a:rPr lang="en-US" dirty="0" smtClean="0"/>
              <a:t>10:10 </a:t>
            </a:r>
            <a:r>
              <a:rPr lang="en-US" dirty="0"/>
              <a:t>– </a:t>
            </a:r>
            <a:r>
              <a:rPr lang="en-US" dirty="0" smtClean="0"/>
              <a:t>10:40	</a:t>
            </a:r>
            <a:r>
              <a:rPr lang="en-US" sz="3000" dirty="0" smtClean="0"/>
              <a:t>Panel Overview</a:t>
            </a:r>
          </a:p>
          <a:p>
            <a:pPr marL="0" lvl="0" indent="0">
              <a:buNone/>
            </a:pPr>
            <a:r>
              <a:rPr lang="en-US" dirty="0" smtClean="0"/>
              <a:t>10:40 – 11:45	</a:t>
            </a:r>
            <a:r>
              <a:rPr lang="en-US" sz="3000" dirty="0" smtClean="0"/>
              <a:t>Small Group </a:t>
            </a:r>
            <a:r>
              <a:rPr lang="en-US" sz="3000" dirty="0" smtClean="0"/>
              <a:t>Activity</a:t>
            </a:r>
            <a:r>
              <a:rPr lang="en-US" sz="3000" smtClean="0"/>
              <a:t>: Case Studies</a:t>
            </a:r>
            <a:endParaRPr lang="en-US" sz="3000" dirty="0" smtClean="0"/>
          </a:p>
          <a:p>
            <a:pPr marL="0" lvl="0" indent="0">
              <a:buNone/>
            </a:pPr>
            <a:r>
              <a:rPr lang="en-US" dirty="0" smtClean="0"/>
              <a:t>11:45 – 11:50	</a:t>
            </a:r>
            <a:r>
              <a:rPr lang="en-US" sz="3000" dirty="0" smtClean="0"/>
              <a:t>Wrap-up and Evaluations</a:t>
            </a:r>
          </a:p>
          <a:p>
            <a:pPr marL="0" lvl="0" indent="0">
              <a:buNone/>
            </a:pPr>
            <a:r>
              <a:rPr lang="en-US" dirty="0" smtClean="0"/>
              <a:t>11:50 – 12:30	</a:t>
            </a:r>
            <a:r>
              <a:rPr lang="en-US" sz="3000" dirty="0" smtClean="0"/>
              <a:t>Networking Lunch</a:t>
            </a:r>
          </a:p>
        </p:txBody>
      </p:sp>
    </p:spTree>
    <p:custDataLst>
      <p:tags r:id="rId1"/>
    </p:custDataLst>
    <p:extLst>
      <p:ext uri="{BB962C8B-B14F-4D97-AF65-F5344CB8AC3E}">
        <p14:creationId xmlns:p14="http://schemas.microsoft.com/office/powerpoint/2010/main" val="2570951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 &amp; Introductions</a:t>
            </a:r>
            <a:endParaRPr lang="en-US" dirty="0"/>
          </a:p>
        </p:txBody>
      </p:sp>
      <p:sp>
        <p:nvSpPr>
          <p:cNvPr id="6" name="Text Placeholder 5"/>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593053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Panelists</a:t>
            </a:r>
            <a:endParaRPr lang="en-US" dirty="0"/>
          </a:p>
        </p:txBody>
      </p:sp>
      <p:sp>
        <p:nvSpPr>
          <p:cNvPr id="7" name="Rectangle 4"/>
          <p:cNvSpPr>
            <a:spLocks noGrp="1" noChangeArrowheads="1"/>
          </p:cNvSpPr>
          <p:nvPr>
            <p:ph type="body" idx="1"/>
          </p:nvPr>
        </p:nvSpPr>
        <p:spPr bwMode="auto">
          <a:xfrm>
            <a:off x="495300" y="1417638"/>
            <a:ext cx="8153400" cy="379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sz="2800" b="1" dirty="0"/>
              <a:t>Chad Allen</a:t>
            </a:r>
            <a:r>
              <a:rPr lang="en-US" sz="2800" dirty="0"/>
              <a:t>, Associate Vice Provost for Faculty Advancement, Provost Office, and Professor, English</a:t>
            </a:r>
            <a:r>
              <a:rPr lang="en-US" altLang="en-US" sz="2800" dirty="0">
                <a:solidFill>
                  <a:srgbClr val="000000"/>
                </a:solidFill>
                <a:ea typeface="Calibri" panose="020F0502020204030204" pitchFamily="34" charset="0"/>
                <a:cs typeface="Open Sans" panose="020B0606030504020204" pitchFamily="34" charset="0"/>
              </a:rPr>
              <a:t> </a:t>
            </a:r>
            <a:endParaRPr lang="en-US" altLang="en-US" sz="2800" dirty="0" smtClean="0">
              <a:solidFill>
                <a:srgbClr val="000000"/>
              </a:solidFill>
              <a:ea typeface="Calibri" panose="020F0502020204030204" pitchFamily="34" charset="0"/>
              <a:cs typeface="Open Sans" panose="020B0606030504020204" pitchFamily="34" charset="0"/>
            </a:endParaRPr>
          </a:p>
          <a:p>
            <a:pPr marL="0" indent="0">
              <a:buNone/>
            </a:pPr>
            <a:endParaRPr lang="en-US" sz="2800" b="1" dirty="0" smtClean="0"/>
          </a:p>
          <a:p>
            <a:r>
              <a:rPr lang="en-US" sz="2800" b="1" dirty="0" smtClean="0"/>
              <a:t>Toby Bradshaw</a:t>
            </a:r>
            <a:r>
              <a:rPr lang="en-US" sz="2800" dirty="0" smtClean="0"/>
              <a:t>, Department Chair and Professor, Department of Biology</a:t>
            </a:r>
          </a:p>
          <a:p>
            <a:pPr marL="0" indent="0">
              <a:buNone/>
            </a:pPr>
            <a:endParaRPr lang="en-US" sz="2800" b="1" dirty="0" smtClean="0"/>
          </a:p>
          <a:p>
            <a:pPr lvl="0"/>
            <a:r>
              <a:rPr lang="en-US" sz="2800" b="1" dirty="0" smtClean="0"/>
              <a:t>Joe Tennis</a:t>
            </a:r>
            <a:r>
              <a:rPr lang="en-US" sz="2800" dirty="0" smtClean="0"/>
              <a:t>, Associate Professor, Associate Dean for Faculty Affairs, Information School</a:t>
            </a:r>
            <a:endParaRPr lang="en-US" sz="2800" dirty="0"/>
          </a:p>
        </p:txBody>
      </p:sp>
    </p:spTree>
    <p:custDataLst>
      <p:tags r:id="rId1"/>
    </p:custDataLst>
    <p:extLst>
      <p:ext uri="{BB962C8B-B14F-4D97-AF65-F5344CB8AC3E}">
        <p14:creationId xmlns:p14="http://schemas.microsoft.com/office/powerpoint/2010/main" val="2169806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876800"/>
            <a:ext cx="8229600" cy="1143000"/>
          </a:xfrm>
        </p:spPr>
        <p:txBody>
          <a:bodyPr/>
          <a:lstStyle/>
          <a:p>
            <a:pPr algn="l"/>
            <a:r>
              <a:rPr lang="en-US" dirty="0" smtClean="0"/>
              <a:t>Chad Allen</a:t>
            </a:r>
            <a:br>
              <a:rPr lang="en-US" dirty="0" smtClean="0"/>
            </a:br>
            <a:r>
              <a:rPr lang="en-US" sz="3600" b="0" dirty="0"/>
              <a:t>Associate Vice Provost for Faculty Advancement, Provost Office, </a:t>
            </a:r>
            <a:r>
              <a:rPr lang="en-US" sz="3600" b="0" dirty="0" smtClean="0"/>
              <a:t/>
            </a:r>
            <a:br>
              <a:rPr lang="en-US" sz="3600" b="0" dirty="0" smtClean="0"/>
            </a:br>
            <a:r>
              <a:rPr lang="en-US" sz="3600" b="0" dirty="0" smtClean="0"/>
              <a:t>Professor</a:t>
            </a:r>
            <a:r>
              <a:rPr lang="en-US" sz="3600" b="0" dirty="0"/>
              <a:t>, </a:t>
            </a:r>
            <a:r>
              <a:rPr lang="en-US" sz="3600" b="0" dirty="0" smtClean="0"/>
              <a:t>Department of English</a:t>
            </a:r>
            <a:r>
              <a:rPr lang="en-US" dirty="0"/>
              <a:t/>
            </a:r>
            <a:br>
              <a:rPr lang="en-US" dirty="0"/>
            </a:br>
            <a:endParaRPr lang="en-US" dirty="0"/>
          </a:p>
        </p:txBody>
      </p:sp>
    </p:spTree>
    <p:custDataLst>
      <p:tags r:id="rId1"/>
    </p:custDataLst>
    <p:extLst>
      <p:ext uri="{BB962C8B-B14F-4D97-AF65-F5344CB8AC3E}">
        <p14:creationId xmlns:p14="http://schemas.microsoft.com/office/powerpoint/2010/main" val="2801070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7743" y="354568"/>
            <a:ext cx="7444257" cy="58477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006F"/>
                </a:solidFill>
                <a:effectLst/>
                <a:uLnTx/>
                <a:uFillTx/>
                <a:latin typeface="Calibri"/>
                <a:ea typeface="+mn-ea"/>
                <a:cs typeface="+mn-cs"/>
              </a:rPr>
              <a:t>Promotion Review Process Flowcharts</a:t>
            </a:r>
          </a:p>
        </p:txBody>
      </p:sp>
      <p:pic>
        <p:nvPicPr>
          <p:cNvPr id="6" name="Picture 5"/>
          <p:cNvPicPr>
            <a:picLocks noChangeAspect="1"/>
          </p:cNvPicPr>
          <p:nvPr/>
        </p:nvPicPr>
        <p:blipFill>
          <a:blip r:embed="rId2"/>
          <a:stretch>
            <a:fillRect/>
          </a:stretch>
        </p:blipFill>
        <p:spPr>
          <a:xfrm>
            <a:off x="1471142" y="1574577"/>
            <a:ext cx="2916997" cy="4775200"/>
          </a:xfrm>
          <a:prstGeom prst="rect">
            <a:avLst/>
          </a:prstGeom>
        </p:spPr>
      </p:pic>
      <p:pic>
        <p:nvPicPr>
          <p:cNvPr id="7" name="Picture 6"/>
          <p:cNvPicPr>
            <a:picLocks noChangeAspect="1"/>
          </p:cNvPicPr>
          <p:nvPr/>
        </p:nvPicPr>
        <p:blipFill>
          <a:blip r:embed="rId3"/>
          <a:stretch>
            <a:fillRect/>
          </a:stretch>
        </p:blipFill>
        <p:spPr>
          <a:xfrm>
            <a:off x="4889501" y="1599977"/>
            <a:ext cx="2844799" cy="4724623"/>
          </a:xfrm>
          <a:prstGeom prst="rect">
            <a:avLst/>
          </a:prstGeom>
        </p:spPr>
      </p:pic>
    </p:spTree>
    <p:extLst>
      <p:ext uri="{BB962C8B-B14F-4D97-AF65-F5344CB8AC3E}">
        <p14:creationId xmlns:p14="http://schemas.microsoft.com/office/powerpoint/2010/main" val="3902187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297295"/>
            <a:ext cx="8184662" cy="960005"/>
          </a:xfrm>
        </p:spPr>
        <p:txBody>
          <a:bodyPr>
            <a:normAutofit/>
          </a:bodyPr>
          <a:lstStyle/>
          <a:p>
            <a:pPr algn="ctr"/>
            <a:r>
              <a:rPr lang="en-US" sz="2800" b="1" dirty="0" smtClean="0"/>
              <a:t>Policies and Resources: </a:t>
            </a:r>
          </a:p>
          <a:p>
            <a:pPr algn="ctr"/>
            <a:r>
              <a:rPr lang="en-US" sz="2800" b="1" dirty="0" smtClean="0"/>
              <a:t>Where to look for answers</a:t>
            </a:r>
            <a:endParaRPr lang="en-US" sz="2800" b="1" dirty="0"/>
          </a:p>
        </p:txBody>
      </p:sp>
      <p:sp>
        <p:nvSpPr>
          <p:cNvPr id="5" name="TextBox 4"/>
          <p:cNvSpPr txBox="1"/>
          <p:nvPr/>
        </p:nvSpPr>
        <p:spPr>
          <a:xfrm>
            <a:off x="659305" y="1651003"/>
            <a:ext cx="7798895" cy="55399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33006F"/>
                </a:solidFill>
                <a:effectLst/>
                <a:uLnTx/>
                <a:uFillTx/>
                <a:latin typeface="Calibri"/>
                <a:ea typeface="+mn-ea"/>
                <a:cs typeface="+mn-cs"/>
              </a:rPr>
              <a:t>Faculty </a:t>
            </a:r>
            <a:r>
              <a:rPr kumimoji="0" lang="en-US" sz="2000" b="1" i="0" u="sng" strike="noStrike" kern="1200" cap="none" spc="0" normalizeH="0" baseline="0" noProof="0" dirty="0" smtClean="0">
                <a:ln>
                  <a:noFill/>
                </a:ln>
                <a:solidFill>
                  <a:srgbClr val="33006F"/>
                </a:solidFill>
                <a:effectLst/>
                <a:uLnTx/>
                <a:uFillTx/>
                <a:latin typeface="Calibri"/>
                <a:ea typeface="+mn-ea"/>
                <a:cs typeface="+mn-cs"/>
              </a:rPr>
              <a:t>Code and Governance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3006F"/>
                </a:solidFill>
                <a:effectLst/>
                <a:uLnTx/>
                <a:uFillTx/>
                <a:latin typeface="Calibri"/>
                <a:ea typeface="+mn-ea"/>
                <a:cs typeface="+mn-cs"/>
              </a:rPr>
              <a:t>Chapter 21:  	Organization of the University Faculty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3006F"/>
                </a:solidFill>
                <a:effectLst/>
                <a:uLnTx/>
                <a:uFillTx/>
                <a:latin typeface="Calibri"/>
                <a:ea typeface="+mn-ea"/>
                <a:cs typeface="+mn-cs"/>
              </a:rPr>
              <a:t>Chapter 24:  	Appointment and Promotion of Faculty Members</a:t>
            </a:r>
            <a:br>
              <a:rPr kumimoji="0" lang="en-US" sz="2000" b="0" i="0" u="none" strike="noStrike" kern="1200" cap="none" spc="0" normalizeH="0" baseline="0" noProof="0" dirty="0" smtClean="0">
                <a:ln>
                  <a:noFill/>
                </a:ln>
                <a:solidFill>
                  <a:srgbClr val="33006F"/>
                </a:solidFill>
                <a:effectLst/>
                <a:uLnTx/>
                <a:uFillTx/>
                <a:latin typeface="Calibri"/>
                <a:ea typeface="+mn-ea"/>
                <a:cs typeface="+mn-cs"/>
              </a:rPr>
            </a:br>
            <a:r>
              <a:rPr kumimoji="0" lang="en-US" sz="2000" b="0" i="0" u="none" strike="noStrike" kern="1200" cap="none" spc="0" normalizeH="0" baseline="0" noProof="0" dirty="0" smtClean="0">
                <a:ln>
                  <a:noFill/>
                </a:ln>
                <a:solidFill>
                  <a:srgbClr val="33006F"/>
                </a:solidFill>
                <a:effectLst/>
                <a:uLnTx/>
                <a:uFillTx/>
                <a:latin typeface="Calibri"/>
                <a:ea typeface="+mn-ea"/>
                <a:cs typeface="+mn-cs"/>
              </a:rPr>
              <a:t>	  24-32:  	Scholarly and Professional Qualifications of Faculty Members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33006F"/>
                </a:solidFill>
                <a:effectLst/>
                <a:uLnTx/>
                <a:uFillTx/>
                <a:latin typeface="Calibri"/>
                <a:ea typeface="+mn-ea"/>
                <a:cs typeface="+mn-cs"/>
              </a:rPr>
              <a:t>  24-54:  	Procedure for Promotions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3006F"/>
                </a:solidFill>
                <a:effectLst/>
                <a:uLnTx/>
                <a:uFillTx/>
                <a:latin typeface="Calibri"/>
                <a:ea typeface="+mn-ea"/>
                <a:cs typeface="+mn-cs"/>
              </a:rPr>
              <a:t>Chapter 25:  	Tenure of the Faculty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33006F"/>
                </a:solidFill>
                <a:effectLst/>
                <a:uLnTx/>
                <a:uFillTx/>
                <a:latin typeface="Calibri"/>
                <a:ea typeface="+mn-ea"/>
                <a:cs typeface="+mn-cs"/>
              </a:rPr>
              <a:t>Presidential Executive Orders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3006F"/>
                </a:solidFill>
                <a:effectLst/>
                <a:uLnTx/>
                <a:uFillTx/>
                <a:latin typeface="Calibri"/>
                <a:ea typeface="+mn-ea"/>
                <a:cs typeface="+mn-cs"/>
              </a:rPr>
              <a:t>No. I:		Directors and Chairs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3006F"/>
                </a:solidFill>
                <a:effectLst/>
                <a:uLnTx/>
                <a:uFillTx/>
                <a:latin typeface="Calibri"/>
                <a:ea typeface="+mn-ea"/>
                <a:cs typeface="+mn-cs"/>
              </a:rPr>
              <a:t>No. VIII:		Presiding Officers of Chairs, Schools, and Departments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3006F"/>
                </a:solidFill>
                <a:effectLst/>
                <a:uLnTx/>
                <a:uFillTx/>
                <a:latin typeface="Calibri"/>
                <a:ea typeface="+mn-ea"/>
                <a:cs typeface="+mn-cs"/>
              </a:rPr>
              <a:t>No. 31:		Nondiscrimination and Affirmative Action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3006F"/>
                </a:solidFill>
                <a:effectLst/>
                <a:uLnTx/>
                <a:uFillTx/>
                <a:latin typeface="Calibri"/>
                <a:ea typeface="+mn-ea"/>
                <a:cs typeface="+mn-cs"/>
              </a:rPr>
              <a:t>No. 45:  		Documentation of Qualifications and Recommendations for 			Promotion, Tenure, and Merit Increases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3006F"/>
                </a:solidFill>
                <a:effectLst/>
                <a:uLnTx/>
                <a:uFillTx/>
                <a:latin typeface="Calibri"/>
                <a:ea typeface="+mn-ea"/>
                <a:cs typeface="+mn-cs"/>
              </a:rPr>
              <a:t>No. 64:		Faculty Salary Policy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Tree>
    <p:extLst>
      <p:ext uri="{BB962C8B-B14F-4D97-AF65-F5344CB8AC3E}">
        <p14:creationId xmlns:p14="http://schemas.microsoft.com/office/powerpoint/2010/main" val="3969122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876800"/>
            <a:ext cx="8229600" cy="1143000"/>
          </a:xfrm>
        </p:spPr>
        <p:txBody>
          <a:bodyPr/>
          <a:lstStyle/>
          <a:p>
            <a:pPr algn="l"/>
            <a:r>
              <a:rPr lang="en-US" dirty="0"/>
              <a:t>Toby </a:t>
            </a:r>
            <a:r>
              <a:rPr lang="en-US" dirty="0" smtClean="0"/>
              <a:t>Bradshaw</a:t>
            </a:r>
            <a:br>
              <a:rPr lang="en-US" dirty="0" smtClean="0"/>
            </a:br>
            <a:r>
              <a:rPr lang="en-US" sz="3600" b="0" dirty="0" smtClean="0"/>
              <a:t>Department </a:t>
            </a:r>
            <a:r>
              <a:rPr lang="en-US" sz="3600" b="0" dirty="0"/>
              <a:t>Chair and Professor, Department of Biology</a:t>
            </a:r>
            <a:r>
              <a:rPr lang="en-US" dirty="0"/>
              <a:t/>
            </a:r>
            <a:br>
              <a:rPr lang="en-US" dirty="0"/>
            </a:br>
            <a:endParaRPr lang="en-US" dirty="0"/>
          </a:p>
        </p:txBody>
      </p:sp>
    </p:spTree>
    <p:custDataLst>
      <p:tags r:id="rId1"/>
    </p:custDataLst>
    <p:extLst>
      <p:ext uri="{BB962C8B-B14F-4D97-AF65-F5344CB8AC3E}">
        <p14:creationId xmlns:p14="http://schemas.microsoft.com/office/powerpoint/2010/main" val="1860540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453"/>
            <a:ext cx="7772400" cy="1094914"/>
          </a:xfrm>
        </p:spPr>
        <p:txBody>
          <a:bodyPr/>
          <a:lstStyle/>
          <a:p>
            <a:r>
              <a:rPr lang="en-US" dirty="0" smtClean="0"/>
              <a:t>Faculty annual review</a:t>
            </a:r>
            <a:endParaRPr lang="en-US" dirty="0"/>
          </a:p>
        </p:txBody>
      </p:sp>
      <p:sp>
        <p:nvSpPr>
          <p:cNvPr id="3" name="Subtitle 2"/>
          <p:cNvSpPr>
            <a:spLocks noGrp="1"/>
          </p:cNvSpPr>
          <p:nvPr>
            <p:ph type="subTitle" idx="1"/>
          </p:nvPr>
        </p:nvSpPr>
        <p:spPr>
          <a:xfrm>
            <a:off x="350889" y="1253366"/>
            <a:ext cx="6764861" cy="5542799"/>
          </a:xfrm>
        </p:spPr>
        <p:txBody>
          <a:bodyPr>
            <a:normAutofit fontScale="92500" lnSpcReduction="20000"/>
          </a:bodyPr>
          <a:lstStyle/>
          <a:p>
            <a:pPr marL="457200" indent="-457200" algn="l">
              <a:buFont typeface="Arial"/>
              <a:buChar char="•"/>
            </a:pPr>
            <a:r>
              <a:rPr lang="en-US" dirty="0" smtClean="0">
                <a:solidFill>
                  <a:srgbClr val="000000"/>
                </a:solidFill>
              </a:rPr>
              <a:t>Promotable (junior) faculty are reviewed by a 2-person team of Full Professors and Principal Lecturers who recommend merit and timing of promotion for faculty vote</a:t>
            </a:r>
          </a:p>
          <a:p>
            <a:pPr marL="457200" indent="-457200" algn="l">
              <a:buFont typeface="Arial"/>
              <a:buChar char="•"/>
            </a:pPr>
            <a:r>
              <a:rPr lang="en-US" dirty="0" smtClean="0">
                <a:solidFill>
                  <a:srgbClr val="000000"/>
                </a:solidFill>
              </a:rPr>
              <a:t>Biology annual report WebQ asks faculty to “Please indicate contributions to diversity.”</a:t>
            </a:r>
          </a:p>
          <a:p>
            <a:pPr marL="457200" indent="-457200" algn="l">
              <a:buFont typeface="Arial"/>
              <a:buChar char="•"/>
            </a:pPr>
            <a:r>
              <a:rPr lang="en-US" dirty="0" smtClean="0">
                <a:solidFill>
                  <a:srgbClr val="000000"/>
                </a:solidFill>
              </a:rPr>
              <a:t>FCG 24-57 conference with Chair to review criteria for promotion</a:t>
            </a:r>
          </a:p>
          <a:p>
            <a:pPr marL="457200" indent="-457200" algn="l">
              <a:buFont typeface="Arial"/>
              <a:buChar char="•"/>
            </a:pPr>
            <a:r>
              <a:rPr lang="en-US" dirty="0" smtClean="0">
                <a:solidFill>
                  <a:srgbClr val="000000"/>
                </a:solidFill>
              </a:rPr>
              <a:t>Departmental salary structure (anonymized) is shared annually, including gender information </a:t>
            </a:r>
          </a:p>
          <a:p>
            <a:pPr marL="457200" indent="-457200" algn="l">
              <a:buFont typeface="Arial"/>
              <a:buChar char="•"/>
            </a:pPr>
            <a:endParaRPr lang="en-US" dirty="0">
              <a:solidFill>
                <a:srgbClr val="000000"/>
              </a:solidFill>
            </a:endParaRPr>
          </a:p>
        </p:txBody>
      </p:sp>
      <p:pic>
        <p:nvPicPr>
          <p:cNvPr id="4" name="Picture 3"/>
          <p:cNvPicPr>
            <a:picLocks noChangeAspect="1"/>
          </p:cNvPicPr>
          <p:nvPr/>
        </p:nvPicPr>
        <p:blipFill rotWithShape="1">
          <a:blip r:embed="rId3"/>
          <a:srcRect r="8510"/>
          <a:stretch/>
        </p:blipFill>
        <p:spPr>
          <a:xfrm>
            <a:off x="6991189" y="4211308"/>
            <a:ext cx="2131925" cy="2229639"/>
          </a:xfrm>
          <a:prstGeom prst="rect">
            <a:avLst/>
          </a:prstGeom>
        </p:spPr>
      </p:pic>
      <p:sp>
        <p:nvSpPr>
          <p:cNvPr id="5" name="TextBox 4"/>
          <p:cNvSpPr txBox="1"/>
          <p:nvPr/>
        </p:nvSpPr>
        <p:spPr>
          <a:xfrm>
            <a:off x="7115751" y="6149834"/>
            <a:ext cx="2058038" cy="646331"/>
          </a:xfrm>
          <a:prstGeom prst="rect">
            <a:avLst/>
          </a:prstGeom>
          <a:noFill/>
        </p:spPr>
        <p:txBody>
          <a:bodyPr wrap="none" rtlCol="0">
            <a:spAutoFit/>
          </a:bodyPr>
          <a:lstStyle/>
          <a:p>
            <a:pPr algn="ctr"/>
            <a:r>
              <a:rPr lang="en-US" dirty="0" smtClean="0"/>
              <a:t>Toby Bradshaw</a:t>
            </a:r>
          </a:p>
          <a:p>
            <a:pPr algn="ctr"/>
            <a:r>
              <a:rPr lang="en-US" dirty="0" smtClean="0"/>
              <a:t>Professor and Chair</a:t>
            </a:r>
            <a:endParaRPr lang="en-US" dirty="0"/>
          </a:p>
        </p:txBody>
      </p:sp>
    </p:spTree>
    <p:extLst>
      <p:ext uri="{BB962C8B-B14F-4D97-AF65-F5344CB8AC3E}">
        <p14:creationId xmlns:p14="http://schemas.microsoft.com/office/powerpoint/2010/main" val="17192745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ADVANC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dobe Garamond Pro"/>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ptE607.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pptF152.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5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Intermediate Slide Op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Intermediate Slide Op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6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7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8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9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0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1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2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9817</TotalTime>
  <Words>467</Words>
  <Application>Microsoft Office PowerPoint</Application>
  <PresentationFormat>On-screen Show (4:3)</PresentationFormat>
  <Paragraphs>85</Paragraphs>
  <Slides>17</Slides>
  <Notes>2</Notes>
  <HiddenSlides>0</HiddenSlides>
  <MMClips>0</MMClips>
  <ScaleCrop>false</ScaleCrop>
  <HeadingPairs>
    <vt:vector size="6" baseType="variant">
      <vt:variant>
        <vt:lpstr>Fonts Used</vt:lpstr>
      </vt:variant>
      <vt:variant>
        <vt:i4>13</vt:i4>
      </vt:variant>
      <vt:variant>
        <vt:lpstr>Theme</vt:lpstr>
      </vt:variant>
      <vt:variant>
        <vt:i4>22</vt:i4>
      </vt:variant>
      <vt:variant>
        <vt:lpstr>Slide Titles</vt:lpstr>
      </vt:variant>
      <vt:variant>
        <vt:i4>17</vt:i4>
      </vt:variant>
    </vt:vector>
  </HeadingPairs>
  <TitlesOfParts>
    <vt:vector size="52" baseType="lpstr">
      <vt:lpstr>ＭＳ Ｐゴシック</vt:lpstr>
      <vt:lpstr>Adobe Garamond Pro</vt:lpstr>
      <vt:lpstr>Arial</vt:lpstr>
      <vt:lpstr>Baskerville Old Face</vt:lpstr>
      <vt:lpstr>Calibri</vt:lpstr>
      <vt:lpstr>Encode Sans Normal Black</vt:lpstr>
      <vt:lpstr>HelveticaNeue BlackCond</vt:lpstr>
      <vt:lpstr>Lucida Grande</vt:lpstr>
      <vt:lpstr>Open Sans</vt:lpstr>
      <vt:lpstr>Open Sans Light</vt:lpstr>
      <vt:lpstr>Times</vt:lpstr>
      <vt:lpstr>Verdana</vt:lpstr>
      <vt:lpstr>Wingdings</vt:lpstr>
      <vt:lpstr>AAAS template 2</vt:lpstr>
      <vt:lpstr>25_AAAS template 2</vt:lpstr>
      <vt:lpstr>26_AAAS template 2</vt:lpstr>
      <vt:lpstr>27_AAAS template 2</vt:lpstr>
      <vt:lpstr>28_AAAS template 2</vt:lpstr>
      <vt:lpstr>29_AAAS template 2</vt:lpstr>
      <vt:lpstr>30_AAAS template 2</vt:lpstr>
      <vt:lpstr>31_AAAS template 2</vt:lpstr>
      <vt:lpstr>32_AAAS template 2</vt:lpstr>
      <vt:lpstr>4_AAAS template 2</vt:lpstr>
      <vt:lpstr>Custom Design</vt:lpstr>
      <vt:lpstr>ADVANCE-template</vt:lpstr>
      <vt:lpstr>6_AAAS template 2</vt:lpstr>
      <vt:lpstr>1_Custom Design</vt:lpstr>
      <vt:lpstr>2_Custom Design</vt:lpstr>
      <vt:lpstr>Default Design</vt:lpstr>
      <vt:lpstr>pptE607.tmp</vt:lpstr>
      <vt:lpstr>pptF152.tmp</vt:lpstr>
      <vt:lpstr>Title Slide</vt:lpstr>
      <vt:lpstr>Intermediate Slide Option 2</vt:lpstr>
      <vt:lpstr>1_Intermediate Slide Option 2</vt:lpstr>
      <vt:lpstr>Office Theme</vt:lpstr>
      <vt:lpstr>Cultivating An Inclusive Culture for Faculty Retention:</vt:lpstr>
      <vt:lpstr>AGENDA</vt:lpstr>
      <vt:lpstr>welcome &amp; Introductions</vt:lpstr>
      <vt:lpstr>Panelists</vt:lpstr>
      <vt:lpstr>Chad Allen Associate Vice Provost for Faculty Advancement, Provost Office,  Professor, Department of English </vt:lpstr>
      <vt:lpstr>PowerPoint Presentation</vt:lpstr>
      <vt:lpstr>PowerPoint Presentation</vt:lpstr>
      <vt:lpstr>Toby Bradshaw Department Chair and Professor, Department of Biology </vt:lpstr>
      <vt:lpstr>Faculty annual review</vt:lpstr>
      <vt:lpstr>Promotion and tenure</vt:lpstr>
      <vt:lpstr>Joe Tennis Associate Professor, Associate Dean for Faculty Affairs, Information School </vt:lpstr>
      <vt:lpstr>Voice in Context: Culture, Inclusion, and Faculty Review </vt:lpstr>
      <vt:lpstr>Annual Review</vt:lpstr>
      <vt:lpstr>Promotion and Tenure Review</vt:lpstr>
      <vt:lpstr>Small Group Activity: Case Studies    </vt:lpstr>
      <vt:lpstr>Conclusion and evaluations</vt:lpstr>
      <vt:lpstr>Networking lunch </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Torie Gonsalves</cp:lastModifiedBy>
  <cp:revision>242</cp:revision>
  <cp:lastPrinted>2017-04-17T20:17:28Z</cp:lastPrinted>
  <dcterms:created xsi:type="dcterms:W3CDTF">2012-10-30T13:25:58Z</dcterms:created>
  <dcterms:modified xsi:type="dcterms:W3CDTF">2017-04-26T15:40:57Z</dcterms:modified>
</cp:coreProperties>
</file>