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1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2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3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4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15.xml" ContentType="application/vnd.openxmlformats-officedocument.theme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16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17.xml" ContentType="application/vnd.openxmlformats-officedocument.them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6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2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notesSlides/notesSlide23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3" r:id="rId1"/>
    <p:sldMasterId id="2147484016" r:id="rId2"/>
    <p:sldMasterId id="2147484029" r:id="rId3"/>
    <p:sldMasterId id="2147484042" r:id="rId4"/>
    <p:sldMasterId id="2147484055" r:id="rId5"/>
    <p:sldMasterId id="2147484068" r:id="rId6"/>
    <p:sldMasterId id="2147484081" r:id="rId7"/>
    <p:sldMasterId id="2147484094" r:id="rId8"/>
    <p:sldMasterId id="2147484107" r:id="rId9"/>
    <p:sldMasterId id="2147484120" r:id="rId10"/>
    <p:sldMasterId id="2147484146" r:id="rId11"/>
    <p:sldMasterId id="2147484158" r:id="rId12"/>
    <p:sldMasterId id="2147484133" r:id="rId13"/>
    <p:sldMasterId id="2147484234" r:id="rId14"/>
    <p:sldMasterId id="2147484246" r:id="rId15"/>
    <p:sldMasterId id="2147484248" r:id="rId16"/>
    <p:sldMasterId id="2147484252" r:id="rId17"/>
    <p:sldMasterId id="2147484256" r:id="rId18"/>
  </p:sldMasterIdLst>
  <p:notesMasterIdLst>
    <p:notesMasterId r:id="rId70"/>
  </p:notesMasterIdLst>
  <p:handoutMasterIdLst>
    <p:handoutMasterId r:id="rId71"/>
  </p:handoutMasterIdLst>
  <p:sldIdLst>
    <p:sldId id="317" r:id="rId19"/>
    <p:sldId id="318" r:id="rId20"/>
    <p:sldId id="322" r:id="rId21"/>
    <p:sldId id="376" r:id="rId22"/>
    <p:sldId id="402" r:id="rId23"/>
    <p:sldId id="403" r:id="rId24"/>
    <p:sldId id="404" r:id="rId25"/>
    <p:sldId id="405" r:id="rId26"/>
    <p:sldId id="406" r:id="rId27"/>
    <p:sldId id="407" r:id="rId28"/>
    <p:sldId id="408" r:id="rId29"/>
    <p:sldId id="409" r:id="rId30"/>
    <p:sldId id="410" r:id="rId31"/>
    <p:sldId id="411" r:id="rId32"/>
    <p:sldId id="412" r:id="rId33"/>
    <p:sldId id="413" r:id="rId34"/>
    <p:sldId id="414" r:id="rId35"/>
    <p:sldId id="415" r:id="rId36"/>
    <p:sldId id="416" r:id="rId37"/>
    <p:sldId id="384" r:id="rId38"/>
    <p:sldId id="417" r:id="rId39"/>
    <p:sldId id="418" r:id="rId40"/>
    <p:sldId id="419" r:id="rId41"/>
    <p:sldId id="420" r:id="rId42"/>
    <p:sldId id="421" r:id="rId43"/>
    <p:sldId id="422" r:id="rId44"/>
    <p:sldId id="423" r:id="rId45"/>
    <p:sldId id="424" r:id="rId46"/>
    <p:sldId id="425" r:id="rId47"/>
    <p:sldId id="385" r:id="rId48"/>
    <p:sldId id="426" r:id="rId49"/>
    <p:sldId id="427" r:id="rId50"/>
    <p:sldId id="428" r:id="rId51"/>
    <p:sldId id="429" r:id="rId52"/>
    <p:sldId id="430" r:id="rId53"/>
    <p:sldId id="431" r:id="rId54"/>
    <p:sldId id="432" r:id="rId55"/>
    <p:sldId id="433" r:id="rId56"/>
    <p:sldId id="434" r:id="rId57"/>
    <p:sldId id="435" r:id="rId58"/>
    <p:sldId id="436" r:id="rId59"/>
    <p:sldId id="437" r:id="rId60"/>
    <p:sldId id="438" r:id="rId61"/>
    <p:sldId id="439" r:id="rId62"/>
    <p:sldId id="440" r:id="rId63"/>
    <p:sldId id="441" r:id="rId64"/>
    <p:sldId id="442" r:id="rId65"/>
    <p:sldId id="443" r:id="rId66"/>
    <p:sldId id="444" r:id="rId67"/>
    <p:sldId id="445" r:id="rId68"/>
    <p:sldId id="446" r:id="rId6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2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94737" autoAdjust="0"/>
  </p:normalViewPr>
  <p:slideViewPr>
    <p:cSldViewPr>
      <p:cViewPr>
        <p:scale>
          <a:sx n="71" d="100"/>
          <a:sy n="71" d="100"/>
        </p:scale>
        <p:origin x="-2700" y="-8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50" Type="http://schemas.openxmlformats.org/officeDocument/2006/relationships/slide" Target="slides/slide32.xml"/><Relationship Id="rId55" Type="http://schemas.openxmlformats.org/officeDocument/2006/relationships/slide" Target="slides/slide37.xml"/><Relationship Id="rId63" Type="http://schemas.openxmlformats.org/officeDocument/2006/relationships/slide" Target="slides/slide45.xml"/><Relationship Id="rId68" Type="http://schemas.openxmlformats.org/officeDocument/2006/relationships/slide" Target="slides/slide50.xml"/><Relationship Id="rId7" Type="http://schemas.openxmlformats.org/officeDocument/2006/relationships/slideMaster" Target="slideMasters/slideMaster7.xml"/><Relationship Id="rId71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1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53" Type="http://schemas.openxmlformats.org/officeDocument/2006/relationships/slide" Target="slides/slide35.xml"/><Relationship Id="rId58" Type="http://schemas.openxmlformats.org/officeDocument/2006/relationships/slide" Target="slides/slide40.xml"/><Relationship Id="rId66" Type="http://schemas.openxmlformats.org/officeDocument/2006/relationships/slide" Target="slides/slide48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slide" Target="slides/slide31.xml"/><Relationship Id="rId57" Type="http://schemas.openxmlformats.org/officeDocument/2006/relationships/slide" Target="slides/slide39.xml"/><Relationship Id="rId61" Type="http://schemas.openxmlformats.org/officeDocument/2006/relationships/slide" Target="slides/slide43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slide" Target="slides/slide34.xml"/><Relationship Id="rId60" Type="http://schemas.openxmlformats.org/officeDocument/2006/relationships/slide" Target="slides/slide42.xml"/><Relationship Id="rId65" Type="http://schemas.openxmlformats.org/officeDocument/2006/relationships/slide" Target="slides/slide47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56" Type="http://schemas.openxmlformats.org/officeDocument/2006/relationships/slide" Target="slides/slide38.xml"/><Relationship Id="rId64" Type="http://schemas.openxmlformats.org/officeDocument/2006/relationships/slide" Target="slides/slide46.xml"/><Relationship Id="rId69" Type="http://schemas.openxmlformats.org/officeDocument/2006/relationships/slide" Target="slides/slide5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3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59" Type="http://schemas.openxmlformats.org/officeDocument/2006/relationships/slide" Target="slides/slide41.xml"/><Relationship Id="rId67" Type="http://schemas.openxmlformats.org/officeDocument/2006/relationships/slide" Target="slides/slide49.xml"/><Relationship Id="rId20" Type="http://schemas.openxmlformats.org/officeDocument/2006/relationships/slide" Target="slides/slide2.xml"/><Relationship Id="rId41" Type="http://schemas.openxmlformats.org/officeDocument/2006/relationships/slide" Target="slides/slide23.xml"/><Relationship Id="rId54" Type="http://schemas.openxmlformats.org/officeDocument/2006/relationships/slide" Target="slides/slide36.xml"/><Relationship Id="rId62" Type="http://schemas.openxmlformats.org/officeDocument/2006/relationships/slide" Target="slides/slide44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gmiller:GM%20Stuff:ChairStuff:TenYearReview:Enrollment-DegreeData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cbershad\Dropbox\MyPlanStats.xlsx" TargetMode="External"/><Relationship Id="rId4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cbershad\Dropbox\MyPlanSta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283764938102105E-2"/>
          <c:y val="1.4035087719298201E-2"/>
          <c:w val="0.86400875367418295"/>
          <c:h val="0.92550697610167199"/>
        </c:manualLayout>
      </c:layout>
      <c:scatterChart>
        <c:scatterStyle val="smoothMarker"/>
        <c:varyColors val="0"/>
        <c:ser>
          <c:idx val="0"/>
          <c:order val="0"/>
          <c:marker>
            <c:symbol val="none"/>
          </c:marker>
          <c:dLbls>
            <c:dLbl>
              <c:idx val="7"/>
              <c:layout>
                <c:manualLayout>
                  <c:x val="-0.176915304941721"/>
                  <c:y val="-0.11298333228912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WA State population age 15-19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Sheet1!$M$27:$M$50</c:f>
              <c:numCache>
                <c:formatCode>General</c:formatCode>
                <c:ptCount val="24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</c:numCache>
            </c:numRef>
          </c:xVal>
          <c:yVal>
            <c:numRef>
              <c:f>Sheet1!$N$27:$N$50</c:f>
              <c:numCache>
                <c:formatCode>General</c:formatCode>
                <c:ptCount val="24"/>
                <c:pt idx="0">
                  <c:v>327641</c:v>
                </c:pt>
                <c:pt idx="1">
                  <c:v>331147</c:v>
                </c:pt>
                <c:pt idx="2">
                  <c:v>331153</c:v>
                </c:pt>
                <c:pt idx="3">
                  <c:v>329874</c:v>
                </c:pt>
                <c:pt idx="4">
                  <c:v>325054</c:v>
                </c:pt>
                <c:pt idx="5">
                  <c:v>326714</c:v>
                </c:pt>
                <c:pt idx="6">
                  <c:v>325401</c:v>
                </c:pt>
                <c:pt idx="7">
                  <c:v>335109</c:v>
                </c:pt>
                <c:pt idx="8">
                  <c:v>346101</c:v>
                </c:pt>
                <c:pt idx="9">
                  <c:v>358872</c:v>
                </c:pt>
                <c:pt idx="10">
                  <c:v>374037</c:v>
                </c:pt>
                <c:pt idx="11">
                  <c:v>389223</c:v>
                </c:pt>
                <c:pt idx="12">
                  <c:v>404326</c:v>
                </c:pt>
                <c:pt idx="13">
                  <c:v>417673</c:v>
                </c:pt>
                <c:pt idx="14">
                  <c:v>424375</c:v>
                </c:pt>
                <c:pt idx="15">
                  <c:v>429158</c:v>
                </c:pt>
                <c:pt idx="16">
                  <c:v>426897</c:v>
                </c:pt>
                <c:pt idx="17">
                  <c:v>425459</c:v>
                </c:pt>
                <c:pt idx="18">
                  <c:v>425493</c:v>
                </c:pt>
                <c:pt idx="19">
                  <c:v>428095</c:v>
                </c:pt>
                <c:pt idx="20">
                  <c:v>431705</c:v>
                </c:pt>
                <c:pt idx="21">
                  <c:v>436011</c:v>
                </c:pt>
                <c:pt idx="22">
                  <c:v>439917</c:v>
                </c:pt>
                <c:pt idx="23">
                  <c:v>441718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4497536"/>
        <c:axId val="104499072"/>
      </c:scatterChart>
      <c:scatterChart>
        <c:scatterStyle val="smoothMarker"/>
        <c:varyColors val="0"/>
        <c:ser>
          <c:idx val="2"/>
          <c:order val="1"/>
          <c:marker>
            <c:symbol val="none"/>
          </c:marker>
          <c:dLbls>
            <c:dLbl>
              <c:idx val="9"/>
              <c:layout>
                <c:manualLayout>
                  <c:x val="-6.4263539638191002E-3"/>
                  <c:y val="-0.11057924634621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College</a:t>
                    </a:r>
                    <a:r>
                      <a:rPr lang="en-US" baseline="0"/>
                      <a:t> of Engineering BS Degrees</a:t>
                    </a:r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Sheet1!$M$27:$M$50</c:f>
              <c:numCache>
                <c:formatCode>General</c:formatCode>
                <c:ptCount val="24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</c:numCache>
            </c:numRef>
          </c:xVal>
          <c:yVal>
            <c:numRef>
              <c:f>Sheet1!$P$27:$P$50</c:f>
              <c:numCache>
                <c:formatCode>0</c:formatCode>
                <c:ptCount val="24"/>
                <c:pt idx="0">
                  <c:v>739.35890698896378</c:v>
                </c:pt>
                <c:pt idx="1">
                  <c:v>657.51445086705201</c:v>
                </c:pt>
                <c:pt idx="2">
                  <c:v>670.15895953757297</c:v>
                </c:pt>
                <c:pt idx="3">
                  <c:v>711.54098791382035</c:v>
                </c:pt>
                <c:pt idx="4">
                  <c:v>644.18024172359435</c:v>
                </c:pt>
                <c:pt idx="5">
                  <c:v>700.04598003152921</c:v>
                </c:pt>
                <c:pt idx="6">
                  <c:v>751.08381502890177</c:v>
                </c:pt>
                <c:pt idx="7">
                  <c:v>689.01077246452962</c:v>
                </c:pt>
                <c:pt idx="8" formatCode="General">
                  <c:v>624</c:v>
                </c:pt>
                <c:pt idx="9" formatCode="General">
                  <c:v>725</c:v>
                </c:pt>
                <c:pt idx="10" formatCode="General">
                  <c:v>711</c:v>
                </c:pt>
                <c:pt idx="11" formatCode="General">
                  <c:v>728</c:v>
                </c:pt>
                <c:pt idx="12" formatCode="General">
                  <c:v>754</c:v>
                </c:pt>
                <c:pt idx="13" formatCode="General">
                  <c:v>718</c:v>
                </c:pt>
                <c:pt idx="14" formatCode="General">
                  <c:v>707</c:v>
                </c:pt>
                <c:pt idx="15" formatCode="General">
                  <c:v>643</c:v>
                </c:pt>
                <c:pt idx="16" formatCode="General">
                  <c:v>681</c:v>
                </c:pt>
                <c:pt idx="17" formatCode="General">
                  <c:v>749</c:v>
                </c:pt>
                <c:pt idx="18" formatCode="General">
                  <c:v>713</c:v>
                </c:pt>
                <c:pt idx="19" formatCode="General">
                  <c:v>704</c:v>
                </c:pt>
                <c:pt idx="20" formatCode="General">
                  <c:v>695</c:v>
                </c:pt>
                <c:pt idx="21" formatCode="General">
                  <c:v>706</c:v>
                </c:pt>
                <c:pt idx="22" formatCode="General">
                  <c:v>679</c:v>
                </c:pt>
                <c:pt idx="23" formatCode="General">
                  <c:v>680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4506496"/>
        <c:axId val="104500608"/>
      </c:scatterChart>
      <c:valAx>
        <c:axId val="104497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04499072"/>
        <c:crosses val="autoZero"/>
        <c:crossBetween val="midCat"/>
      </c:valAx>
      <c:valAx>
        <c:axId val="104499072"/>
        <c:scaling>
          <c:orientation val="minMax"/>
          <c:min val="2000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04497536"/>
        <c:crosses val="autoZero"/>
        <c:crossBetween val="midCat"/>
      </c:valAx>
      <c:valAx>
        <c:axId val="104500608"/>
        <c:scaling>
          <c:orientation val="minMax"/>
          <c:max val="3000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04506496"/>
        <c:crosses val="max"/>
        <c:crossBetween val="midCat"/>
      </c:valAx>
      <c:valAx>
        <c:axId val="1045064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4500608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Sheet1!$J$38</c:f>
              <c:strCache>
                <c:ptCount val="1"/>
                <c:pt idx="0">
                  <c:v>Fall 2013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Sheet1!$I$39:$I$41</c:f>
              <c:strCache>
                <c:ptCount val="3"/>
                <c:pt idx="0">
                  <c:v>All Students</c:v>
                </c:pt>
                <c:pt idx="1">
                  <c:v>Undergrads</c:v>
                </c:pt>
                <c:pt idx="2">
                  <c:v>Highest Adoption</c:v>
                </c:pt>
              </c:strCache>
            </c:strRef>
          </c:cat>
          <c:val>
            <c:numRef>
              <c:f>Sheet1!$J$39:$J$41</c:f>
              <c:numCache>
                <c:formatCode>0%</c:formatCode>
                <c:ptCount val="3"/>
                <c:pt idx="0">
                  <c:v>0.21</c:v>
                </c:pt>
                <c:pt idx="1">
                  <c:v>0.27</c:v>
                </c:pt>
                <c:pt idx="2">
                  <c:v>0.3</c:v>
                </c:pt>
              </c:numCache>
            </c:numRef>
          </c:val>
        </c:ser>
        <c:ser>
          <c:idx val="1"/>
          <c:order val="1"/>
          <c:tx>
            <c:strRef>
              <c:f>Sheet1!$K$38</c:f>
              <c:strCache>
                <c:ptCount val="1"/>
                <c:pt idx="0">
                  <c:v>Fall 2014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Sheet1!$I$39:$I$41</c:f>
              <c:strCache>
                <c:ptCount val="3"/>
                <c:pt idx="0">
                  <c:v>All Students</c:v>
                </c:pt>
                <c:pt idx="1">
                  <c:v>Undergrads</c:v>
                </c:pt>
                <c:pt idx="2">
                  <c:v>Highest Adoption</c:v>
                </c:pt>
              </c:strCache>
            </c:strRef>
          </c:cat>
          <c:val>
            <c:numRef>
              <c:f>Sheet1!$K$39:$K$41</c:f>
              <c:numCache>
                <c:formatCode>0.0%</c:formatCode>
                <c:ptCount val="3"/>
                <c:pt idx="0">
                  <c:v>0.45102352470639567</c:v>
                </c:pt>
                <c:pt idx="1">
                  <c:v>0.54197246477741468</c:v>
                </c:pt>
                <c:pt idx="2">
                  <c:v>0.57798295454545456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155520"/>
        <c:axId val="98165504"/>
      </c:barChart>
      <c:catAx>
        <c:axId val="98155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165504"/>
        <c:crosses val="autoZero"/>
        <c:auto val="1"/>
        <c:lblAlgn val="ctr"/>
        <c:lblOffset val="100"/>
        <c:noMultiLvlLbl val="0"/>
      </c:catAx>
      <c:valAx>
        <c:axId val="9816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155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741651017472186E-2"/>
          <c:y val="3.0166250765976229E-2"/>
          <c:w val="0.8665511371747987"/>
          <c:h val="0.9275056766754227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12814709283338649"/>
                  <c:y val="0.1702782174755650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B2581EC-3EBA-4FA9-92F4-AC9B8B13DFEA}" type="CATEGORYNAME">
                      <a:rPr lang="en-US"/>
                      <a:pPr>
                        <a:defRPr sz="1000" b="1" i="0" u="none" strike="noStrike" kern="1200" spc="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baseline="0" dirty="0"/>
                      <a:t>
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79358437935844"/>
                      <c:h val="0.2347393966749846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2169454862964009"/>
                  <c:y val="-0.2348514237268826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581CB59-7FD7-4164-B281-899FDF36EB09}" type="CATEGORYNAME">
                      <a:rPr lang="en-US" smtClean="0"/>
                      <a:pPr>
                        <a:defRPr sz="1000" b="1" i="0" u="none" strike="noStrike" kern="1200" spc="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772663877266387"/>
                      <c:h val="0.1972188218511889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22340885924759807"/>
                  <c:y val="0.127320055499631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E4780EA-BE19-499E-8661-339A61786FE0}" type="CATEGORYNAME">
                      <a:rPr lang="en-US" smtClean="0"/>
                      <a:pPr>
                        <a:defRPr sz="1000" b="1" i="0" u="none" strike="noStrike" kern="1200" spc="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92050209205021"/>
                      <c:h val="0.24559376191816162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Sheet1!$R$15:$R$17</c:f>
              <c:strCache>
                <c:ptCount val="3"/>
                <c:pt idx="0">
                  <c:v>UG Pre-Major</c:v>
                </c:pt>
                <c:pt idx="1">
                  <c:v>UG Major</c:v>
                </c:pt>
                <c:pt idx="2">
                  <c:v>Grad/Prof</c:v>
                </c:pt>
              </c:strCache>
            </c:strRef>
          </c:cat>
          <c:val>
            <c:numRef>
              <c:f>Sheet1!$S$15:$S$17</c:f>
              <c:numCache>
                <c:formatCode>General</c:formatCode>
                <c:ptCount val="3"/>
                <c:pt idx="0">
                  <c:v>9184</c:v>
                </c:pt>
                <c:pt idx="1">
                  <c:v>11050</c:v>
                </c:pt>
                <c:pt idx="2">
                  <c:v>3962</c:v>
                </c:pt>
              </c:numCache>
            </c:numRef>
          </c:val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0.67712</cdr:x>
      <cdr:y>0.3791</cdr:y>
    </cdr:from>
    <cdr:to>
      <cdr:x>0.83048</cdr:x>
      <cdr:y>0.4667</cdr:y>
    </cdr:to>
    <cdr:sp macro="" textlink="">
      <cdr:nvSpPr>
        <cdr:cNvPr id="2" name="TextBox 3"/>
        <cdr:cNvSpPr txBox="1"/>
      </cdr:nvSpPr>
      <cdr:spPr>
        <a:xfrm xmlns:a="http://schemas.openxmlformats.org/drawingml/2006/main">
          <a:off x="2318614" y="1009253"/>
          <a:ext cx="525143" cy="233205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900"/>
            <a:t>Seniors</a:t>
          </a:r>
        </a:p>
      </cdr:txBody>
    </cdr:sp>
  </cdr:relSizeAnchor>
  <cdr:relSizeAnchor xmlns:cdr="http://schemas.openxmlformats.org/drawingml/2006/chartDrawing">
    <cdr:from>
      <cdr:x>0.74182</cdr:x>
      <cdr:y>0.08393</cdr:y>
    </cdr:from>
    <cdr:to>
      <cdr:x>0.96863</cdr:x>
      <cdr:y>0.17153</cdr:y>
    </cdr:to>
    <cdr:sp macro="" textlink="">
      <cdr:nvSpPr>
        <cdr:cNvPr id="3" name="TextBox 3"/>
        <cdr:cNvSpPr txBox="1"/>
      </cdr:nvSpPr>
      <cdr:spPr>
        <a:xfrm xmlns:a="http://schemas.openxmlformats.org/drawingml/2006/main">
          <a:off x="2540184" y="223441"/>
          <a:ext cx="776623" cy="233205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900"/>
            <a:t>Sophomores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EADCB-708E-F941-8075-075E5EBDA019}" type="datetimeFigureOut">
              <a:rPr lang="en-US" smtClean="0"/>
              <a:t>12/10/2014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8197F-2033-974C-8E6B-35E21DD75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163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C7343-33EA-40DA-9F48-5F09440026E9}" type="datetimeFigureOut">
              <a:rPr lang="en-US" smtClean="0"/>
              <a:t>12/10/2014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F4AC0-9BA2-46D2-9372-A5C9261B2C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45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I’ll cover</a:t>
            </a:r>
            <a:r>
              <a:rPr lang="en-US" baseline="0" dirty="0" smtClean="0"/>
              <a:t> today</a:t>
            </a:r>
          </a:p>
          <a:p>
            <a:r>
              <a:rPr lang="en-US" baseline="0" dirty="0" smtClean="0"/>
              <a:t>Will start with an update on our team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93FE4-253F-4E40-958A-2E64E125F234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1153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93FE4-253F-4E40-958A-2E64E125F234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516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93FE4-253F-4E40-958A-2E64E125F234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516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93FE4-253F-4E40-958A-2E64E125F234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516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Re-branding</a:t>
            </a:r>
            <a:r>
              <a:rPr lang="en-US" baseline="0" dirty="0" smtClean="0"/>
              <a:t> needed to happen anyway, but it is, at least in part, driven by the momentum of campaign. This central marketing team officially became a part of University Advancement last year. This fall (as of two weeks ago) we rolled out this new brand, which asks: </a:t>
            </a:r>
            <a:r>
              <a:rPr lang="en-US" dirty="0" smtClean="0"/>
              <a:t>What defines the students and faculty of the University of Washington? </a:t>
            </a:r>
          </a:p>
          <a:p>
            <a:endParaRPr lang="en-US" dirty="0" smtClean="0"/>
          </a:p>
          <a:p>
            <a:r>
              <a:rPr lang="en-US" dirty="0" smtClean="0"/>
              <a:t>This has set the tone for the rest of the brand</a:t>
            </a:r>
            <a:r>
              <a:rPr lang="en-US" baseline="0" dirty="0" smtClean="0"/>
              <a:t> and attitude our marketing and communication will have internally and externally.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93FE4-253F-4E40-958A-2E64E125F234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785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25BD7-5B06-4711-B4AE-B6C45599EAC0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33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372B3B-7347-4410-B473-D39B422BCBD2}" type="slidenum">
              <a:rPr lang="en-US" smtClean="0">
                <a:solidFill>
                  <a:srgbClr val="1F497D"/>
                </a:solidFill>
              </a:rPr>
              <a:pPr/>
              <a:t>22</a:t>
            </a:fld>
            <a:endParaRPr lang="en-US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6593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25BD7-5B06-4711-B4AE-B6C45599EAC0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8600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 defTabSz="931774">
              <a:buFontTx/>
              <a:buChar char="-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25BD7-5B06-4711-B4AE-B6C45599EAC0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1473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25BD7-5B06-4711-B4AE-B6C45599EAC0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3170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25BD7-5B06-4711-B4AE-B6C45599EAC0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088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I’ll cover</a:t>
            </a:r>
            <a:r>
              <a:rPr lang="en-US" baseline="0" dirty="0" smtClean="0"/>
              <a:t> today</a:t>
            </a:r>
          </a:p>
          <a:p>
            <a:r>
              <a:rPr lang="en-US" baseline="0" dirty="0" smtClean="0"/>
              <a:t>Will start with an update on our team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93FE4-253F-4E40-958A-2E64E125F234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1153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25BD7-5B06-4711-B4AE-B6C45599EAC0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3550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25BD7-5B06-4711-B4AE-B6C45599EAC0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6770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25BD7-5B06-4711-B4AE-B6C45599EAC0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7926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 on the overlay the experience</a:t>
            </a:r>
            <a:r>
              <a:rPr lang="en-US" baseline="0" dirty="0" smtClean="0"/>
              <a:t> of academic planning:  the question of what students are generally trying to optimize is once we’ve been looking to answer thru our research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1E7F4-E5F6-4130-ACAC-8B69D05FFBE8}" type="slidenum">
              <a:rPr lang="en-US" smtClean="0">
                <a:solidFill>
                  <a:prstClr val="black"/>
                </a:solidFill>
              </a:rPr>
              <a:pPr/>
              <a:t>42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737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I’ll cover</a:t>
            </a:r>
            <a:r>
              <a:rPr lang="en-US" baseline="0" dirty="0" smtClean="0"/>
              <a:t> today</a:t>
            </a:r>
          </a:p>
          <a:p>
            <a:r>
              <a:rPr lang="en-US" baseline="0" dirty="0" smtClean="0"/>
              <a:t>Will start with an update on our team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93FE4-253F-4E40-958A-2E64E125F234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115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93FE4-253F-4E40-958A-2E64E125F234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295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93FE4-253F-4E40-958A-2E64E125F234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51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Have Jill tell us a little more about</a:t>
            </a:r>
            <a:r>
              <a:rPr lang="en-US" baseline="0" dirty="0" smtClean="0"/>
              <a:t> herself?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93FE4-253F-4E40-958A-2E64E125F234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028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93FE4-253F-4E40-958A-2E64E125F234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51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93FE4-253F-4E40-958A-2E64E125F234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516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93FE4-253F-4E40-958A-2E64E125F234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51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7.e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7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12.png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8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49581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8139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18987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637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2318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652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938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1317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88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50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1405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265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23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7802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351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629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96184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837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323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2747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7898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2321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82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0729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2609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6555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218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4985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158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5312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0232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0477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7377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36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4068711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35995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4313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6816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174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7138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2" cstate="print"/>
          <a:srcRect b="23627"/>
          <a:stretch>
            <a:fillRect/>
          </a:stretch>
        </p:blipFill>
        <p:spPr bwMode="auto">
          <a:xfrm>
            <a:off x="457200" y="74613"/>
            <a:ext cx="17526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3" cstate="print"/>
          <a:srcRect t="71841"/>
          <a:stretch>
            <a:fillRect/>
          </a:stretch>
        </p:blipFill>
        <p:spPr bwMode="auto">
          <a:xfrm>
            <a:off x="4876800" y="6380163"/>
            <a:ext cx="3792538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6136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3998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6007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9745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05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9061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2847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7304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0818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8718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8291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5082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2261662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0069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72261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04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30702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14048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7921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5030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9252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2284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71032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63005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62179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67260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36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5975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781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45236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425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0579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06250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36875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1067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9436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9169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3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7334" y="6354234"/>
            <a:ext cx="2540000" cy="2667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rgbClr val="E8D3A2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TITLE HERE</a:t>
            </a:r>
          </a:p>
          <a:p>
            <a:pPr lvl="0"/>
            <a:r>
              <a:rPr lang="en-US" dirty="0" smtClean="0"/>
              <a:t>ENCODE NORMAL</a:t>
            </a:r>
          </a:p>
          <a:p>
            <a:pPr lvl="0"/>
            <a:r>
              <a:rPr lang="en-US" dirty="0" smtClean="0"/>
              <a:t>BLACK, 50 PT. 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1995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8124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E8D3A2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1pPr>
            <a:lvl2pPr>
              <a:defRPr sz="20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3pPr>
            <a:lvl4pPr>
              <a:defRPr sz="16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 smtClean="0"/>
              <a:t>Content here (Open Sans Light, 24 pt.)</a:t>
            </a:r>
          </a:p>
          <a:p>
            <a:pPr lvl="1"/>
            <a:r>
              <a:rPr lang="en-US" dirty="0" smtClean="0"/>
              <a:t>Second level (Open Sans Light, 20)</a:t>
            </a:r>
          </a:p>
          <a:p>
            <a:pPr lvl="2"/>
            <a:r>
              <a:rPr lang="en-US" dirty="0" smtClean="0"/>
              <a:t>Third level (Open Sans Light, 18)</a:t>
            </a:r>
          </a:p>
          <a:p>
            <a:pPr lvl="3"/>
            <a:r>
              <a:rPr lang="en-US" dirty="0" smtClean="0"/>
              <a:t>Fourth level (Open Sans Light, 16)</a:t>
            </a:r>
          </a:p>
          <a:p>
            <a:pPr lvl="4"/>
            <a:r>
              <a:rPr lang="en-US" dirty="0" smtClean="0"/>
              <a:t>Fifth level (Open Sans Light, 14)</a:t>
            </a:r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E8D3A2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SUB-HEADER HERE (UNI SANS LIGHT, 24 PT.)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48401" y="6354234"/>
            <a:ext cx="25400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053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rgbClr val="33006F"/>
                </a:solidFill>
                <a:latin typeface="Open Sans Light"/>
                <a:cs typeface="Open Sans Light"/>
              </a:defRPr>
            </a:lvl1pPr>
            <a:lvl2pPr>
              <a:defRPr sz="2000" b="0" i="0" baseline="0">
                <a:solidFill>
                  <a:srgbClr val="33006F"/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rgbClr val="33006F"/>
                </a:solidFill>
                <a:latin typeface="Open Sans Light"/>
                <a:cs typeface="Open Sans Light"/>
              </a:defRPr>
            </a:lvl3pPr>
            <a:lvl4pPr>
              <a:defRPr sz="1600" b="0" i="0" baseline="0">
                <a:solidFill>
                  <a:srgbClr val="33006F"/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rgbClr val="33006F"/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 smtClean="0"/>
              <a:t>Content here (Open Sans Light, 24 pt.)</a:t>
            </a:r>
          </a:p>
          <a:p>
            <a:pPr lvl="1"/>
            <a:r>
              <a:rPr lang="en-US" dirty="0" smtClean="0"/>
              <a:t>Second level (Open Sans Light, 20)</a:t>
            </a:r>
          </a:p>
          <a:p>
            <a:pPr lvl="2"/>
            <a:r>
              <a:rPr lang="en-US" dirty="0" smtClean="0"/>
              <a:t>Third level (Open Sans Light, 18)</a:t>
            </a:r>
          </a:p>
          <a:p>
            <a:pPr lvl="3"/>
            <a:r>
              <a:rPr lang="en-US" dirty="0" smtClean="0"/>
              <a:t>Fourth level (Open Sans Light, 16)</a:t>
            </a:r>
          </a:p>
          <a:p>
            <a:pPr lvl="4"/>
            <a:r>
              <a:rPr lang="en-US" dirty="0" smtClean="0"/>
              <a:t>Fifth level (Open Sans Light, 14)</a:t>
            </a:r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33006F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SUB-HEADER HERE (UNI SANS LIGHT, 24 PT.)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48401" y="6354234"/>
            <a:ext cx="25400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06509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8401" y="6354234"/>
            <a:ext cx="2540000" cy="266700"/>
          </a:xfrm>
          <a:prstGeom prst="rect">
            <a:avLst/>
          </a:prstGeom>
        </p:spPr>
      </p:pic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rgbClr val="33006F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 smtClean="0"/>
              <a:t>Graphic Here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8026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gradFill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rgbClr val="39275B">
                <a:alpha val="7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rot="16200000">
            <a:off x="5600700" y="3314700"/>
            <a:ext cx="6858000" cy="228600"/>
          </a:xfrm>
          <a:prstGeom prst="rect">
            <a:avLst/>
          </a:prstGeom>
          <a:solidFill>
            <a:srgbClr val="3927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4025900" y="6096000"/>
            <a:ext cx="5105400" cy="609600"/>
          </a:xfrm>
          <a:prstGeom prst="rect">
            <a:avLst/>
          </a:prstGeom>
          <a:solidFill>
            <a:schemeClr val="bg1">
              <a:alpha val="39999"/>
            </a:scheme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>
              <a:solidFill>
                <a:srgbClr val="FFFFFF"/>
              </a:solidFill>
              <a:ea typeface="ＭＳ Ｐゴシック" pitchFamily="34" charset="-128"/>
            </a:endParaRPr>
          </a:p>
        </p:txBody>
      </p:sp>
      <p:pic>
        <p:nvPicPr>
          <p:cNvPr id="4" name="Picture 4" descr="Plan&amp;Budget Horiz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6300788"/>
            <a:ext cx="44196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>
          <a:xfrm>
            <a:off x="0" y="6629400"/>
            <a:ext cx="330200" cy="2286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b="1">
                <a:latin typeface="Calibri" pitchFamily="34" charset="0"/>
                <a:cs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CA6734-216E-483B-AD22-3C3421247636}" type="slidenum">
              <a:rPr lang="en-US">
                <a:solidFill>
                  <a:srgbClr val="00000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3333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8915400" y="0"/>
            <a:ext cx="228600" cy="6858000"/>
          </a:xfrm>
          <a:prstGeom prst="rect">
            <a:avLst/>
          </a:prstGeom>
          <a:solidFill>
            <a:srgbClr val="3323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>
              <a:solidFill>
                <a:srgbClr val="FFFFFF"/>
              </a:solidFill>
            </a:endParaRPr>
          </a:p>
        </p:txBody>
      </p:sp>
      <p:cxnSp>
        <p:nvCxnSpPr>
          <p:cNvPr id="5" name="Straight Connector 4"/>
          <p:cNvCxnSpPr>
            <a:cxnSpLocks noChangeShapeType="1"/>
          </p:cNvCxnSpPr>
          <p:nvPr userDrawn="1"/>
        </p:nvCxnSpPr>
        <p:spPr bwMode="auto">
          <a:xfrm>
            <a:off x="685800" y="685800"/>
            <a:ext cx="8458200" cy="0"/>
          </a:xfrm>
          <a:prstGeom prst="line">
            <a:avLst/>
          </a:prstGeom>
          <a:noFill/>
          <a:ln w="9525">
            <a:solidFill>
              <a:srgbClr val="ECC737"/>
            </a:solidFill>
            <a:round/>
            <a:headEnd/>
            <a:tailEnd/>
          </a:ln>
        </p:spPr>
      </p:cxnSp>
      <p:sp>
        <p:nvSpPr>
          <p:cNvPr id="6" name="Slide Number Placeholder 9"/>
          <p:cNvSpPr>
            <a:spLocks noGrp="1"/>
          </p:cNvSpPr>
          <p:nvPr>
            <p:ph type="sldNum" sz="quarter" idx="10"/>
          </p:nvPr>
        </p:nvSpPr>
        <p:spPr>
          <a:xfrm>
            <a:off x="0" y="6629400"/>
            <a:ext cx="330200" cy="2286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b="1">
                <a:latin typeface="Calibri" pitchFamily="34" charset="0"/>
                <a:cs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2D6615-4E7D-4F38-B24D-E490F044D728}" type="slidenum">
              <a:rPr lang="en-US">
                <a:solidFill>
                  <a:srgbClr val="00000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0164001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7DA373-BEF5-4344-BFA9-395DA3D32552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606882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684412_high_Purple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 userDrawn="1"/>
        </p:nvSpPr>
        <p:spPr>
          <a:xfrm>
            <a:off x="228600" y="0"/>
            <a:ext cx="9144000" cy="6858000"/>
          </a:xfrm>
          <a:prstGeom prst="rect">
            <a:avLst/>
          </a:prstGeom>
          <a:solidFill>
            <a:srgbClr val="39275B">
              <a:alpha val="5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6686550"/>
            <a:ext cx="9144000" cy="171450"/>
          </a:xfrm>
          <a:prstGeom prst="rect">
            <a:avLst/>
          </a:prstGeom>
          <a:solidFill>
            <a:srgbClr val="39275B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162925" y="6345238"/>
            <a:ext cx="514350" cy="512762"/>
          </a:xfrm>
          <a:prstGeom prst="rect">
            <a:avLst/>
          </a:prstGeom>
          <a:solidFill>
            <a:srgbClr val="39275B"/>
          </a:solidFill>
          <a:ln w="9525">
            <a:noFill/>
            <a:miter lim="800000"/>
            <a:headEnd/>
            <a:tailEnd/>
          </a:ln>
          <a:effectLst>
            <a:outerShdw dist="23000" dir="12660004" rotWithShape="0">
              <a:srgbClr val="808080">
                <a:alpha val="26999"/>
              </a:srgbClr>
            </a:outerShdw>
          </a:effec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ea typeface="ＭＳ Ｐゴシック" charset="-128"/>
            </a:endParaRPr>
          </a:p>
        </p:txBody>
      </p:sp>
      <p:pic>
        <p:nvPicPr>
          <p:cNvPr id="8" name="Picture 8" descr="UW_W-Logo_RGB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250238" y="6488113"/>
            <a:ext cx="3397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8375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47675" y="5943600"/>
            <a:ext cx="21336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0214E43-B3B6-4A11-95D5-434220129036}" type="datetime1">
              <a:rPr lang="en-US" smtClean="0"/>
              <a:pPr/>
              <a:t>12/10/2014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14675" y="5943600"/>
            <a:ext cx="28956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43675" y="5943600"/>
            <a:ext cx="21336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609600" y="317255"/>
            <a:ext cx="2419350" cy="30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08873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686550"/>
            <a:ext cx="9144000" cy="171450"/>
          </a:xfrm>
          <a:prstGeom prst="rect">
            <a:avLst/>
          </a:prstGeom>
          <a:solidFill>
            <a:srgbClr val="39275B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8162925" y="6345238"/>
            <a:ext cx="514350" cy="512762"/>
          </a:xfrm>
          <a:prstGeom prst="rect">
            <a:avLst/>
          </a:prstGeom>
          <a:solidFill>
            <a:srgbClr val="39275B"/>
          </a:solidFill>
          <a:ln w="9525">
            <a:noFill/>
            <a:miter lim="800000"/>
            <a:headEnd/>
            <a:tailEnd/>
          </a:ln>
          <a:effectLst>
            <a:outerShdw dist="23000" dir="12660004" rotWithShape="0">
              <a:srgbClr val="808080">
                <a:alpha val="26999"/>
              </a:srgbClr>
            </a:outerShdw>
          </a:effec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ea typeface="ＭＳ Ｐゴシック" charset="-128"/>
            </a:endParaRPr>
          </a:p>
        </p:txBody>
      </p:sp>
      <p:pic>
        <p:nvPicPr>
          <p:cNvPr id="6" name="Picture 8" descr="UW_W-Logo_RGB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0238" y="6488113"/>
            <a:ext cx="3397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B185A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BA0B6E-BC4E-422F-853C-4EC456AD6A5A}" type="datetime1">
              <a:rPr lang="en-US" smtClean="0"/>
              <a:pPr/>
              <a:t>12/10/2014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2142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3B9625E5-B422-4C2A-865B-091D544C6667}" type="slidenum">
              <a:rPr lang="en-US"/>
              <a:pPr/>
              <a:t>‹#›</a:t>
            </a:fld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47018"/>
            <a:ext cx="1939924" cy="24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452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C6FA6D-CEFD-456B-A446-5FD5DA2D0EFC}" type="datetime1">
              <a:rPr lang="en-US" smtClean="0"/>
              <a:pPr/>
              <a:t>12/10/2014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DB98AF-F13E-4525-835E-711936BA431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73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046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74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90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62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90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09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05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82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66723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26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9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4778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0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649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6322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57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235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410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486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6758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323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528709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63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30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214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414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164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0330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198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659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7576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2149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194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584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8227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159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959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12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748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728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799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626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958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5590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2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59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2301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215273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0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510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355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213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6469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239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4218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4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6559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6293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9056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881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090768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6903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7269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079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8180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0374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45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1556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423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9814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1534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463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375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04047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308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4519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290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23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0498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893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46485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02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7160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767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7247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5770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001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9365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7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image" Target="../media/image4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.xml"/><Relationship Id="rId2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69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theme" Target="../theme/theme16.xml"/><Relationship Id="rId2" Type="http://schemas.openxmlformats.org/officeDocument/2006/relationships/slideLayout" Target="../slideLayouts/slideLayout172.xml"/><Relationship Id="rId1" Type="http://schemas.openxmlformats.org/officeDocument/2006/relationships/slideLayout" Target="../slideLayouts/slideLayout171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5.xml"/><Relationship Id="rId2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73.xml"/><Relationship Id="rId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8.xml"/><Relationship Id="rId2" Type="http://schemas.openxmlformats.org/officeDocument/2006/relationships/slideLayout" Target="../slideLayouts/slideLayout177.xml"/><Relationship Id="rId1" Type="http://schemas.openxmlformats.org/officeDocument/2006/relationships/slideLayout" Target="../slideLayouts/slideLayout176.xml"/><Relationship Id="rId4" Type="http://schemas.openxmlformats.org/officeDocument/2006/relationships/theme" Target="../theme/theme1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014968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37628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114E6-7A49-4014-8607-630331982671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71" r:id="rId2"/>
    <p:sldLayoutId id="2147484172" r:id="rId3"/>
    <p:sldLayoutId id="2147484170" r:id="rId4"/>
    <p:sldLayoutId id="2147484148" r:id="rId5"/>
    <p:sldLayoutId id="2147484149" r:id="rId6"/>
    <p:sldLayoutId id="2147484150" r:id="rId7"/>
    <p:sldLayoutId id="2147484151" r:id="rId8"/>
    <p:sldLayoutId id="2147484152" r:id="rId9"/>
    <p:sldLayoutId id="2147484153" r:id="rId10"/>
    <p:sldLayoutId id="2147484154" r:id="rId11"/>
    <p:sldLayoutId id="2147484155" r:id="rId12"/>
    <p:sldLayoutId id="2147484156" r:id="rId13"/>
    <p:sldLayoutId id="2147484157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74613"/>
            <a:ext cx="8686800" cy="6630987"/>
            <a:chOff x="228600" y="74805"/>
            <a:chExt cx="8686800" cy="6630795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28600" y="228600"/>
              <a:ext cx="8686800" cy="6400800"/>
              <a:chOff x="152400" y="152400"/>
              <a:chExt cx="8839200" cy="6553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400" y="152592"/>
                <a:ext cx="8839200" cy="6553011"/>
              </a:xfrm>
              <a:prstGeom prst="rect">
                <a:avLst/>
              </a:prstGeom>
              <a:noFill/>
              <a:ln w="63500">
                <a:solidFill>
                  <a:srgbClr val="666699">
                    <a:alpha val="80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322" y="228980"/>
                <a:ext cx="8687357" cy="6400237"/>
              </a:xfrm>
              <a:prstGeom prst="rect">
                <a:avLst/>
              </a:prstGeom>
              <a:solidFill>
                <a:schemeClr val="lt1">
                  <a:alpha val="80000"/>
                </a:schemeClr>
              </a:solidFill>
              <a:ln>
                <a:solidFill>
                  <a:srgbClr val="CC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3" name="Picture 2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3" cstate="print"/>
            <a:srcRect b="23627"/>
            <a:stretch>
              <a:fillRect/>
            </a:stretch>
          </p:blipFill>
          <p:spPr bwMode="auto">
            <a:xfrm>
              <a:off x="457200" y="74805"/>
              <a:ext cx="1752600" cy="40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3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4" cstate="print"/>
            <a:srcRect t="71841"/>
            <a:stretch>
              <a:fillRect/>
            </a:stretch>
          </p:blipFill>
          <p:spPr bwMode="auto">
            <a:xfrm>
              <a:off x="4876800" y="6380162"/>
              <a:ext cx="3792537" cy="32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27D3A5DC-F5B9-4499-BA6F-DD6AFB6E9C49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1722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254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669539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  <p:sldLayoutId id="214748414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9A9F2-9BCD-4144-8E7B-FED115EFBC69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6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5" r:id="rId1"/>
    <p:sldLayoutId id="2147484236" r:id="rId2"/>
    <p:sldLayoutId id="2147484237" r:id="rId3"/>
    <p:sldLayoutId id="2147484238" r:id="rId4"/>
    <p:sldLayoutId id="2147484239" r:id="rId5"/>
    <p:sldLayoutId id="2147484240" r:id="rId6"/>
    <p:sldLayoutId id="2147484241" r:id="rId7"/>
    <p:sldLayoutId id="2147484242" r:id="rId8"/>
    <p:sldLayoutId id="2147484243" r:id="rId9"/>
    <p:sldLayoutId id="2147484244" r:id="rId10"/>
    <p:sldLayoutId id="214748424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4114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47" r:id="rId1"/>
    <p:sldLayoutId id="2147484251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177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9" r:id="rId1"/>
    <p:sldLayoutId id="2147484250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79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5334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76400"/>
            <a:ext cx="8229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7675" y="60960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21500A77-9437-4D35-BD64-7DDA18C2E70C}" type="datetime1">
              <a:rPr lang="en-US" smtClean="0">
                <a:ea typeface="ＭＳ Ｐゴシック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12/10/2014</a:t>
            </a:fld>
            <a:endParaRPr lang="en-US" dirty="0">
              <a:ea typeface="ＭＳ Ｐゴシック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14675" y="60960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  <a:cs typeface="ＭＳ Ｐゴシック" charset="-128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ea typeface="ＭＳ Ｐゴシック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3675" y="60960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A562B06D-7A7C-4D95-B165-7BC99FBFAE50}" type="slidenum">
              <a:rPr lang="en-US">
                <a:ea typeface="ＭＳ Ｐゴシック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2692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7" r:id="rId1"/>
    <p:sldLayoutId id="2147484258" r:id="rId2"/>
    <p:sldLayoutId id="2147484259" r:id="rId3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91494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47494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83006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23680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250044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740600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0514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  <p:sldLayoutId id="2147484106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92496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  <p:sldLayoutId id="2147484119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5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2.xml"/><Relationship Id="rId4" Type="http://schemas.openxmlformats.org/officeDocument/2006/relationships/image" Target="../media/image21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5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3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74.xml"/><Relationship Id="rId1" Type="http://schemas.openxmlformats.org/officeDocument/2006/relationships/themeOverride" Target="../theme/themeOverride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opb.washington.edu/content/public-profile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75.xml"/><Relationship Id="rId1" Type="http://schemas.openxmlformats.org/officeDocument/2006/relationships/themeOverride" Target="../theme/themeOverride3.xml"/><Relationship Id="rId4" Type="http://schemas.openxmlformats.org/officeDocument/2006/relationships/hyperlink" Target="mailto:uwprofiles@uw.ed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7.xml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5.xml"/><Relationship Id="rId1" Type="http://schemas.openxmlformats.org/officeDocument/2006/relationships/tags" Target="../tags/tag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8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34.jpeg"/><Relationship Id="rId7" Type="http://schemas.openxmlformats.org/officeDocument/2006/relationships/chart" Target="../charts/chart2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77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3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7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7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ashington.edu/uaa/advising/majors-and-minors/list-of-undergraduate-majors/" TargetMode="External"/><Relationship Id="rId2" Type="http://schemas.openxmlformats.org/officeDocument/2006/relationships/hyperlink" Target="http://www.washington.edu/students/gencat/degree_programsTOC.html" TargetMode="External"/><Relationship Id="rId1" Type="http://schemas.openxmlformats.org/officeDocument/2006/relationships/slideLayout" Target="../slideLayouts/slideLayout17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“</a:t>
            </a:r>
            <a:r>
              <a:rPr lang="en-US" sz="3600" dirty="0" smtClean="0"/>
              <a:t>Using Data for Academic Planning”</a:t>
            </a:r>
            <a:endParaRPr lang="en-US" sz="3600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marL="342900" indent="-342900">
              <a:defRPr/>
            </a:pPr>
            <a:r>
              <a:rPr lang="en-US" dirty="0" smtClean="0">
                <a:solidFill>
                  <a:prstClr val="black"/>
                </a:solidFill>
              </a:rPr>
              <a:t>UW ADVANCE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Fall Quarterly </a:t>
            </a:r>
            <a:r>
              <a:rPr lang="en-US" dirty="0">
                <a:solidFill>
                  <a:prstClr val="black"/>
                </a:solidFill>
              </a:rPr>
              <a:t>Leadership </a:t>
            </a:r>
            <a:r>
              <a:rPr lang="en-US" dirty="0" smtClean="0">
                <a:solidFill>
                  <a:prstClr val="black"/>
                </a:solidFill>
              </a:rPr>
              <a:t>Workshop</a:t>
            </a:r>
          </a:p>
          <a:p>
            <a:pPr marL="342900" indent="-342900">
              <a:defRPr/>
            </a:pPr>
            <a:endParaRPr lang="en-US" sz="500" dirty="0">
              <a:solidFill>
                <a:prstClr val="black"/>
              </a:solidFill>
            </a:endParaRPr>
          </a:p>
          <a:p>
            <a:pPr marL="342900" indent="-342900"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December 11, 2014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72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Know your audience, know your story</a:t>
            </a:r>
            <a:endParaRPr lang="en-US" dirty="0"/>
          </a:p>
          <a:p>
            <a:r>
              <a:rPr lang="en-US" dirty="0" smtClean="0"/>
              <a:t>Know (and cite) your sources</a:t>
            </a:r>
            <a:r>
              <a:rPr lang="en-US" i="1" dirty="0" smtClean="0"/>
              <a:t> </a:t>
            </a:r>
          </a:p>
          <a:p>
            <a:r>
              <a:rPr lang="en-US" dirty="0" smtClean="0"/>
              <a:t>A picture (plot) is worth a thousand tables</a:t>
            </a:r>
          </a:p>
          <a:p>
            <a:r>
              <a:rPr lang="en-US" dirty="0" smtClean="0"/>
              <a:t>Beware snapshots, anecdotes, and extrapolation</a:t>
            </a:r>
          </a:p>
          <a:p>
            <a:r>
              <a:rPr lang="en-US" dirty="0" smtClean="0"/>
              <a:t>Simplify (but don't oversimplify)</a:t>
            </a:r>
          </a:p>
          <a:p>
            <a:r>
              <a:rPr lang="en-US" dirty="0" smtClean="0"/>
              <a:t>Be honest and be thorough</a:t>
            </a:r>
          </a:p>
          <a:p>
            <a:r>
              <a:rPr lang="en-US" dirty="0" smtClean="0"/>
              <a:t>Use data to start discussions rather than preemptively end them: data are ultimately just data.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Lessons I've learned: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13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12-02 at 9.37.56 A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5545"/>
            <a:ext cx="9144000" cy="2490549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5738334" y="3915498"/>
            <a:ext cx="905434" cy="11170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562446" y="5067807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srgbClr val="33006F"/>
                </a:solidFill>
              </a:rPr>
              <a:t>Enrollment Summary</a:t>
            </a:r>
            <a:endParaRPr lang="en-US" dirty="0">
              <a:solidFill>
                <a:srgbClr val="33006F"/>
              </a:solidFill>
            </a:endParaRPr>
          </a:p>
        </p:txBody>
      </p:sp>
      <p:sp>
        <p:nvSpPr>
          <p:cNvPr id="9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71757" y="371510"/>
            <a:ext cx="8184662" cy="991998"/>
          </a:xfrm>
        </p:spPr>
        <p:txBody>
          <a:bodyPr/>
          <a:lstStyle/>
          <a:p>
            <a:r>
              <a:rPr lang="en-US" dirty="0" smtClean="0"/>
              <a:t>JUST IN CASE THIS IS NEW TO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46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EXAMPLE: DIVERSITY DATA IN CONTEXT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0140" y="6455278"/>
            <a:ext cx="41077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400" i="1" dirty="0" smtClean="0">
                <a:solidFill>
                  <a:srgbClr val="33006F"/>
                </a:solidFill>
              </a:rPr>
              <a:t>Sources: College of Engineering data, 2010 US Census</a:t>
            </a:r>
            <a:endParaRPr lang="en-US" sz="1400" i="1" dirty="0">
              <a:solidFill>
                <a:srgbClr val="33006F"/>
              </a:solidFill>
            </a:endParaRPr>
          </a:p>
        </p:txBody>
      </p:sp>
      <p:pic>
        <p:nvPicPr>
          <p:cNvPr id="10" name="Picture 9" descr="Screen Shot 2014-12-04 at 3.11.49 PM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400"/>
            <a:ext cx="8305338" cy="508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3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EXAMPLE: CEE ENROLLMENTS</a:t>
            </a:r>
            <a:endParaRPr lang="en-US" dirty="0"/>
          </a:p>
        </p:txBody>
      </p:sp>
      <p:pic>
        <p:nvPicPr>
          <p:cNvPr id="4" name="Chart Placeholder 3"/>
          <p:cNvPicPr>
            <a:picLocks noGrp="1" noChangeAspect="1"/>
          </p:cNvPicPr>
          <p:nvPr>
            <p:ph type="chart" sz="quarter" idx="12"/>
          </p:nvPr>
        </p:nvPicPr>
        <p:blipFill>
          <a:blip r:embed="rId3"/>
          <a:srcRect t="80" b="80"/>
          <a:stretch>
            <a:fillRect/>
          </a:stretch>
        </p:blipFill>
        <p:spPr>
          <a:xfrm>
            <a:off x="766763" y="1666875"/>
            <a:ext cx="8021637" cy="4432300"/>
          </a:xfrm>
        </p:spPr>
      </p:pic>
      <p:sp>
        <p:nvSpPr>
          <p:cNvPr id="8" name="TextBox 7"/>
          <p:cNvSpPr txBox="1"/>
          <p:nvPr/>
        </p:nvSpPr>
        <p:spPr>
          <a:xfrm>
            <a:off x="220140" y="6455278"/>
            <a:ext cx="27364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400" i="1" dirty="0" smtClean="0">
                <a:solidFill>
                  <a:srgbClr val="33006F"/>
                </a:solidFill>
              </a:rPr>
              <a:t>Sources: CEE Advising, UW Profiles</a:t>
            </a:r>
            <a:endParaRPr lang="en-US" sz="1400" i="1" dirty="0">
              <a:solidFill>
                <a:srgbClr val="3300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49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71757" y="881869"/>
            <a:ext cx="7594736" cy="542755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EXAMPLE: WHY CAN'T MY KID GET IN?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5367732"/>
              </p:ext>
            </p:extLst>
          </p:nvPr>
        </p:nvGraphicFramePr>
        <p:xfrm>
          <a:off x="914400" y="1026331"/>
          <a:ext cx="7086600" cy="5283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52400" y="6400800"/>
            <a:ext cx="363556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hangingPunct="1"/>
            <a:r>
              <a:rPr lang="en-US" sz="1200" i="1">
                <a:solidFill>
                  <a:srgbClr val="33006F"/>
                </a:solidFill>
              </a:rPr>
              <a:t>Sources: US Census Data, UW Student Database</a:t>
            </a:r>
          </a:p>
        </p:txBody>
      </p:sp>
    </p:spTree>
    <p:extLst>
      <p:ext uri="{BB962C8B-B14F-4D97-AF65-F5344CB8AC3E}">
        <p14:creationId xmlns:p14="http://schemas.microsoft.com/office/powerpoint/2010/main" val="275491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EXAMPLE: UW TUITION &amp; STATE SUPPORT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73104" y="6537584"/>
            <a:ext cx="7017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i="1" dirty="0" smtClean="0">
                <a:solidFill>
                  <a:srgbClr val="33006F"/>
                </a:solidFill>
              </a:rPr>
              <a:t>Source: </a:t>
            </a:r>
            <a:r>
              <a:rPr lang="en-US" sz="1200" i="1" dirty="0">
                <a:solidFill>
                  <a:srgbClr val="33006F"/>
                </a:solidFill>
              </a:rPr>
              <a:t>http://</a:t>
            </a:r>
            <a:r>
              <a:rPr lang="en-US" sz="1200" i="1" dirty="0" err="1">
                <a:solidFill>
                  <a:srgbClr val="33006F"/>
                </a:solidFill>
              </a:rPr>
              <a:t>opb.washington.edu</a:t>
            </a:r>
            <a:r>
              <a:rPr lang="en-US" sz="1200" i="1" dirty="0">
                <a:solidFill>
                  <a:srgbClr val="33006F"/>
                </a:solidFill>
              </a:rPr>
              <a:t>/sites/default/files/</a:t>
            </a:r>
            <a:r>
              <a:rPr lang="en-US" sz="1200" i="1" dirty="0" err="1">
                <a:solidFill>
                  <a:srgbClr val="33006F"/>
                </a:solidFill>
              </a:rPr>
              <a:t>opb</a:t>
            </a:r>
            <a:r>
              <a:rPr lang="en-US" sz="1200" i="1" dirty="0">
                <a:solidFill>
                  <a:srgbClr val="33006F"/>
                </a:solidFill>
              </a:rPr>
              <a:t>/Policy/Published_Price_</a:t>
            </a:r>
            <a:r>
              <a:rPr lang="en-US" sz="1200" i="1" dirty="0" err="1">
                <a:solidFill>
                  <a:srgbClr val="33006F"/>
                </a:solidFill>
              </a:rPr>
              <a:t>vs</a:t>
            </a:r>
            <a:r>
              <a:rPr lang="en-US" sz="1200" i="1" dirty="0">
                <a:solidFill>
                  <a:srgbClr val="33006F"/>
                </a:solidFill>
              </a:rPr>
              <a:t>._</a:t>
            </a:r>
            <a:r>
              <a:rPr lang="en-US" sz="1200" i="1" dirty="0" err="1">
                <a:solidFill>
                  <a:srgbClr val="33006F"/>
                </a:solidFill>
              </a:rPr>
              <a:t>Net_Price_w_COP.pdf</a:t>
            </a:r>
            <a:endParaRPr lang="en-US" sz="1200" i="1" dirty="0">
              <a:solidFill>
                <a:srgbClr val="33006F"/>
              </a:solidFill>
            </a:endParaRPr>
          </a:p>
        </p:txBody>
      </p:sp>
      <p:pic>
        <p:nvPicPr>
          <p:cNvPr id="10" name="Picture 9" descr="Screen Shot 2014-12-02 at 7.39.13 AM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36" y="1371600"/>
            <a:ext cx="7239728" cy="499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30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1" y="133646"/>
            <a:ext cx="7441871" cy="615385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4125" y="6477287"/>
            <a:ext cx="75914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sz="1200" i="1" dirty="0">
                <a:solidFill>
                  <a:srgbClr val="33006F"/>
                </a:solidFill>
              </a:rPr>
              <a:t>Source: http://</a:t>
            </a:r>
            <a:r>
              <a:rPr lang="en-US" sz="1200" i="1" dirty="0" err="1">
                <a:solidFill>
                  <a:srgbClr val="33006F"/>
                </a:solidFill>
              </a:rPr>
              <a:t>www.census.gov</a:t>
            </a:r>
            <a:r>
              <a:rPr lang="en-US" sz="1200" i="1" dirty="0">
                <a:solidFill>
                  <a:srgbClr val="33006F"/>
                </a:solidFill>
              </a:rPr>
              <a:t>/</a:t>
            </a:r>
            <a:r>
              <a:rPr lang="en-US" sz="1200" i="1" dirty="0" err="1">
                <a:solidFill>
                  <a:srgbClr val="33006F"/>
                </a:solidFill>
              </a:rPr>
              <a:t>dataviz</a:t>
            </a:r>
            <a:r>
              <a:rPr lang="en-US" sz="1200" i="1" dirty="0">
                <a:solidFill>
                  <a:srgbClr val="33006F"/>
                </a:solidFill>
              </a:rPr>
              <a:t>/visualizations/stem/stem-html/</a:t>
            </a:r>
          </a:p>
        </p:txBody>
      </p:sp>
    </p:spTree>
    <p:extLst>
      <p:ext uri="{BB962C8B-B14F-4D97-AF65-F5344CB8AC3E}">
        <p14:creationId xmlns:p14="http://schemas.microsoft.com/office/powerpoint/2010/main" val="298157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4125" y="6477287"/>
            <a:ext cx="75914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sz="1200" i="1" dirty="0">
                <a:solidFill>
                  <a:srgbClr val="33006F"/>
                </a:solidFill>
              </a:rPr>
              <a:t>Source: </a:t>
            </a:r>
            <a:r>
              <a:rPr lang="en-US" sz="1200" i="1" dirty="0" smtClean="0">
                <a:solidFill>
                  <a:srgbClr val="33006F"/>
                </a:solidFill>
              </a:rPr>
              <a:t>Annual newsletter</a:t>
            </a:r>
            <a:endParaRPr lang="en-US" sz="1200" i="1" dirty="0">
              <a:solidFill>
                <a:srgbClr val="33006F"/>
              </a:solidFill>
            </a:endParaRPr>
          </a:p>
        </p:txBody>
      </p:sp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71757" y="371510"/>
            <a:ext cx="8184662" cy="991998"/>
          </a:xfrm>
        </p:spPr>
        <p:txBody>
          <a:bodyPr/>
          <a:lstStyle/>
          <a:p>
            <a:r>
              <a:rPr lang="en-US" dirty="0" smtClean="0"/>
              <a:t>EXAMPLE: REALITY CHECK</a:t>
            </a:r>
            <a:endParaRPr lang="en-US" dirty="0"/>
          </a:p>
        </p:txBody>
      </p:sp>
      <p:pic>
        <p:nvPicPr>
          <p:cNvPr id="2" name="Picture 1" descr="Screen Shot 2014-12-04 at 10.52.12 AM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81" y="1876232"/>
            <a:ext cx="7203785" cy="374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89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achEvalPlot2012-13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23" y="1568262"/>
            <a:ext cx="6846455" cy="48375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8500" y="3365500"/>
            <a:ext cx="114300" cy="127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8500" y="3365500"/>
            <a:ext cx="114300" cy="127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4125" y="6477287"/>
            <a:ext cx="75914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sz="1200" i="1" dirty="0">
                <a:solidFill>
                  <a:srgbClr val="33006F"/>
                </a:solidFill>
              </a:rPr>
              <a:t>Source: </a:t>
            </a:r>
            <a:r>
              <a:rPr lang="en-US" sz="1200" i="1" dirty="0" smtClean="0">
                <a:solidFill>
                  <a:srgbClr val="33006F"/>
                </a:solidFill>
              </a:rPr>
              <a:t>UW Data</a:t>
            </a:r>
            <a:endParaRPr lang="en-US" sz="1200" i="1" dirty="0">
              <a:solidFill>
                <a:srgbClr val="33006F"/>
              </a:solidFill>
            </a:endParaRPr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71757" y="371510"/>
            <a:ext cx="8184662" cy="991998"/>
          </a:xfrm>
        </p:spPr>
        <p:txBody>
          <a:bodyPr/>
          <a:lstStyle/>
          <a:p>
            <a:r>
              <a:rPr lang="en-US" dirty="0" smtClean="0"/>
              <a:t>EXAMPLE: INTERNAL BENCHMARKING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03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i="1" dirty="0" smtClean="0"/>
              <a:t>BE BOUNDLESS</a:t>
            </a:r>
            <a:endParaRPr lang="en-US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Above </a:t>
            </a:r>
            <a:r>
              <a:rPr lang="en-US" dirty="0"/>
              <a:t>all, it’s our belief in possibility and our unshakable optimism. It’s a connection to others, both near and far. It’s a hunger that pushes us to tackle challenges and pursue progress. It’s the conviction that together we can create a world of good. And it’s our determination to Be Boundless. 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On-Brand Statement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34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/>
              <a:t>10:30 – 10:35 	Welcome and Introductions</a:t>
            </a:r>
          </a:p>
          <a:p>
            <a:pPr marL="0" lvl="0" indent="0">
              <a:buNone/>
            </a:pPr>
            <a:r>
              <a:rPr lang="en-US" dirty="0" smtClean="0"/>
              <a:t>10:35 </a:t>
            </a:r>
            <a:r>
              <a:rPr lang="en-US" dirty="0"/>
              <a:t>– </a:t>
            </a:r>
            <a:r>
              <a:rPr lang="en-US" dirty="0" smtClean="0"/>
              <a:t>10:55	Experience from a </a:t>
            </a:r>
            <a:r>
              <a:rPr lang="en-US" dirty="0" err="1" smtClean="0"/>
              <a:t>Dept</a:t>
            </a:r>
            <a:r>
              <a:rPr lang="en-US" dirty="0" smtClean="0"/>
              <a:t> Chair</a:t>
            </a:r>
          </a:p>
          <a:p>
            <a:pPr marL="0" lvl="0" indent="0">
              <a:buNone/>
            </a:pPr>
            <a:r>
              <a:rPr lang="en-US" dirty="0" smtClean="0"/>
              <a:t>10:55 – 11:35	UW Profiles</a:t>
            </a:r>
          </a:p>
          <a:p>
            <a:pPr marL="0" lvl="0" indent="0">
              <a:buNone/>
            </a:pPr>
            <a:r>
              <a:rPr lang="en-US" dirty="0" smtClean="0"/>
              <a:t>11:35 – 11:45	Break</a:t>
            </a:r>
          </a:p>
          <a:p>
            <a:pPr marL="0" lvl="0" indent="0">
              <a:buNone/>
            </a:pPr>
            <a:r>
              <a:rPr lang="en-US" dirty="0" smtClean="0"/>
              <a:t>11:45 – 12:25	My Plan</a:t>
            </a:r>
          </a:p>
          <a:p>
            <a:pPr marL="0" lvl="0" indent="0">
              <a:buNone/>
            </a:pPr>
            <a:r>
              <a:rPr lang="en-US" dirty="0" smtClean="0"/>
              <a:t>12:25 – 12:30 	Conclusion and Evaluations</a:t>
            </a:r>
          </a:p>
          <a:p>
            <a:pPr marL="0" indent="0">
              <a:buNone/>
            </a:pPr>
            <a:r>
              <a:rPr lang="en-US" dirty="0" smtClean="0"/>
              <a:t>12:30 – 1:00	</a:t>
            </a:r>
            <a:r>
              <a:rPr lang="en-US" dirty="0"/>
              <a:t>Networking </a:t>
            </a:r>
            <a:r>
              <a:rPr lang="en-US" dirty="0" smtClean="0"/>
              <a:t>Lunch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095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4876800"/>
            <a:ext cx="8077200" cy="1143000"/>
          </a:xfrm>
        </p:spPr>
        <p:txBody>
          <a:bodyPr/>
          <a:lstStyle/>
          <a:p>
            <a:r>
              <a:rPr lang="en-US" dirty="0" smtClean="0"/>
              <a:t>UW PROFILES</a:t>
            </a:r>
            <a:br>
              <a:rPr lang="en-US" dirty="0" smtClean="0"/>
            </a:br>
            <a:r>
              <a:rPr lang="en-US" sz="2400" dirty="0">
                <a:sym typeface="Wingdings"/>
              </a:rPr>
              <a:t>	</a:t>
            </a:r>
            <a:endParaRPr lang="en-US" sz="25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363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28600"/>
            <a:ext cx="6292621" cy="5488858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16476" r="17619" b="8095"/>
          <a:stretch/>
        </p:blipFill>
        <p:spPr>
          <a:xfrm>
            <a:off x="1981200" y="1371600"/>
            <a:ext cx="6791035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92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itle 4"/>
          <p:cNvSpPr>
            <a:spLocks noGrp="1"/>
          </p:cNvSpPr>
          <p:nvPr>
            <p:ph type="ctrTitle" idx="4294967295"/>
          </p:nvPr>
        </p:nvSpPr>
        <p:spPr bwMode="auto">
          <a:xfrm>
            <a:off x="0" y="1371600"/>
            <a:ext cx="8915400" cy="3352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/>
          <a:lstStyle/>
          <a:p>
            <a:pPr eaLnBrk="1" hangingPunct="1">
              <a:spcAft>
                <a:spcPts val="6000"/>
              </a:spcAft>
            </a:pPr>
            <a:r>
              <a:rPr lang="en-US" sz="2400" dirty="0" smtClean="0">
                <a:solidFill>
                  <a:srgbClr val="421E5B"/>
                </a:solidFill>
                <a:latin typeface="Calibri" pitchFamily="34" charset="0"/>
                <a:ea typeface="ＭＳ Ｐゴシック" pitchFamily="34" charset="-128"/>
              </a:rPr>
              <a:t/>
            </a:r>
            <a:br>
              <a:rPr lang="en-US" sz="2400" dirty="0" smtClean="0">
                <a:solidFill>
                  <a:srgbClr val="421E5B"/>
                </a:solidFill>
                <a:latin typeface="Calibri" pitchFamily="34" charset="0"/>
                <a:ea typeface="ＭＳ Ｐゴシック" pitchFamily="34" charset="-128"/>
              </a:rPr>
            </a:br>
            <a:r>
              <a:rPr lang="en-US" sz="2400" dirty="0" smtClean="0">
                <a:solidFill>
                  <a:srgbClr val="421E5B"/>
                </a:solidFill>
                <a:latin typeface="Calibri" pitchFamily="34" charset="0"/>
                <a:ea typeface="ＭＳ Ｐゴシック" pitchFamily="34" charset="-128"/>
              </a:rPr>
              <a:t/>
            </a:r>
            <a:br>
              <a:rPr lang="en-US" sz="2400" dirty="0" smtClean="0">
                <a:solidFill>
                  <a:srgbClr val="421E5B"/>
                </a:solidFill>
                <a:latin typeface="Calibri" pitchFamily="34" charset="0"/>
                <a:ea typeface="ＭＳ Ｐゴシック" pitchFamily="34" charset="-128"/>
              </a:rPr>
            </a:br>
            <a:r>
              <a:rPr lang="en-US" sz="4000" b="1" dirty="0" smtClean="0">
                <a:solidFill>
                  <a:srgbClr val="421E5B"/>
                </a:solidFill>
                <a:latin typeface="Cambria Math" pitchFamily="18" charset="0"/>
                <a:ea typeface="Cambria Math" pitchFamily="18" charset="0"/>
              </a:rPr>
              <a:t>UW Profiles: An Introduction</a:t>
            </a:r>
            <a:r>
              <a:rPr lang="en-US" sz="4000" dirty="0" smtClean="0">
                <a:solidFill>
                  <a:srgbClr val="421E5B"/>
                </a:solidFill>
                <a:latin typeface="Calibri" pitchFamily="34" charset="0"/>
                <a:ea typeface="ＭＳ Ｐゴシック" pitchFamily="34" charset="-128"/>
              </a:rPr>
              <a:t/>
            </a:r>
            <a:br>
              <a:rPr lang="en-US" sz="4000" dirty="0" smtClean="0">
                <a:solidFill>
                  <a:srgbClr val="421E5B"/>
                </a:solidFill>
                <a:latin typeface="Calibri" pitchFamily="34" charset="0"/>
                <a:ea typeface="ＭＳ Ｐゴシック" pitchFamily="34" charset="-128"/>
              </a:rPr>
            </a:br>
            <a:r>
              <a:rPr lang="en-US" sz="2400" dirty="0" smtClean="0">
                <a:solidFill>
                  <a:srgbClr val="421E5B"/>
                </a:solidFill>
                <a:latin typeface="Calibri" pitchFamily="34" charset="0"/>
                <a:ea typeface="ＭＳ Ｐゴシック" pitchFamily="34" charset="-128"/>
              </a:rPr>
              <a:t/>
            </a:r>
            <a:br>
              <a:rPr lang="en-US" sz="2400" dirty="0" smtClean="0">
                <a:solidFill>
                  <a:srgbClr val="421E5B"/>
                </a:solidFill>
                <a:latin typeface="Calibri" pitchFamily="34" charset="0"/>
                <a:ea typeface="ＭＳ Ｐゴシック" pitchFamily="34" charset="-128"/>
              </a:rPr>
            </a:br>
            <a:r>
              <a:rPr lang="en-US" sz="2400" dirty="0" smtClean="0">
                <a:solidFill>
                  <a:srgbClr val="421E5B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sz="1800" dirty="0" smtClean="0">
                <a:solidFill>
                  <a:srgbClr val="421E5B"/>
                </a:solidFill>
                <a:latin typeface="Calibri" pitchFamily="34" charset="0"/>
                <a:ea typeface="ＭＳ Ｐゴシック" pitchFamily="34" charset="-128"/>
              </a:rPr>
              <a:t/>
            </a:r>
            <a:br>
              <a:rPr lang="en-US" sz="1800" dirty="0" smtClean="0">
                <a:solidFill>
                  <a:srgbClr val="421E5B"/>
                </a:solidFill>
                <a:latin typeface="Calibri" pitchFamily="34" charset="0"/>
                <a:ea typeface="ＭＳ Ｐゴシック" pitchFamily="34" charset="-128"/>
              </a:rPr>
            </a:br>
            <a:r>
              <a:rPr lang="en-US" sz="1800" dirty="0" smtClean="0">
                <a:solidFill>
                  <a:srgbClr val="421E5B"/>
                </a:solidFill>
                <a:latin typeface="Calibri" pitchFamily="34" charset="0"/>
                <a:ea typeface="ＭＳ Ｐゴシック" pitchFamily="34" charset="-128"/>
              </a:rPr>
              <a:t>December 11, 2014</a:t>
            </a:r>
          </a:p>
        </p:txBody>
      </p:sp>
    </p:spTree>
    <p:extLst>
      <p:ext uri="{BB962C8B-B14F-4D97-AF65-F5344CB8AC3E}">
        <p14:creationId xmlns:p14="http://schemas.microsoft.com/office/powerpoint/2010/main" val="174154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5800" y="914400"/>
            <a:ext cx="8046720" cy="4297363"/>
          </a:xfrm>
          <a:prstGeom prst="rect">
            <a:avLst/>
          </a:prstGeom>
        </p:spPr>
        <p:txBody>
          <a:bodyPr/>
          <a:lstStyle/>
          <a:p>
            <a:pPr marL="465138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sz="28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A set of interactive, dynamic displays of basic university data developed with Tableau software</a:t>
            </a:r>
          </a:p>
          <a:p>
            <a:pPr marL="465138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sz="28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Includes visualizations, which allow users to:</a:t>
            </a:r>
          </a:p>
          <a:p>
            <a:pPr marL="865188" lvl="1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Absorb more data more quickly</a:t>
            </a:r>
          </a:p>
          <a:p>
            <a:pPr marL="865188" lvl="1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Easily spot trends</a:t>
            </a:r>
          </a:p>
          <a:p>
            <a:pPr marL="865188" lvl="1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Understand &amp; investigate vs. record &amp; report</a:t>
            </a:r>
          </a:p>
          <a:p>
            <a:pPr marL="865188" lvl="1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Easily increase familiarity with institutional trends outside the user’s area of expertise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 flipH="1">
            <a:off x="838200" y="152400"/>
            <a:ext cx="8305800" cy="533400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kern="0" cap="all" dirty="0" smtClean="0">
                <a:solidFill>
                  <a:srgbClr val="39275B"/>
                </a:solidFill>
                <a:latin typeface="Calibri" pitchFamily="34" charset="0"/>
              </a:rPr>
              <a:t>WHAT </a:t>
            </a:r>
            <a:r>
              <a:rPr lang="en-US" sz="3200" kern="0" cap="all" dirty="0" err="1" smtClean="0">
                <a:solidFill>
                  <a:srgbClr val="39275B"/>
                </a:solidFill>
                <a:latin typeface="Calibri" pitchFamily="34" charset="0"/>
              </a:rPr>
              <a:t>iS</a:t>
            </a:r>
            <a:r>
              <a:rPr lang="en-US" sz="3200" kern="0" cap="all" dirty="0" smtClean="0">
                <a:solidFill>
                  <a:srgbClr val="39275B"/>
                </a:solidFill>
                <a:latin typeface="Calibri" pitchFamily="34" charset="0"/>
              </a:rPr>
              <a:t> UW PROFILES?</a:t>
            </a:r>
            <a:endParaRPr lang="en-US" sz="3200" kern="0" cap="all" dirty="0">
              <a:solidFill>
                <a:srgbClr val="39275B"/>
              </a:solidFill>
              <a:latin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553200"/>
            <a:ext cx="330200" cy="2286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2D6615-4E7D-4F38-B24D-E490F044D728}" type="slidenum">
              <a:rPr lang="en-US" sz="1200" smtClean="0">
                <a:solidFill>
                  <a:srgbClr val="00000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sz="12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2518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40080" y="990600"/>
            <a:ext cx="8046720" cy="4297363"/>
          </a:xfrm>
          <a:prstGeom prst="rect">
            <a:avLst/>
          </a:prstGeom>
        </p:spPr>
        <p:txBody>
          <a:bodyPr/>
          <a:lstStyle/>
          <a:p>
            <a:pPr marL="465138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sz="2800" kern="1200" dirty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Provides easy access to basic high-level trend data about university activities</a:t>
            </a:r>
          </a:p>
          <a:p>
            <a:pPr marL="465138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sz="2800" kern="1200" dirty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Makes it easy to find information about a unit at any level of the organization</a:t>
            </a:r>
          </a:p>
          <a:p>
            <a:pPr marL="465138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sz="28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Consistent, accessible information fosters </a:t>
            </a:r>
            <a:r>
              <a:rPr lang="en-US" sz="2800" kern="1200" dirty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more productive discussions</a:t>
            </a:r>
          </a:p>
          <a:p>
            <a:pPr marL="465138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sz="2800" kern="1200" dirty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Access to information encourages further </a:t>
            </a:r>
            <a:r>
              <a:rPr lang="en-US" sz="28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analysis</a:t>
            </a:r>
          </a:p>
          <a:p>
            <a:pPr marL="465138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sz="2800" b="1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NOT </a:t>
            </a:r>
            <a:r>
              <a:rPr lang="en-US" sz="28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intended to answer every question</a:t>
            </a:r>
          </a:p>
          <a:p>
            <a:pPr marL="465138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sz="2800" b="1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NOT </a:t>
            </a:r>
            <a:r>
              <a:rPr lang="en-US" sz="28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as</a:t>
            </a:r>
            <a:r>
              <a:rPr lang="en-US" sz="2800" b="1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</a:t>
            </a:r>
            <a:r>
              <a:rPr lang="en-US" sz="28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useful for day-to-day operations</a:t>
            </a:r>
            <a:endParaRPr lang="en-US" sz="2800" b="1" kern="1200" dirty="0">
              <a:solidFill>
                <a:srgbClr val="000000"/>
              </a:solidFill>
              <a:latin typeface="Calibri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 flipH="1">
            <a:off x="838200" y="152400"/>
            <a:ext cx="8305800" cy="533400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kern="0" cap="all" dirty="0" smtClean="0">
                <a:solidFill>
                  <a:srgbClr val="39275B"/>
                </a:solidFill>
                <a:latin typeface="Calibri" pitchFamily="34" charset="0"/>
              </a:rPr>
              <a:t>What is the Purpose of UW Profiles?</a:t>
            </a:r>
            <a:endParaRPr lang="en-US" sz="3200" kern="0" cap="all" dirty="0">
              <a:solidFill>
                <a:srgbClr val="39275B"/>
              </a:solidFill>
              <a:latin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553200"/>
            <a:ext cx="330200" cy="2286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2D6615-4E7D-4F38-B24D-E490F044D728}" type="slidenum">
              <a:rPr lang="en-US" sz="1200" smtClean="0">
                <a:solidFill>
                  <a:srgbClr val="00000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sz="120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00967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40080" y="990600"/>
            <a:ext cx="8046720" cy="5715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5138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sz="2800" kern="1200" dirty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For now, academic data: student enrollment, course taking, academic progress, and </a:t>
            </a:r>
            <a:r>
              <a:rPr lang="en-US" sz="28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degrees.</a:t>
            </a:r>
            <a:endParaRPr lang="en-US" sz="2800" kern="1200" dirty="0">
              <a:solidFill>
                <a:srgbClr val="000000"/>
              </a:solidFill>
              <a:latin typeface="Calibri" pitchFamily="34" charset="0"/>
              <a:ea typeface="ＭＳ Ｐゴシック" pitchFamily="34" charset="-128"/>
              <a:cs typeface="+mn-cs"/>
            </a:endParaRPr>
          </a:p>
          <a:p>
            <a:pPr marL="465138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sz="2800" b="1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NOTE: </a:t>
            </a:r>
            <a:r>
              <a:rPr lang="en-US" sz="28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These numbers do not match ABB numbers; only ABB-specific dashboards should be used for ABB analysis.</a:t>
            </a:r>
          </a:p>
          <a:p>
            <a:pPr marL="865188" lvl="1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sz="24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These will be made available in Spring 2015</a:t>
            </a:r>
          </a:p>
          <a:p>
            <a:pPr marL="465138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sz="2800" kern="1200" dirty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Next on the release schedule:</a:t>
            </a:r>
          </a:p>
          <a:p>
            <a:pPr marL="865188" lvl="1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sz="2400" kern="1200" dirty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Underlying data models</a:t>
            </a:r>
          </a:p>
          <a:p>
            <a:pPr marL="865188" lvl="1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itchFamily="2" charset="2"/>
              <a:buChar char="Ø"/>
            </a:pPr>
            <a:r>
              <a:rPr lang="en-US" sz="2400" kern="1200" dirty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ABB Dashboards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 flipH="1">
            <a:off x="838200" y="152400"/>
            <a:ext cx="8305800" cy="533400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kern="0" cap="all" dirty="0" smtClean="0">
                <a:solidFill>
                  <a:srgbClr val="39275B"/>
                </a:solidFill>
                <a:latin typeface="Calibri" pitchFamily="34" charset="0"/>
              </a:rPr>
              <a:t>What data ARE INCLUDED IN UW Profiles?</a:t>
            </a:r>
            <a:endParaRPr lang="en-US" sz="3200" kern="0" cap="all" dirty="0">
              <a:solidFill>
                <a:srgbClr val="39275B"/>
              </a:solidFill>
              <a:latin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553200"/>
            <a:ext cx="330200" cy="2286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2D6615-4E7D-4F38-B24D-E490F044D728}" type="slidenum">
              <a:rPr lang="en-US" sz="1200" smtClean="0">
                <a:solidFill>
                  <a:srgbClr val="00000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sz="120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3170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40080" y="990600"/>
            <a:ext cx="8046720" cy="4297363"/>
          </a:xfrm>
          <a:prstGeom prst="rect">
            <a:avLst/>
          </a:prstGeom>
        </p:spPr>
        <p:txBody>
          <a:bodyPr/>
          <a:lstStyle/>
          <a:p>
            <a:pPr marL="465138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All faculty and staff who are part of the ASTRA security system </a:t>
            </a:r>
          </a:p>
          <a:p>
            <a:pPr marL="465138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Students who act in an official capacity (e.g. ASUW President)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 flipH="1">
            <a:off x="838200" y="152400"/>
            <a:ext cx="8305800" cy="533400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kern="0" cap="all" dirty="0" smtClean="0">
                <a:solidFill>
                  <a:srgbClr val="39275B"/>
                </a:solidFill>
                <a:latin typeface="Calibri" pitchFamily="34" charset="0"/>
              </a:rPr>
              <a:t>Who has access to UW Profiles?</a:t>
            </a:r>
            <a:endParaRPr lang="en-US" sz="3200" kern="0" cap="all" dirty="0">
              <a:solidFill>
                <a:srgbClr val="39275B"/>
              </a:solidFill>
              <a:latin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553200"/>
            <a:ext cx="330200" cy="2286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2D6615-4E7D-4F38-B24D-E490F044D728}" type="slidenum">
              <a:rPr lang="en-US" sz="1200" smtClean="0">
                <a:solidFill>
                  <a:srgbClr val="00000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sz="120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244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40080" y="990600"/>
            <a:ext cx="8046720" cy="4297363"/>
          </a:xfrm>
          <a:prstGeom prst="rect">
            <a:avLst/>
          </a:prstGeom>
        </p:spPr>
        <p:txBody>
          <a:bodyPr/>
          <a:lstStyle/>
          <a:p>
            <a:pPr marL="465138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All faculty and staff who are part of the ASTRA security system </a:t>
            </a:r>
          </a:p>
          <a:p>
            <a:pPr marL="465138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Students who act in an official capacity (e.g. ASUW President)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 flipH="1">
            <a:off x="838200" y="152400"/>
            <a:ext cx="8305800" cy="533400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kern="0" cap="all" dirty="0" smtClean="0">
                <a:solidFill>
                  <a:srgbClr val="39275B"/>
                </a:solidFill>
                <a:latin typeface="Calibri" pitchFamily="34" charset="0"/>
              </a:rPr>
              <a:t>Who has access to UW Profiles?</a:t>
            </a:r>
            <a:endParaRPr lang="en-US" sz="3200" kern="0" cap="all" dirty="0">
              <a:solidFill>
                <a:srgbClr val="39275B"/>
              </a:solidFill>
              <a:latin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553200"/>
            <a:ext cx="330200" cy="2286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2D6615-4E7D-4F38-B24D-E490F044D728}" type="slidenum">
              <a:rPr lang="en-US" sz="1200" smtClean="0">
                <a:solidFill>
                  <a:srgbClr val="00000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sz="120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367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40080" y="990600"/>
            <a:ext cx="8046720" cy="4297363"/>
          </a:xfrm>
          <a:prstGeom prst="rect">
            <a:avLst/>
          </a:prstGeom>
        </p:spPr>
        <p:txBody>
          <a:bodyPr/>
          <a:lstStyle/>
          <a:p>
            <a:pPr marL="465138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There is a public version of UW Profiles</a:t>
            </a:r>
          </a:p>
          <a:p>
            <a:pPr marL="865188" lvl="1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4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Information at the campus level only</a:t>
            </a:r>
          </a:p>
          <a:p>
            <a:pPr marL="865188" lvl="1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4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Graduation/retention details redacted for small cohorts</a:t>
            </a:r>
          </a:p>
          <a:p>
            <a:pPr marL="865188" lvl="1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anose="05000000000000000000" pitchFamily="2" charset="2"/>
              <a:buChar char="Ø"/>
            </a:pPr>
            <a:endParaRPr lang="en-US" sz="2400" kern="1200" dirty="0">
              <a:solidFill>
                <a:srgbClr val="000000"/>
              </a:solidFill>
              <a:latin typeface="Calibri" pitchFamily="34" charset="0"/>
              <a:ea typeface="ＭＳ Ｐゴシック" pitchFamily="34" charset="-128"/>
              <a:cs typeface="+mn-cs"/>
            </a:endParaRPr>
          </a:p>
          <a:p>
            <a:pPr marL="465138" indent="-457200" eaLnBrk="1" hangingPunct="1">
              <a:spcBef>
                <a:spcPct val="0"/>
              </a:spcBef>
              <a:spcAft>
                <a:spcPts val="1000"/>
              </a:spcAft>
              <a:buClr>
                <a:srgbClr val="421E5B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  <a:hlinkClick r:id="rId3"/>
              </a:rPr>
              <a:t>opb.washington.edu/content/public-profiles</a:t>
            </a:r>
            <a:r>
              <a:rPr lang="en-US" sz="2800" kern="120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 flipH="1">
            <a:off x="838200" y="152400"/>
            <a:ext cx="8305800" cy="533400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kern="0" cap="all" dirty="0" smtClean="0">
                <a:solidFill>
                  <a:srgbClr val="39275B"/>
                </a:solidFill>
                <a:latin typeface="Calibri" pitchFamily="34" charset="0"/>
              </a:rPr>
              <a:t>WHAT ABOUT EVERYONE ELSE?</a:t>
            </a:r>
            <a:endParaRPr lang="en-US" sz="3200" kern="0" cap="all" dirty="0">
              <a:solidFill>
                <a:srgbClr val="39275B"/>
              </a:solidFill>
              <a:latin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553200"/>
            <a:ext cx="330200" cy="2286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2D6615-4E7D-4F38-B24D-E490F044D728}" type="slidenum">
              <a:rPr lang="en-US" sz="1200" smtClean="0">
                <a:solidFill>
                  <a:srgbClr val="00000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sz="120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221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rgbClr val="39275B">
                <a:alpha val="7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2514600"/>
            <a:ext cx="7772400" cy="14700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4000" b="1" kern="0" dirty="0" smtClean="0">
                <a:solidFill>
                  <a:srgbClr val="421E5B"/>
                </a:solidFill>
                <a:latin typeface="Cambria Math" pitchFamily="18" charset="0"/>
                <a:ea typeface="Cambria Math" pitchFamily="18" charset="0"/>
              </a:rPr>
              <a:t>Questions?</a:t>
            </a:r>
          </a:p>
          <a:p>
            <a:endParaRPr lang="en-US" sz="3600" b="1" kern="0" dirty="0">
              <a:solidFill>
                <a:srgbClr val="421E5B"/>
              </a:solidFill>
              <a:latin typeface="Cambria Math" pitchFamily="18" charset="0"/>
              <a:ea typeface="Cambria Math" pitchFamily="18" charset="0"/>
            </a:endParaRPr>
          </a:p>
          <a:p>
            <a:r>
              <a:rPr lang="en-US" sz="3200" b="1" kern="0" dirty="0" smtClean="0">
                <a:solidFill>
                  <a:srgbClr val="421E5B"/>
                </a:solidFill>
                <a:latin typeface="Cambria Math" pitchFamily="18" charset="0"/>
                <a:ea typeface="Cambria Math" pitchFamily="18" charset="0"/>
              </a:rPr>
              <a:t>Email us: </a:t>
            </a:r>
            <a:r>
              <a:rPr lang="en-US" sz="3200" b="1" kern="0" dirty="0" smtClean="0">
                <a:solidFill>
                  <a:srgbClr val="421E5B"/>
                </a:solidFill>
                <a:latin typeface="Cambria Math" pitchFamily="18" charset="0"/>
                <a:ea typeface="Cambria Math" pitchFamily="18" charset="0"/>
                <a:hlinkClick r:id="rId4"/>
              </a:rPr>
              <a:t>uwprofiles@uw.edu</a:t>
            </a:r>
            <a:r>
              <a:rPr lang="en-US" sz="3200" b="1" kern="0" dirty="0" smtClean="0">
                <a:solidFill>
                  <a:srgbClr val="421E5B"/>
                </a:solidFill>
                <a:latin typeface="Cambria Math" pitchFamily="18" charset="0"/>
                <a:ea typeface="Cambria Math" pitchFamily="18" charset="0"/>
              </a:rPr>
              <a:t> </a:t>
            </a:r>
            <a:endParaRPr lang="en-US" sz="3200" b="1" kern="0" dirty="0">
              <a:solidFill>
                <a:srgbClr val="421E5B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593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and introductions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305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168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Plan 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104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8157" y="1991808"/>
            <a:ext cx="55626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Towards Predictive Analytics using Academic Planning (or visa versa)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33800" y="5181600"/>
            <a:ext cx="5410200" cy="1066800"/>
          </a:xfrm>
        </p:spPr>
        <p:txBody>
          <a:bodyPr/>
          <a:lstStyle/>
          <a:p>
            <a:pPr algn="l"/>
            <a:r>
              <a:rPr lang="en-US" sz="2000" dirty="0" smtClean="0">
                <a:solidFill>
                  <a:schemeClr val="bg1"/>
                </a:solidFill>
              </a:rPr>
              <a:t>Philip J. Reid</a:t>
            </a:r>
          </a:p>
          <a:p>
            <a:pPr algn="l"/>
            <a:r>
              <a:rPr lang="en-US" sz="2000" dirty="0" smtClean="0">
                <a:solidFill>
                  <a:schemeClr val="bg1"/>
                </a:solidFill>
              </a:rPr>
              <a:t>Associate Vice Provost, UW-IT Academic Services</a:t>
            </a:r>
          </a:p>
          <a:p>
            <a:pPr algn="l"/>
            <a:r>
              <a:rPr lang="en-US" sz="2000" dirty="0" smtClean="0">
                <a:solidFill>
                  <a:schemeClr val="bg1"/>
                </a:solidFill>
              </a:rPr>
              <a:t>Professor of Chemistry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028" name="Picture 4" descr="http://www.tacoma.uw.edu/sites/default/files/global/images/tltwordclou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800" y="1991808"/>
            <a:ext cx="5330825" cy="3418392"/>
          </a:xfrm>
          <a:prstGeom prst="rect">
            <a:avLst/>
          </a:prstGeom>
          <a:noFill/>
          <a:effectLst>
            <a:softEdge rad="0"/>
          </a:effectLst>
          <a:scene3d>
            <a:camera prst="orthographicFront">
              <a:rot lat="0" lon="0" rev="162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93988"/>
            <a:ext cx="7467600" cy="1470025"/>
          </a:xfrm>
        </p:spPr>
        <p:txBody>
          <a:bodyPr/>
          <a:lstStyle/>
          <a:p>
            <a:r>
              <a:rPr lang="en-US" dirty="0" err="1" smtClean="0"/>
              <a:t>Notify.UW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67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 smtClean="0"/>
              <a:t>Released in April 2013 as an official replacement for UW </a:t>
            </a:r>
            <a:r>
              <a:rPr lang="en-US" dirty="0"/>
              <a:t>Robot, a paid course availability notification </a:t>
            </a:r>
            <a:r>
              <a:rPr lang="en-US" dirty="0" smtClean="0"/>
              <a:t>service.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Notifies </a:t>
            </a:r>
            <a:r>
              <a:rPr lang="en-US" dirty="0"/>
              <a:t>students via email or mobile text message when a </a:t>
            </a:r>
            <a:r>
              <a:rPr lang="en-US" dirty="0" smtClean="0"/>
              <a:t>closed course reopens.</a:t>
            </a:r>
          </a:p>
          <a:p>
            <a:pPr lvl="1">
              <a:spcAft>
                <a:spcPts val="1200"/>
              </a:spcAft>
            </a:pPr>
            <a:endParaRPr lang="en-US" sz="3200" dirty="0" smtClean="0"/>
          </a:p>
          <a:p>
            <a:pPr lvl="1">
              <a:spcAft>
                <a:spcPts val="1200"/>
              </a:spcAft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F377-9179-44A1-889B-B647DA2871D9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663902"/>
            <a:ext cx="1981200" cy="181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457200" y="4572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3B185A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dirty="0" smtClean="0"/>
              <a:t>Origins &amp; History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8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625E5-B422-4C2A-865B-091D544C6667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7" y="41692"/>
            <a:ext cx="8970963" cy="682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86200" y="762000"/>
            <a:ext cx="4953000" cy="14773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</a:rPr>
              <a:t>Subscription density by curriculum</a:t>
            </a:r>
          </a:p>
          <a:p>
            <a:pPr marL="285750" indent="-285750" defTabSz="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Size represents the number of </a:t>
            </a:r>
            <a:r>
              <a:rPr lang="en-US" b="1" dirty="0" smtClean="0">
                <a:solidFill>
                  <a:prstClr val="black"/>
                </a:solidFill>
              </a:rPr>
              <a:t>subscribers by unique UW </a:t>
            </a:r>
            <a:r>
              <a:rPr lang="en-US" b="1" dirty="0" err="1" smtClean="0">
                <a:solidFill>
                  <a:prstClr val="black"/>
                </a:solidFill>
              </a:rPr>
              <a:t>NetIDs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</a:p>
          <a:p>
            <a:pPr marL="285750" indent="-285750" defTabSz="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Colors represents the number of subscribers who did not get in.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96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625E5-B422-4C2A-865B-091D544C6667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19400" y="76200"/>
            <a:ext cx="2895600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</a:rPr>
              <a:t>Chemistry Courses</a:t>
            </a:r>
            <a:endParaRPr lang="en-US" b="1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762000"/>
            <a:ext cx="6571013" cy="487680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H="1">
            <a:off x="2057400" y="3422613"/>
            <a:ext cx="1600200" cy="0"/>
          </a:xfrm>
          <a:prstGeom prst="straightConnector1">
            <a:avLst/>
          </a:prstGeom>
          <a:ln w="4762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3886200" y="3038061"/>
            <a:ext cx="2174132" cy="8382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0" y="3114261"/>
            <a:ext cx="2319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Course:		CHEM 241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Total </a:t>
            </a:r>
            <a:r>
              <a:rPr lang="en-US" sz="1200" b="1" dirty="0" err="1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Subscrib</a:t>
            </a:r>
            <a:r>
              <a:rPr lang="en-US" sz="1200" b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.:	</a:t>
            </a:r>
            <a:r>
              <a:rPr lang="en-US" sz="1200" b="1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	</a:t>
            </a:r>
            <a:r>
              <a:rPr lang="en-US" sz="1200" b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199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err="1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Unreg</a:t>
            </a:r>
            <a:r>
              <a:rPr lang="en-US" sz="1200" b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. </a:t>
            </a:r>
            <a:r>
              <a:rPr lang="en-US" sz="1200" b="1" dirty="0" err="1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Subscrib</a:t>
            </a:r>
            <a:r>
              <a:rPr lang="en-US" sz="1200" b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.:	   	168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447800" y="5843874"/>
            <a:ext cx="5486400" cy="477551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0">
                <a:schemeClr val="tx2">
                  <a:lumMod val="31000"/>
                  <a:lumOff val="69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08038" y="5859760"/>
            <a:ext cx="51183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prstClr val="black"/>
                </a:solidFill>
                <a:ea typeface="ＭＳ Ｐゴシック" charset="-128"/>
              </a:rPr>
              <a:t>Available </a:t>
            </a:r>
            <a:r>
              <a:rPr lang="en-US" sz="2400" dirty="0">
                <a:solidFill>
                  <a:prstClr val="black"/>
                </a:solidFill>
                <a:ea typeface="ＭＳ Ｐゴシック" charset="-128"/>
              </a:rPr>
              <a:t>at https://biportal.uw.edu/Viz</a:t>
            </a:r>
          </a:p>
        </p:txBody>
      </p:sp>
    </p:spTree>
    <p:extLst>
      <p:ext uri="{BB962C8B-B14F-4D97-AF65-F5344CB8AC3E}">
        <p14:creationId xmlns:p14="http://schemas.microsoft.com/office/powerpoint/2010/main" val="177957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990600" y="5843874"/>
            <a:ext cx="6858000" cy="477551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0">
                <a:schemeClr val="tx2">
                  <a:lumMod val="31000"/>
                  <a:lumOff val="69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861391"/>
            <a:ext cx="8490204" cy="431368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625E5-B422-4C2A-865B-091D544C6667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00400" y="627005"/>
            <a:ext cx="2895600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</a:rPr>
              <a:t>Chemistry </a:t>
            </a:r>
            <a:r>
              <a:rPr lang="en-US" b="1" dirty="0">
                <a:solidFill>
                  <a:prstClr val="black"/>
                </a:solidFill>
              </a:rPr>
              <a:t>C</a:t>
            </a:r>
            <a:r>
              <a:rPr lang="en-US" b="1" dirty="0" smtClean="0">
                <a:solidFill>
                  <a:prstClr val="black"/>
                </a:solidFill>
              </a:rPr>
              <a:t>ourses</a:t>
            </a:r>
            <a:endParaRPr lang="en-US" b="1" dirty="0">
              <a:solidFill>
                <a:prstClr val="black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257800" y="1905000"/>
            <a:ext cx="0" cy="1066800"/>
          </a:xfrm>
          <a:prstGeom prst="straightConnector1">
            <a:avLst/>
          </a:prstGeom>
          <a:ln w="4762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4876800" y="3021545"/>
            <a:ext cx="2174132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0600" y="3177546"/>
            <a:ext cx="2319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Course:		CHEM 241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Needed Sp.:		168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Sp. Available:	    </a:t>
            </a:r>
            <a:r>
              <a:rPr lang="en-US" sz="1200" b="1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0</a:t>
            </a:r>
            <a:endParaRPr lang="en-US" sz="1200" b="1" dirty="0" smtClean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Subscribers:	168</a:t>
            </a:r>
            <a:endParaRPr lang="en-US" sz="1200" b="1" dirty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1915" y="5843874"/>
            <a:ext cx="6842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prstClr val="black"/>
                </a:solidFill>
                <a:ea typeface="ＭＳ Ｐゴシック" charset="-128"/>
              </a:rPr>
              <a:t>Provides information on immediate “course demand”</a:t>
            </a:r>
            <a:endParaRPr lang="en-US" sz="2400" dirty="0">
              <a:solidFill>
                <a:prstClr val="black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853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dirty="0" smtClean="0"/>
              <a:t>MyPlan:  Academic Planning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90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3-04-22 at 4.53.1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81200"/>
            <a:ext cx="3687779" cy="358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763000" cy="1066800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MyPlan</a:t>
            </a:r>
            <a:r>
              <a:rPr lang="en-US" sz="3600" dirty="0" smtClean="0"/>
              <a:t> – Online Academic Planning</a:t>
            </a:r>
            <a:endParaRPr lang="en-US" sz="3600" dirty="0"/>
          </a:p>
        </p:txBody>
      </p:sp>
      <p:pic>
        <p:nvPicPr>
          <p:cNvPr id="5" name="Picture 4" descr="Screen Shot 2013-04-22 at 4.49.0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993" y="1371600"/>
            <a:ext cx="4063607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Screen Shot 2013-04-22 at 4.47.00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55"/>
          <a:stretch/>
        </p:blipFill>
        <p:spPr>
          <a:xfrm>
            <a:off x="2895600" y="2895600"/>
            <a:ext cx="2947923" cy="3144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85800" y="57150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Progress Tracking</a:t>
            </a:r>
            <a:endParaRPr lang="en-US" dirty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9800" y="55626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Academic Planning</a:t>
            </a:r>
            <a:endParaRPr lang="en-US" dirty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24200" y="6183868"/>
            <a:ext cx="2566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Registration Planning</a:t>
            </a:r>
            <a:endParaRPr lang="en-US" dirty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34200" y="6321425"/>
            <a:ext cx="2133600" cy="365125"/>
          </a:xfrm>
        </p:spPr>
        <p:txBody>
          <a:bodyPr/>
          <a:lstStyle/>
          <a:p>
            <a:fld id="{3B9625E5-B422-4C2A-865B-091D544C6667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46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Panelists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type="body" idx="1"/>
          </p:nvPr>
        </p:nvSpPr>
        <p:spPr>
          <a:xfrm>
            <a:off x="342900" y="1219200"/>
            <a:ext cx="8458200" cy="5410200"/>
          </a:xfrm>
        </p:spPr>
        <p:txBody>
          <a:bodyPr/>
          <a:lstStyle/>
          <a:p>
            <a:r>
              <a:rPr lang="en-US" sz="2850" b="1" dirty="0" smtClean="0"/>
              <a:t>Greg Miller</a:t>
            </a:r>
            <a:r>
              <a:rPr lang="en-US" sz="2850" dirty="0" smtClean="0"/>
              <a:t>: Chair, Civil &amp; Environmental Engineering</a:t>
            </a:r>
            <a:endParaRPr lang="en-US" sz="2850" dirty="0"/>
          </a:p>
          <a:p>
            <a:r>
              <a:rPr lang="en-US" sz="2850" b="1" dirty="0" smtClean="0"/>
              <a:t>UW Profiles</a:t>
            </a:r>
          </a:p>
          <a:p>
            <a:pPr lvl="1"/>
            <a:r>
              <a:rPr lang="en-US" sz="2450" b="1" dirty="0" smtClean="0"/>
              <a:t>Carol </a:t>
            </a:r>
            <a:r>
              <a:rPr lang="en-US" sz="2450" b="1" dirty="0" smtClean="0"/>
              <a:t>Diem</a:t>
            </a:r>
            <a:r>
              <a:rPr lang="en-US" sz="2450" dirty="0" smtClean="0"/>
              <a:t>: Director of Institutional Analysis, Office of Planning &amp; </a:t>
            </a:r>
            <a:r>
              <a:rPr lang="en-US" sz="2450" dirty="0" smtClean="0"/>
              <a:t>Budgeting</a:t>
            </a:r>
          </a:p>
          <a:p>
            <a:pPr lvl="1"/>
            <a:r>
              <a:rPr lang="en-US" sz="2450" b="1" dirty="0"/>
              <a:t>Ann Wunderlin</a:t>
            </a:r>
            <a:r>
              <a:rPr lang="en-US" sz="2450" dirty="0"/>
              <a:t>: Education and Communications Manager, UW-IT</a:t>
            </a:r>
          </a:p>
          <a:p>
            <a:r>
              <a:rPr lang="en-US" sz="2850" b="1" dirty="0" smtClean="0"/>
              <a:t>My Plan</a:t>
            </a:r>
            <a:endParaRPr lang="en-US" sz="2850" b="1" dirty="0"/>
          </a:p>
          <a:p>
            <a:pPr lvl="1"/>
            <a:r>
              <a:rPr lang="en-US" sz="2450" b="1" dirty="0"/>
              <a:t>Phil </a:t>
            </a:r>
            <a:r>
              <a:rPr lang="en-US" sz="2450" b="1" dirty="0" smtClean="0"/>
              <a:t>Reid</a:t>
            </a:r>
            <a:r>
              <a:rPr lang="en-US" sz="2450" dirty="0" smtClean="0"/>
              <a:t>: Associate </a:t>
            </a:r>
            <a:r>
              <a:rPr lang="en-US" sz="2450" dirty="0"/>
              <a:t>Vice Provost, UW-IT</a:t>
            </a:r>
          </a:p>
          <a:p>
            <a:pPr lvl="1"/>
            <a:r>
              <a:rPr lang="en-US" sz="2450" b="1" dirty="0"/>
              <a:t>Darcy Van </a:t>
            </a:r>
            <a:r>
              <a:rPr lang="en-US" sz="2450" b="1" dirty="0" smtClean="0"/>
              <a:t>Patten</a:t>
            </a:r>
            <a:r>
              <a:rPr lang="en-US" sz="2450" dirty="0" smtClean="0"/>
              <a:t>: Senior </a:t>
            </a:r>
            <a:r>
              <a:rPr lang="en-US" sz="2450" dirty="0"/>
              <a:t>Program Manager, Student Information Systems, UW-IT</a:t>
            </a:r>
          </a:p>
          <a:p>
            <a:pPr lvl="1"/>
            <a:r>
              <a:rPr lang="en-US" sz="2450" b="1" dirty="0" smtClean="0"/>
              <a:t>Jill </a:t>
            </a:r>
            <a:r>
              <a:rPr lang="en-US" sz="2450" b="1" dirty="0" smtClean="0"/>
              <a:t>Yetman</a:t>
            </a:r>
            <a:r>
              <a:rPr lang="en-US" sz="2450" dirty="0" smtClean="0"/>
              <a:t>: Project and Product Manager for </a:t>
            </a:r>
            <a:r>
              <a:rPr lang="en-US" sz="2450" dirty="0" err="1" smtClean="0"/>
              <a:t>MyPlan</a:t>
            </a:r>
            <a:r>
              <a:rPr lang="en-US" sz="2450" dirty="0" smtClean="0"/>
              <a:t>, UW-IT</a:t>
            </a:r>
            <a:endParaRPr lang="en-US" sz="245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980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2" t="13983" r="14860" b="17708"/>
          <a:stretch/>
        </p:blipFill>
        <p:spPr bwMode="auto">
          <a:xfrm>
            <a:off x="190500" y="1667451"/>
            <a:ext cx="8801100" cy="48095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257801" y="60595"/>
            <a:ext cx="3886200" cy="26776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7475"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dirty="0" err="1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MyPlan</a:t>
            </a:r>
            <a:r>
              <a:rPr lang="en-US" sz="16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 is an academic planning tool that allows students to, </a:t>
            </a:r>
            <a:r>
              <a:rPr lang="en-US" sz="1600" b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up to 6 years in advance</a:t>
            </a:r>
            <a:r>
              <a:rPr lang="en-US" sz="16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:</a:t>
            </a:r>
          </a:p>
          <a:p>
            <a:pPr marL="117475" indent="339725"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Plan specific courses to take</a:t>
            </a:r>
          </a:p>
          <a:p>
            <a:pPr marL="117475" indent="339725"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Add placeholders for courses TBD</a:t>
            </a:r>
          </a:p>
          <a:p>
            <a:pPr marL="117475" indent="339725"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Identify back-up </a:t>
            </a:r>
            <a:r>
              <a:rPr lang="en-US" sz="1600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c</a:t>
            </a:r>
            <a:r>
              <a:rPr lang="en-US" sz="16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ourses</a:t>
            </a:r>
          </a:p>
          <a:p>
            <a:pPr marL="117475" indent="339725"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Bookmark courses of interest</a:t>
            </a:r>
            <a:endParaRPr lang="en-US" sz="1600" dirty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066800" y="1444639"/>
            <a:ext cx="4657726" cy="2062349"/>
          </a:xfrm>
          <a:prstGeom prst="straightConnector1">
            <a:avLst/>
          </a:prstGeom>
          <a:ln w="28575">
            <a:solidFill>
              <a:schemeClr val="tx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2508458" y="1843103"/>
            <a:ext cx="3216068" cy="1970172"/>
          </a:xfrm>
          <a:prstGeom prst="straightConnector1">
            <a:avLst/>
          </a:prstGeom>
          <a:ln w="28575">
            <a:solidFill>
              <a:schemeClr val="tx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2622760" y="2168832"/>
            <a:ext cx="3108219" cy="3505200"/>
          </a:xfrm>
          <a:prstGeom prst="straightConnector1">
            <a:avLst/>
          </a:prstGeom>
          <a:ln w="28575">
            <a:solidFill>
              <a:schemeClr val="tx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5137355" y="4343400"/>
            <a:ext cx="739571" cy="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5137356" y="2547372"/>
            <a:ext cx="593623" cy="1796029"/>
          </a:xfrm>
          <a:prstGeom prst="line">
            <a:avLst/>
          </a:prstGeom>
          <a:ln w="28575"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" name="TextBox 1024"/>
          <p:cNvSpPr txBox="1"/>
          <p:nvPr/>
        </p:nvSpPr>
        <p:spPr>
          <a:xfrm>
            <a:off x="727433" y="501451"/>
            <a:ext cx="26682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prstClr val="white"/>
                </a:solidFill>
                <a:latin typeface="Arial" charset="0"/>
                <a:ea typeface="ＭＳ Ｐゴシック" charset="-128"/>
              </a:rPr>
              <a:t>What is </a:t>
            </a:r>
            <a:r>
              <a:rPr lang="en-US" sz="2400" b="1" dirty="0" err="1" smtClean="0">
                <a:solidFill>
                  <a:prstClr val="white"/>
                </a:solidFill>
                <a:latin typeface="Arial" charset="0"/>
                <a:ea typeface="ＭＳ Ｐゴシック" charset="-128"/>
              </a:rPr>
              <a:t>MyPlan</a:t>
            </a:r>
            <a:r>
              <a:rPr lang="en-US" sz="2400" b="1" dirty="0" smtClean="0">
                <a:solidFill>
                  <a:prstClr val="white"/>
                </a:solidFill>
                <a:latin typeface="Arial" charset="0"/>
                <a:ea typeface="ＭＳ Ｐゴシック" charset="-128"/>
              </a:rPr>
              <a:t>?</a:t>
            </a:r>
            <a:endParaRPr lang="en-US" sz="2400" b="1" dirty="0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90500" y="6265275"/>
            <a:ext cx="5103018" cy="4234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7475"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Their</a:t>
            </a:r>
            <a:r>
              <a:rPr lang="en-US" sz="1600" b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 planning </a:t>
            </a:r>
            <a:r>
              <a:rPr lang="en-US" sz="16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can inform </a:t>
            </a:r>
            <a:r>
              <a:rPr lang="en-US" sz="1600" b="1" i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our</a:t>
            </a:r>
            <a:r>
              <a:rPr lang="en-US" sz="1600" b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 planning </a:t>
            </a:r>
            <a:r>
              <a:rPr lang="en-US" sz="16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75364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600" y="83522"/>
            <a:ext cx="8229600" cy="1066800"/>
          </a:xfrm>
        </p:spPr>
        <p:txBody>
          <a:bodyPr/>
          <a:lstStyle/>
          <a:p>
            <a:r>
              <a:rPr lang="en-US" sz="3600" dirty="0" err="1" smtClean="0"/>
              <a:t>MyPlan</a:t>
            </a:r>
            <a:r>
              <a:rPr lang="en-US" sz="3600" dirty="0" smtClean="0"/>
              <a:t>:  Metrics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600" y="1497568"/>
            <a:ext cx="4903111" cy="434340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34000"/>
              </a:lnSpc>
              <a:spcBef>
                <a:spcPts val="300"/>
              </a:spcBef>
            </a:pPr>
            <a:r>
              <a:rPr lang="en-US" sz="2000" dirty="0" smtClean="0"/>
              <a:t>Over 30,000 </a:t>
            </a:r>
            <a:r>
              <a:rPr lang="en-US" sz="2000" dirty="0"/>
              <a:t>students have created a </a:t>
            </a:r>
            <a:r>
              <a:rPr lang="en-US" sz="2000" dirty="0" smtClean="0"/>
              <a:t>plan</a:t>
            </a:r>
          </a:p>
          <a:p>
            <a:pPr marL="285750" indent="-285750">
              <a:lnSpc>
                <a:spcPct val="134000"/>
              </a:lnSpc>
              <a:spcBef>
                <a:spcPts val="300"/>
              </a:spcBef>
            </a:pPr>
            <a:r>
              <a:rPr lang="en-US" sz="2000" dirty="0" smtClean="0"/>
              <a:t>Adoptions Rates</a:t>
            </a:r>
          </a:p>
          <a:p>
            <a:pPr marL="566738" lvl="1" indent="-285750">
              <a:spcBef>
                <a:spcPts val="300"/>
              </a:spcBef>
            </a:pPr>
            <a:r>
              <a:rPr lang="en-US" sz="1800" dirty="0" smtClean="0"/>
              <a:t>45% Overall </a:t>
            </a:r>
          </a:p>
          <a:p>
            <a:pPr marL="566738" lvl="1" indent="-285750">
              <a:spcBef>
                <a:spcPts val="300"/>
              </a:spcBef>
            </a:pPr>
            <a:r>
              <a:rPr lang="en-US" sz="1800" dirty="0" smtClean="0"/>
              <a:t>54% for Undergrads</a:t>
            </a:r>
          </a:p>
          <a:p>
            <a:pPr marL="566738" lvl="1" indent="-285750">
              <a:spcBef>
                <a:spcPts val="300"/>
              </a:spcBef>
            </a:pPr>
            <a:r>
              <a:rPr lang="en-US" sz="1800" dirty="0" smtClean="0"/>
              <a:t>58% for Sophomores </a:t>
            </a:r>
          </a:p>
          <a:p>
            <a:pPr marL="285750" indent="-285750">
              <a:lnSpc>
                <a:spcPct val="134000"/>
              </a:lnSpc>
              <a:spcBef>
                <a:spcPts val="300"/>
              </a:spcBef>
            </a:pPr>
            <a:r>
              <a:rPr lang="en-US" sz="2000" dirty="0" smtClean="0"/>
              <a:t>User profile</a:t>
            </a:r>
          </a:p>
          <a:p>
            <a:pPr marL="566738" lvl="1" indent="-285750">
              <a:spcBef>
                <a:spcPts val="300"/>
              </a:spcBef>
            </a:pPr>
            <a:r>
              <a:rPr lang="en-US" sz="1800" dirty="0" smtClean="0"/>
              <a:t>Enrolled </a:t>
            </a:r>
            <a:r>
              <a:rPr lang="en-US" sz="1800" dirty="0"/>
              <a:t>at UW </a:t>
            </a:r>
            <a:r>
              <a:rPr lang="en-US" sz="1800" dirty="0" smtClean="0"/>
              <a:t>Seattle (~85%)</a:t>
            </a:r>
            <a:endParaRPr lang="en-US" sz="1800" dirty="0"/>
          </a:p>
          <a:p>
            <a:pPr marL="566738" lvl="1" indent="-285750">
              <a:spcBef>
                <a:spcPts val="300"/>
              </a:spcBef>
            </a:pPr>
            <a:r>
              <a:rPr lang="en-US" sz="1800" dirty="0" smtClean="0"/>
              <a:t>Female (~60%)</a:t>
            </a:r>
            <a:endParaRPr lang="en-US" sz="1800" dirty="0"/>
          </a:p>
          <a:p>
            <a:pPr marL="566738" lvl="1" indent="-285750">
              <a:spcBef>
                <a:spcPts val="300"/>
              </a:spcBef>
            </a:pPr>
            <a:r>
              <a:rPr lang="en-US" sz="1800" dirty="0" smtClean="0"/>
              <a:t>Undergraduate (~82%)</a:t>
            </a:r>
          </a:p>
          <a:p>
            <a:pPr marL="857250" lvl="2" indent="-285750">
              <a:spcBef>
                <a:spcPts val="300"/>
              </a:spcBef>
            </a:pPr>
            <a:r>
              <a:rPr lang="en-US" dirty="0" smtClean="0"/>
              <a:t>In a major (~46%)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35157" y="901095"/>
            <a:ext cx="17883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FEC200"/>
                </a:solidFill>
                <a:latin typeface="Arial" charset="0"/>
                <a:ea typeface="ＭＳ Ｐゴシック" charset="-128"/>
              </a:rPr>
              <a:t>Fall Adoption Rates</a:t>
            </a:r>
            <a:endParaRPr lang="en-US" sz="1600" dirty="0">
              <a:solidFill>
                <a:srgbClr val="FEC200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24600" y="3886200"/>
            <a:ext cx="2512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FEC200"/>
                </a:solidFill>
                <a:latin typeface="Arial" charset="0"/>
                <a:ea typeface="ＭＳ Ｐゴシック" charset="-128"/>
              </a:rPr>
              <a:t>Fall 2014 Users</a:t>
            </a:r>
            <a:endParaRPr lang="en-US" sz="1600" dirty="0">
              <a:solidFill>
                <a:srgbClr val="FEC200"/>
              </a:solidFill>
              <a:latin typeface="Arial" charset="0"/>
              <a:ea typeface="ＭＳ Ｐゴシック" charset="-128"/>
            </a:endParaRPr>
          </a:p>
        </p:txBody>
      </p:sp>
      <p:pic>
        <p:nvPicPr>
          <p:cNvPr id="1034" name="Picture 10" descr="C:\Users\cbershad\AppData\Local\Microsoft\Windows\Temporary Internet Files\Content.IE5\1G2MUU12\MP900390226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5628295"/>
            <a:ext cx="838200" cy="59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cbershad\AppData\Local\Microsoft\Windows\Temporary Internet Files\Content.IE5\ZFY89HF7\MP900341776[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00531" y="5628295"/>
            <a:ext cx="847423" cy="59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cbershad\AppData\Local\Microsoft\Windows\Temporary Internet Files\Content.IE5\1G2MUU12\MP900341510[1]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99"/>
          <a:stretch/>
        </p:blipFill>
        <p:spPr bwMode="auto">
          <a:xfrm>
            <a:off x="2631627" y="5628295"/>
            <a:ext cx="794452" cy="62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793" y="5628295"/>
            <a:ext cx="869908" cy="61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4" r="21303"/>
          <a:stretch/>
        </p:blipFill>
        <p:spPr bwMode="auto">
          <a:xfrm>
            <a:off x="4878156" y="4430221"/>
            <a:ext cx="889921" cy="61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001" y="6290846"/>
            <a:ext cx="838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FEC200"/>
                </a:solidFill>
                <a:latin typeface="Arial" charset="0"/>
                <a:ea typeface="ＭＳ Ｐゴシック" charset="-128"/>
              </a:rPr>
              <a:t>Biology</a:t>
            </a:r>
            <a:endParaRPr lang="en-US" sz="1600" dirty="0">
              <a:solidFill>
                <a:srgbClr val="FEC200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55784" y="6290846"/>
            <a:ext cx="11016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FEC200"/>
                </a:solidFill>
                <a:latin typeface="Arial" charset="0"/>
                <a:ea typeface="ＭＳ Ｐゴシック" charset="-128"/>
              </a:rPr>
              <a:t>Psychology</a:t>
            </a:r>
            <a:endParaRPr lang="en-US" sz="1600" dirty="0">
              <a:solidFill>
                <a:srgbClr val="FEC200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36339" y="6290846"/>
            <a:ext cx="11705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FEC200"/>
                </a:solidFill>
                <a:latin typeface="Arial" charset="0"/>
                <a:ea typeface="ＭＳ Ｐゴシック" charset="-128"/>
              </a:rPr>
              <a:t>Engineering</a:t>
            </a:r>
            <a:endParaRPr lang="en-US" sz="1600" dirty="0">
              <a:solidFill>
                <a:srgbClr val="FEC200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55810" y="6290846"/>
            <a:ext cx="9476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FEC200"/>
                </a:solidFill>
                <a:latin typeface="Arial" charset="0"/>
                <a:ea typeface="ＭＳ Ｐゴシック" charset="-128"/>
              </a:rPr>
              <a:t>Comp </a:t>
            </a:r>
            <a:r>
              <a:rPr lang="en-US" sz="1600" dirty="0" err="1" smtClean="0">
                <a:solidFill>
                  <a:srgbClr val="FEC200"/>
                </a:solidFill>
                <a:latin typeface="Arial" charset="0"/>
                <a:ea typeface="ＭＳ Ｐゴシック" charset="-128"/>
              </a:rPr>
              <a:t>Sci</a:t>
            </a:r>
            <a:endParaRPr lang="en-US" sz="1600" dirty="0">
              <a:solidFill>
                <a:srgbClr val="FEC200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87204" y="5071646"/>
            <a:ext cx="12718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FEC200"/>
                </a:solidFill>
                <a:latin typeface="Arial" charset="0"/>
                <a:ea typeface="ＭＳ Ｐゴシック" charset="-128"/>
              </a:rPr>
              <a:t>Biochemistry</a:t>
            </a:r>
            <a:endParaRPr lang="en-US" sz="1600" dirty="0">
              <a:solidFill>
                <a:srgbClr val="FEC200"/>
              </a:solidFill>
              <a:latin typeface="Arial" charset="0"/>
              <a:ea typeface="ＭＳ Ｐゴシック" charset="-128"/>
            </a:endParaRPr>
          </a:p>
        </p:txBody>
      </p:sp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2282020"/>
              </p:ext>
            </p:extLst>
          </p:nvPr>
        </p:nvGraphicFramePr>
        <p:xfrm>
          <a:off x="5572984" y="1207354"/>
          <a:ext cx="3271837" cy="2598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0" name="Chart 19"/>
          <p:cNvGraphicFramePr>
            <a:graphicFrameLocks/>
          </p:cNvGraphicFramePr>
          <p:nvPr>
            <p:extLst/>
          </p:nvPr>
        </p:nvGraphicFramePr>
        <p:xfrm>
          <a:off x="6202410" y="4267200"/>
          <a:ext cx="2627266" cy="2405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447800" y="6290846"/>
            <a:ext cx="9012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FEC200"/>
                </a:solidFill>
                <a:latin typeface="Arial" charset="0"/>
                <a:ea typeface="ＭＳ Ｐゴシック" charset="-128"/>
              </a:rPr>
              <a:t>Business</a:t>
            </a:r>
            <a:endParaRPr lang="en-US" sz="1600" dirty="0">
              <a:solidFill>
                <a:srgbClr val="FEC200"/>
              </a:solidFill>
              <a:latin typeface="Arial" charset="0"/>
              <a:ea typeface="ＭＳ Ｐゴシック" charset="-128"/>
            </a:endParaRPr>
          </a:p>
        </p:txBody>
      </p:sp>
      <p:pic>
        <p:nvPicPr>
          <p:cNvPr id="1026" name="Picture 2" descr="https://encrypted-tbn1.gstatic.com/images?q=tbn:ANd9GcTRHR8LI8yV7hJlY7G4KE4OVi7ozq8wbIxZrWxavSf2CrmV9kOGgQ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379" y="5628295"/>
            <a:ext cx="841534" cy="59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82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7787" y="1752600"/>
            <a:ext cx="3283504" cy="4191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63" y="441714"/>
            <a:ext cx="8263847" cy="533400"/>
          </a:xfrm>
        </p:spPr>
        <p:txBody>
          <a:bodyPr/>
          <a:lstStyle/>
          <a:p>
            <a:r>
              <a:rPr lang="en-US" sz="3600" dirty="0" smtClean="0"/>
              <a:t>Concierge as a Concept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463" y="1060887"/>
            <a:ext cx="8229600" cy="4267200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en-US" sz="1800" dirty="0" smtClean="0"/>
              <a:t>Concept borrowed </a:t>
            </a:r>
            <a:r>
              <a:rPr lang="en-US" sz="1800" dirty="0"/>
              <a:t>from the service industry</a:t>
            </a:r>
          </a:p>
          <a:p>
            <a:pPr>
              <a:spcBef>
                <a:spcPts val="300"/>
              </a:spcBef>
            </a:pPr>
            <a:r>
              <a:rPr lang="en-US" sz="1800" dirty="0" smtClean="0"/>
              <a:t>Consider </a:t>
            </a:r>
            <a:r>
              <a:rPr lang="en-US" sz="1800" dirty="0"/>
              <a:t>the familiar experience of dining out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86676" y="2529989"/>
            <a:ext cx="1390710" cy="33855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 smtClean="0">
                <a:solidFill>
                  <a:prstClr val="white"/>
                </a:solidFill>
                <a:latin typeface="Arial" charset="0"/>
                <a:ea typeface="ＭＳ Ｐゴシック" charset="-128"/>
              </a:rPr>
              <a:t>Explore</a:t>
            </a:r>
            <a:endParaRPr lang="en-US" sz="1600" i="1" dirty="0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 rot="5400000">
            <a:off x="2466588" y="4549326"/>
            <a:ext cx="430887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vert270"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 smtClean="0">
                <a:solidFill>
                  <a:prstClr val="white"/>
                </a:solidFill>
                <a:latin typeface="Arial" charset="0"/>
                <a:ea typeface="ＭＳ Ｐゴシック" charset="-128"/>
              </a:rPr>
              <a:t>Execute</a:t>
            </a:r>
            <a:endParaRPr lang="en-US" sz="1600" i="1" dirty="0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  <p:cxnSp>
        <p:nvCxnSpPr>
          <p:cNvPr id="9" name="Straight Arrow Connector 8"/>
          <p:cNvCxnSpPr>
            <a:stCxn id="13" idx="3"/>
            <a:endCxn id="10" idx="1"/>
          </p:cNvCxnSpPr>
          <p:nvPr/>
        </p:nvCxnSpPr>
        <p:spPr>
          <a:xfrm flipH="1">
            <a:off x="882170" y="2914709"/>
            <a:ext cx="1" cy="1836004"/>
          </a:xfrm>
          <a:prstGeom prst="straightConnector1">
            <a:avLst/>
          </a:prstGeom>
          <a:ln w="28575">
            <a:solidFill>
              <a:schemeClr val="bg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 rot="5400000">
            <a:off x="666727" y="4291773"/>
            <a:ext cx="430887" cy="13487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vert270"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 smtClean="0">
                <a:solidFill>
                  <a:prstClr val="white"/>
                </a:solidFill>
                <a:latin typeface="Arial" charset="0"/>
                <a:ea typeface="ＭＳ Ｐゴシック" charset="-128"/>
              </a:rPr>
              <a:t>Transactional</a:t>
            </a:r>
            <a:endParaRPr lang="en-US" sz="1600" i="1" dirty="0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 rot="5400000">
            <a:off x="2466588" y="3357266"/>
            <a:ext cx="430887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vert270"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 smtClean="0">
                <a:solidFill>
                  <a:prstClr val="white"/>
                </a:solidFill>
                <a:latin typeface="Arial" charset="0"/>
                <a:ea typeface="ＭＳ Ｐゴシック" charset="-128"/>
              </a:rPr>
              <a:t>Decide</a:t>
            </a:r>
            <a:endParaRPr lang="en-US" sz="1600" i="1" dirty="0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 rot="5400000">
            <a:off x="666728" y="2196331"/>
            <a:ext cx="430887" cy="100586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vert270"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 smtClean="0">
                <a:solidFill>
                  <a:prstClr val="white"/>
                </a:solidFill>
                <a:latin typeface="Arial" charset="0"/>
                <a:ea typeface="ＭＳ Ｐゴシック" charset="-128"/>
              </a:rPr>
              <a:t>Strategic</a:t>
            </a:r>
            <a:endParaRPr lang="en-US" sz="1600" i="1" dirty="0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65899" y="2345322"/>
            <a:ext cx="3429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 algn="ctr" defTabSz="457200" fontAlgn="base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</a:pPr>
            <a:r>
              <a:rPr lang="en-US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What do I want?</a:t>
            </a:r>
          </a:p>
          <a:p>
            <a:pPr marL="0" lvl="2" algn="ctr" defTabSz="457200" fontAlgn="base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</a:pPr>
            <a:r>
              <a:rPr lang="en-US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What are my options?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205876" y="4791082"/>
            <a:ext cx="3429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 algn="ctr" defTabSz="457200" fontAlgn="base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</a:pPr>
            <a:r>
              <a:rPr lang="en-US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How do I make it happen?</a:t>
            </a:r>
          </a:p>
        </p:txBody>
      </p:sp>
      <p:sp>
        <p:nvSpPr>
          <p:cNvPr id="17" name="TextBox 16"/>
          <p:cNvSpPr txBox="1"/>
          <p:nvPr/>
        </p:nvSpPr>
        <p:spPr>
          <a:xfrm rot="5400000">
            <a:off x="1581095" y="3351099"/>
            <a:ext cx="430887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vert270"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 smtClean="0">
                <a:solidFill>
                  <a:prstClr val="white"/>
                </a:solidFill>
                <a:latin typeface="Arial" charset="0"/>
                <a:ea typeface="ＭＳ Ｐゴシック" charset="-128"/>
              </a:rPr>
              <a:t>Assess</a:t>
            </a:r>
            <a:endParaRPr lang="en-US" sz="1600" i="1" dirty="0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  <p:cxnSp>
        <p:nvCxnSpPr>
          <p:cNvPr id="18" name="Elbow Connector 17"/>
          <p:cNvCxnSpPr>
            <a:stCxn id="8" idx="3"/>
            <a:endCxn id="17" idx="3"/>
          </p:cNvCxnSpPr>
          <p:nvPr/>
        </p:nvCxnSpPr>
        <p:spPr>
          <a:xfrm rot="5400000" flipH="1">
            <a:off x="1640171" y="4180110"/>
            <a:ext cx="1198227" cy="885493"/>
          </a:xfrm>
          <a:prstGeom prst="bentConnector3">
            <a:avLst>
              <a:gd name="adj1" fmla="val -39254"/>
            </a:avLst>
          </a:prstGeom>
          <a:ln w="28575">
            <a:solidFill>
              <a:schemeClr val="bg1"/>
            </a:solidFill>
            <a:prstDash val="dash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stCxn id="17" idx="1"/>
            <a:endCxn id="7" idx="0"/>
          </p:cNvCxnSpPr>
          <p:nvPr/>
        </p:nvCxnSpPr>
        <p:spPr>
          <a:xfrm rot="5400000" flipH="1" flipV="1">
            <a:off x="1707851" y="2618676"/>
            <a:ext cx="1062866" cy="885493"/>
          </a:xfrm>
          <a:prstGeom prst="bentConnector3">
            <a:avLst>
              <a:gd name="adj1" fmla="val 138919"/>
            </a:avLst>
          </a:prstGeom>
          <a:ln w="28575">
            <a:solidFill>
              <a:schemeClr val="bg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22953" y="6172200"/>
            <a:ext cx="826384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4F81BD">
                    <a:lumMod val="50000"/>
                  </a:srgbClr>
                </a:solidFill>
                <a:latin typeface="Arial" charset="0"/>
                <a:ea typeface="ＭＳ Ｐゴシック" charset="-128"/>
              </a:rPr>
              <a:t>Now let’s consider the experience of </a:t>
            </a:r>
            <a:r>
              <a:rPr lang="en-US" b="1" dirty="0" smtClean="0">
                <a:solidFill>
                  <a:srgbClr val="4F81BD">
                    <a:lumMod val="50000"/>
                  </a:srgbClr>
                </a:solidFill>
                <a:latin typeface="Arial" charset="0"/>
                <a:ea typeface="ＭＳ Ｐゴシック" charset="-128"/>
              </a:rPr>
              <a:t>academic planning …</a:t>
            </a:r>
            <a:endParaRPr lang="en-US" b="1" dirty="0">
              <a:solidFill>
                <a:srgbClr val="4F81BD">
                  <a:lumMod val="50000"/>
                </a:srgbClr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25" name="Rectangular Callout 24"/>
          <p:cNvSpPr/>
          <p:nvPr/>
        </p:nvSpPr>
        <p:spPr>
          <a:xfrm>
            <a:off x="6538920" y="3898861"/>
            <a:ext cx="2147879" cy="1000377"/>
          </a:xfrm>
          <a:prstGeom prst="wedgeRectCallout">
            <a:avLst>
              <a:gd name="adj1" fmla="val -65386"/>
              <a:gd name="adj2" fmla="val -3797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4F81BD">
                    <a:lumMod val="50000"/>
                  </a:srgbClr>
                </a:solidFill>
                <a:sym typeface="Webdings" panose="05030102010509060703" pitchFamily="18" charset="2"/>
              </a:rPr>
              <a:t> </a:t>
            </a:r>
            <a:r>
              <a:rPr lang="en-US" sz="1600" b="1" dirty="0" smtClean="0">
                <a:solidFill>
                  <a:srgbClr val="4F81BD">
                    <a:lumMod val="50000"/>
                  </a:srgbClr>
                </a:solidFill>
                <a:sym typeface="Webdings"/>
              </a:rPr>
              <a:t>Information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4F81BD">
                    <a:lumMod val="50000"/>
                  </a:srgbClr>
                </a:solidFill>
                <a:sym typeface="Webdings"/>
              </a:rPr>
              <a:t>Restaurant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4F81BD">
                    <a:lumMod val="50000"/>
                  </a:srgbClr>
                </a:solidFill>
              </a:rPr>
              <a:t>Previous Patrons</a:t>
            </a:r>
            <a:endParaRPr lang="en-US" sz="1600" dirty="0">
              <a:solidFill>
                <a:srgbClr val="4F81BD">
                  <a:lumMod val="50000"/>
                </a:srgbClr>
              </a:solidFill>
            </a:endParaRPr>
          </a:p>
        </p:txBody>
      </p:sp>
      <p:pic>
        <p:nvPicPr>
          <p:cNvPr id="3078" name="Picture 6" descr="http://www.halland.com/wp-content/uploads/2013/11/private-concierge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0" t="8329"/>
          <a:stretch/>
        </p:blipFill>
        <p:spPr bwMode="auto">
          <a:xfrm>
            <a:off x="6073013" y="1403346"/>
            <a:ext cx="2209799" cy="165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74" name="Straight Arrow Connector 3073"/>
          <p:cNvCxnSpPr>
            <a:stCxn id="7" idx="2"/>
            <a:endCxn id="12" idx="1"/>
          </p:cNvCxnSpPr>
          <p:nvPr/>
        </p:nvCxnSpPr>
        <p:spPr>
          <a:xfrm>
            <a:off x="2682031" y="2868543"/>
            <a:ext cx="0" cy="730479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6" name="Straight Arrow Connector 3075"/>
          <p:cNvCxnSpPr>
            <a:stCxn id="12" idx="3"/>
            <a:endCxn id="8" idx="1"/>
          </p:cNvCxnSpPr>
          <p:nvPr/>
        </p:nvCxnSpPr>
        <p:spPr>
          <a:xfrm>
            <a:off x="2682031" y="4029909"/>
            <a:ext cx="0" cy="761173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491291" y="3478768"/>
            <a:ext cx="2895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 algn="ctr" defTabSz="457200" fontAlgn="base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</a:pPr>
            <a:r>
              <a:rPr lang="en-US" i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“</a:t>
            </a:r>
            <a:r>
              <a:rPr lang="en-US" b="1" i="1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O</a:t>
            </a:r>
            <a:r>
              <a:rPr lang="en-US" b="1" i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ptimization</a:t>
            </a:r>
            <a:r>
              <a:rPr lang="en-US" i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” problem      with </a:t>
            </a:r>
            <a:r>
              <a:rPr lang="en-US" b="1" i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constraints</a:t>
            </a:r>
          </a:p>
        </p:txBody>
      </p:sp>
    </p:spTree>
    <p:extLst>
      <p:ext uri="{BB962C8B-B14F-4D97-AF65-F5344CB8AC3E}">
        <p14:creationId xmlns:p14="http://schemas.microsoft.com/office/powerpoint/2010/main" val="22554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0" grpId="0" animBg="1"/>
      <p:bldP spid="12" grpId="0" animBg="1"/>
      <p:bldP spid="13" grpId="0" animBg="1"/>
      <p:bldP spid="15" grpId="0"/>
      <p:bldP spid="16" grpId="0"/>
      <p:bldP spid="17" grpId="0" animBg="1"/>
      <p:bldP spid="24" grpId="0" animBg="1"/>
      <p:bldP spid="25" grpId="0" animBg="1"/>
      <p:bldP spid="1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/>
          <a:lstStyle/>
          <a:p>
            <a:r>
              <a:rPr lang="en-US" sz="3600" dirty="0" smtClean="0"/>
              <a:t>Concierge as a Framework</a:t>
            </a:r>
            <a:endParaRPr lang="en-US" sz="3600" dirty="0"/>
          </a:p>
        </p:txBody>
      </p:sp>
      <p:grpSp>
        <p:nvGrpSpPr>
          <p:cNvPr id="4" name="Group 3"/>
          <p:cNvGrpSpPr/>
          <p:nvPr/>
        </p:nvGrpSpPr>
        <p:grpSpPr>
          <a:xfrm>
            <a:off x="755595" y="1490404"/>
            <a:ext cx="1524000" cy="2057400"/>
            <a:chOff x="1905000" y="1371600"/>
            <a:chExt cx="1524000" cy="2057400"/>
          </a:xfrm>
        </p:grpSpPr>
        <p:sp>
          <p:nvSpPr>
            <p:cNvPr id="5" name="Rectangle 4"/>
            <p:cNvSpPr/>
            <p:nvPr/>
          </p:nvSpPr>
          <p:spPr>
            <a:xfrm>
              <a:off x="1905000" y="1371600"/>
              <a:ext cx="1524000" cy="20574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6" name="Picture 39" descr="http://www.garlandisdschools.net/uploaded/high_schools/nghs/photos/studying-clip-art.jpg"/>
            <p:cNvPicPr>
              <a:picLocks noChangeAspect="1" noChangeArrowheads="1"/>
            </p:cNvPicPr>
            <p:nvPr/>
          </p:nvPicPr>
          <p:blipFill>
            <a:blip r:embed="rId2" cstate="print"/>
            <a:srcRect l="9524" t="9524" r="4762" b="4762"/>
            <a:stretch>
              <a:fillRect/>
            </a:stretch>
          </p:blipFill>
          <p:spPr bwMode="auto">
            <a:xfrm>
              <a:off x="2133600" y="22098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2019300" y="1524000"/>
              <a:ext cx="1295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>
                  <a:solidFill>
                    <a:srgbClr val="4F81BD">
                      <a:lumMod val="75000"/>
                    </a:srgbClr>
                  </a:solidFill>
                  <a:latin typeface="Arial" charset="0"/>
                  <a:ea typeface="ＭＳ Ｐゴシック" charset="-128"/>
                </a:rPr>
                <a:t>Individual</a:t>
              </a: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4F81BD">
                      <a:lumMod val="75000"/>
                    </a:srgbClr>
                  </a:solidFill>
                  <a:latin typeface="Arial" charset="0"/>
                  <a:ea typeface="ＭＳ Ｐゴシック" charset="-128"/>
                </a:rPr>
                <a:t>Record</a:t>
              </a: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4F81BD">
                      <a:lumMod val="75000"/>
                    </a:srgbClr>
                  </a:solidFill>
                  <a:latin typeface="Arial" charset="0"/>
                  <a:ea typeface="ＭＳ Ｐゴシック" charset="-128"/>
                </a:rPr>
                <a:t>Preferences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053029" y="1600200"/>
            <a:ext cx="1676400" cy="2057400"/>
            <a:chOff x="5791200" y="1371600"/>
            <a:chExt cx="1524000" cy="2057400"/>
          </a:xfrm>
        </p:grpSpPr>
        <p:sp>
          <p:nvSpPr>
            <p:cNvPr id="9" name="Rectangle 8"/>
            <p:cNvSpPr/>
            <p:nvPr/>
          </p:nvSpPr>
          <p:spPr>
            <a:xfrm>
              <a:off x="5791200" y="1371600"/>
              <a:ext cx="1524000" cy="20574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943600" y="2133600"/>
              <a:ext cx="1219200" cy="1219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11" name="Group 95"/>
            <p:cNvGrpSpPr/>
            <p:nvPr/>
          </p:nvGrpSpPr>
          <p:grpSpPr>
            <a:xfrm>
              <a:off x="6019800" y="2209800"/>
              <a:ext cx="999067" cy="995498"/>
              <a:chOff x="5562600" y="2286000"/>
              <a:chExt cx="2370667" cy="2362200"/>
            </a:xfrm>
          </p:grpSpPr>
          <p:sp>
            <p:nvSpPr>
              <p:cNvPr id="13" name="Isosceles Triangle 12"/>
              <p:cNvSpPr/>
              <p:nvPr/>
            </p:nvSpPr>
            <p:spPr>
              <a:xfrm>
                <a:off x="5562600" y="2286000"/>
                <a:ext cx="2370667" cy="762000"/>
              </a:xfrm>
              <a:prstGeom prst="triangle">
                <a:avLst>
                  <a:gd name="adj" fmla="val 48750"/>
                </a:avLst>
              </a:prstGeom>
              <a:solidFill>
                <a:schemeClr val="tx1"/>
              </a:solidFill>
              <a:ln w="635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6019800" y="3200400"/>
                <a:ext cx="76200" cy="1143000"/>
              </a:xfrm>
              <a:prstGeom prst="roundRect">
                <a:avLst/>
              </a:prstGeom>
              <a:solidFill>
                <a:schemeClr val="tx1"/>
              </a:solidFill>
              <a:ln w="508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Rounded Rectangle 14"/>
              <p:cNvSpPr/>
              <p:nvPr/>
            </p:nvSpPr>
            <p:spPr>
              <a:xfrm>
                <a:off x="6309360" y="3200400"/>
                <a:ext cx="76200" cy="1143000"/>
              </a:xfrm>
              <a:prstGeom prst="roundRect">
                <a:avLst/>
              </a:prstGeom>
              <a:solidFill>
                <a:schemeClr val="tx1"/>
              </a:solidFill>
              <a:ln w="508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ounded Rectangle 15"/>
              <p:cNvSpPr/>
              <p:nvPr/>
            </p:nvSpPr>
            <p:spPr>
              <a:xfrm>
                <a:off x="6598920" y="3200400"/>
                <a:ext cx="76200" cy="1143000"/>
              </a:xfrm>
              <a:prstGeom prst="roundRect">
                <a:avLst/>
              </a:prstGeom>
              <a:solidFill>
                <a:schemeClr val="tx1"/>
              </a:solidFill>
              <a:ln w="508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>
                <a:off x="6888480" y="3200400"/>
                <a:ext cx="76200" cy="1143000"/>
              </a:xfrm>
              <a:prstGeom prst="roundRect">
                <a:avLst/>
              </a:prstGeom>
              <a:solidFill>
                <a:schemeClr val="tx1"/>
              </a:solidFill>
              <a:ln w="508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Rounded Rectangle 17"/>
              <p:cNvSpPr/>
              <p:nvPr/>
            </p:nvSpPr>
            <p:spPr>
              <a:xfrm>
                <a:off x="7178040" y="3200400"/>
                <a:ext cx="76200" cy="1143000"/>
              </a:xfrm>
              <a:prstGeom prst="roundRect">
                <a:avLst/>
              </a:prstGeom>
              <a:solidFill>
                <a:schemeClr val="tx1"/>
              </a:solidFill>
              <a:ln w="508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>
                <a:off x="7467600" y="3200400"/>
                <a:ext cx="76200" cy="1143000"/>
              </a:xfrm>
              <a:prstGeom prst="roundRect">
                <a:avLst/>
              </a:prstGeom>
              <a:solidFill>
                <a:schemeClr val="tx1"/>
              </a:solidFill>
              <a:ln w="508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Rounded Rectangle 19"/>
              <p:cNvSpPr/>
              <p:nvPr/>
            </p:nvSpPr>
            <p:spPr>
              <a:xfrm>
                <a:off x="5715000" y="4495800"/>
                <a:ext cx="2133600" cy="152400"/>
              </a:xfrm>
              <a:prstGeom prst="roundRect">
                <a:avLst/>
              </a:prstGeom>
              <a:solidFill>
                <a:schemeClr val="tx1"/>
              </a:solidFill>
              <a:ln w="508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5867400" y="1447800"/>
              <a:ext cx="1447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>
                  <a:solidFill>
                    <a:srgbClr val="4F81BD">
                      <a:lumMod val="75000"/>
                    </a:srgbClr>
                  </a:solidFill>
                  <a:latin typeface="Arial" charset="0"/>
                  <a:ea typeface="ＭＳ Ｐゴシック" charset="-128"/>
                </a:rPr>
                <a:t>Institution</a:t>
              </a: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4F81BD">
                      <a:lumMod val="75000"/>
                    </a:srgbClr>
                  </a:solidFill>
                  <a:latin typeface="Arial" charset="0"/>
                  <a:ea typeface="ＭＳ Ｐゴシック" charset="-128"/>
                </a:rPr>
                <a:t>Offerings</a:t>
              </a: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4F81BD">
                      <a:lumMod val="75000"/>
                    </a:srgbClr>
                  </a:solidFill>
                  <a:latin typeface="Arial" charset="0"/>
                  <a:ea typeface="ＭＳ Ｐゴシック" charset="-128"/>
                </a:rPr>
                <a:t>Rules/Requirements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429000" y="4328346"/>
            <a:ext cx="2362200" cy="2170331"/>
            <a:chOff x="3429000" y="4419600"/>
            <a:chExt cx="2362200" cy="2170331"/>
          </a:xfrm>
        </p:grpSpPr>
        <p:sp>
          <p:nvSpPr>
            <p:cNvPr id="22" name="Rectangle 21"/>
            <p:cNvSpPr/>
            <p:nvPr/>
          </p:nvSpPr>
          <p:spPr>
            <a:xfrm>
              <a:off x="3429000" y="4419600"/>
              <a:ext cx="2362200" cy="2170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23" name="Group 103"/>
            <p:cNvGrpSpPr/>
            <p:nvPr/>
          </p:nvGrpSpPr>
          <p:grpSpPr>
            <a:xfrm>
              <a:off x="3710215" y="4724400"/>
              <a:ext cx="1799771" cy="1219200"/>
              <a:chOff x="2362200" y="4572000"/>
              <a:chExt cx="2362200" cy="1600200"/>
            </a:xfrm>
          </p:grpSpPr>
          <p:pic>
            <p:nvPicPr>
              <p:cNvPr id="25" name="Picture 39" descr="http://www.garlandisdschools.net/uploaded/high_schools/nghs/photos/studying-clip-art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9524" t="9524" r="4762" b="4762"/>
              <a:stretch>
                <a:fillRect/>
              </a:stretch>
            </p:blipFill>
            <p:spPr bwMode="auto">
              <a:xfrm>
                <a:off x="2362200" y="4572000"/>
                <a:ext cx="533400" cy="533400"/>
              </a:xfrm>
              <a:prstGeom prst="rect">
                <a:avLst/>
              </a:prstGeom>
              <a:noFill/>
            </p:spPr>
          </p:pic>
          <p:pic>
            <p:nvPicPr>
              <p:cNvPr id="26" name="Picture 39" descr="http://www.garlandisdschools.net/uploaded/high_schools/nghs/photos/studying-clip-art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9524" t="9524" r="4762" b="4762"/>
              <a:stretch>
                <a:fillRect/>
              </a:stretch>
            </p:blipFill>
            <p:spPr bwMode="auto">
              <a:xfrm>
                <a:off x="2819400" y="4572000"/>
                <a:ext cx="533400" cy="533400"/>
              </a:xfrm>
              <a:prstGeom prst="rect">
                <a:avLst/>
              </a:prstGeom>
              <a:noFill/>
            </p:spPr>
          </p:pic>
          <p:pic>
            <p:nvPicPr>
              <p:cNvPr id="27" name="Picture 39" descr="http://www.garlandisdschools.net/uploaded/high_schools/nghs/photos/studying-clip-art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9524" t="9524" r="4762" b="4762"/>
              <a:stretch>
                <a:fillRect/>
              </a:stretch>
            </p:blipFill>
            <p:spPr bwMode="auto">
              <a:xfrm>
                <a:off x="3276600" y="4572000"/>
                <a:ext cx="533400" cy="533400"/>
              </a:xfrm>
              <a:prstGeom prst="rect">
                <a:avLst/>
              </a:prstGeom>
              <a:noFill/>
            </p:spPr>
          </p:pic>
          <p:pic>
            <p:nvPicPr>
              <p:cNvPr id="28" name="Picture 39" descr="http://www.garlandisdschools.net/uploaded/high_schools/nghs/photos/studying-clip-art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9524" t="9524" r="4762" b="4762"/>
              <a:stretch>
                <a:fillRect/>
              </a:stretch>
            </p:blipFill>
            <p:spPr bwMode="auto">
              <a:xfrm>
                <a:off x="3733800" y="4572000"/>
                <a:ext cx="533400" cy="533400"/>
              </a:xfrm>
              <a:prstGeom prst="rect">
                <a:avLst/>
              </a:prstGeom>
              <a:noFill/>
            </p:spPr>
          </p:pic>
          <p:pic>
            <p:nvPicPr>
              <p:cNvPr id="29" name="Picture 39" descr="http://www.garlandisdschools.net/uploaded/high_schools/nghs/photos/studying-clip-art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9524" t="9524" r="4762" b="4762"/>
              <a:stretch>
                <a:fillRect/>
              </a:stretch>
            </p:blipFill>
            <p:spPr bwMode="auto">
              <a:xfrm>
                <a:off x="2362200" y="5105400"/>
                <a:ext cx="533400" cy="533400"/>
              </a:xfrm>
              <a:prstGeom prst="rect">
                <a:avLst/>
              </a:prstGeom>
              <a:noFill/>
            </p:spPr>
          </p:pic>
          <p:pic>
            <p:nvPicPr>
              <p:cNvPr id="30" name="Picture 39" descr="http://www.garlandisdschools.net/uploaded/high_schools/nghs/photos/studying-clip-art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9524" t="9524" r="4762" b="4762"/>
              <a:stretch>
                <a:fillRect/>
              </a:stretch>
            </p:blipFill>
            <p:spPr bwMode="auto">
              <a:xfrm>
                <a:off x="2819400" y="5105400"/>
                <a:ext cx="533400" cy="533400"/>
              </a:xfrm>
              <a:prstGeom prst="rect">
                <a:avLst/>
              </a:prstGeom>
              <a:noFill/>
            </p:spPr>
          </p:pic>
          <p:pic>
            <p:nvPicPr>
              <p:cNvPr id="31" name="Picture 39" descr="http://www.garlandisdschools.net/uploaded/high_schools/nghs/photos/studying-clip-art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9524" t="9524" r="4762" b="4762"/>
              <a:stretch>
                <a:fillRect/>
              </a:stretch>
            </p:blipFill>
            <p:spPr bwMode="auto">
              <a:xfrm>
                <a:off x="3276600" y="5105400"/>
                <a:ext cx="533400" cy="533400"/>
              </a:xfrm>
              <a:prstGeom prst="rect">
                <a:avLst/>
              </a:prstGeom>
              <a:noFill/>
            </p:spPr>
          </p:pic>
          <p:pic>
            <p:nvPicPr>
              <p:cNvPr id="32" name="Picture 39" descr="http://www.garlandisdschools.net/uploaded/high_schools/nghs/photos/studying-clip-art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9524" t="9524" r="4762" b="4762"/>
              <a:stretch>
                <a:fillRect/>
              </a:stretch>
            </p:blipFill>
            <p:spPr bwMode="auto">
              <a:xfrm>
                <a:off x="3733800" y="5105400"/>
                <a:ext cx="533400" cy="533400"/>
              </a:xfrm>
              <a:prstGeom prst="rect">
                <a:avLst/>
              </a:prstGeom>
              <a:noFill/>
            </p:spPr>
          </p:pic>
          <p:pic>
            <p:nvPicPr>
              <p:cNvPr id="33" name="Picture 39" descr="http://www.garlandisdschools.net/uploaded/high_schools/nghs/photos/studying-clip-art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9524" t="9524" r="4762" b="4762"/>
              <a:stretch>
                <a:fillRect/>
              </a:stretch>
            </p:blipFill>
            <p:spPr bwMode="auto">
              <a:xfrm>
                <a:off x="4191000" y="4572000"/>
                <a:ext cx="533400" cy="533400"/>
              </a:xfrm>
              <a:prstGeom prst="rect">
                <a:avLst/>
              </a:prstGeom>
              <a:noFill/>
            </p:spPr>
          </p:pic>
          <p:pic>
            <p:nvPicPr>
              <p:cNvPr id="34" name="Picture 39" descr="http://www.garlandisdschools.net/uploaded/high_schools/nghs/photos/studying-clip-art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9524" t="9524" r="4762" b="4762"/>
              <a:stretch>
                <a:fillRect/>
              </a:stretch>
            </p:blipFill>
            <p:spPr bwMode="auto">
              <a:xfrm>
                <a:off x="4191000" y="5105400"/>
                <a:ext cx="533400" cy="533400"/>
              </a:xfrm>
              <a:prstGeom prst="rect">
                <a:avLst/>
              </a:prstGeom>
              <a:noFill/>
            </p:spPr>
          </p:pic>
          <p:pic>
            <p:nvPicPr>
              <p:cNvPr id="35" name="Picture 39" descr="http://www.garlandisdschools.net/uploaded/high_schools/nghs/photos/studying-clip-art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9524" t="9524" r="4762" b="4762"/>
              <a:stretch>
                <a:fillRect/>
              </a:stretch>
            </p:blipFill>
            <p:spPr bwMode="auto">
              <a:xfrm>
                <a:off x="2362200" y="5638800"/>
                <a:ext cx="533400" cy="533400"/>
              </a:xfrm>
              <a:prstGeom prst="rect">
                <a:avLst/>
              </a:prstGeom>
              <a:noFill/>
            </p:spPr>
          </p:pic>
          <p:pic>
            <p:nvPicPr>
              <p:cNvPr id="36" name="Picture 39" descr="http://www.garlandisdschools.net/uploaded/high_schools/nghs/photos/studying-clip-art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9524" t="9524" r="4762" b="4762"/>
              <a:stretch>
                <a:fillRect/>
              </a:stretch>
            </p:blipFill>
            <p:spPr bwMode="auto">
              <a:xfrm>
                <a:off x="2819400" y="5638800"/>
                <a:ext cx="533400" cy="533400"/>
              </a:xfrm>
              <a:prstGeom prst="rect">
                <a:avLst/>
              </a:prstGeom>
              <a:noFill/>
            </p:spPr>
          </p:pic>
          <p:pic>
            <p:nvPicPr>
              <p:cNvPr id="37" name="Picture 39" descr="http://www.garlandisdschools.net/uploaded/high_schools/nghs/photos/studying-clip-art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9524" t="9524" r="4762" b="4762"/>
              <a:stretch>
                <a:fillRect/>
              </a:stretch>
            </p:blipFill>
            <p:spPr bwMode="auto">
              <a:xfrm>
                <a:off x="3276600" y="5638800"/>
                <a:ext cx="533400" cy="533400"/>
              </a:xfrm>
              <a:prstGeom prst="rect">
                <a:avLst/>
              </a:prstGeom>
              <a:noFill/>
            </p:spPr>
          </p:pic>
          <p:pic>
            <p:nvPicPr>
              <p:cNvPr id="38" name="Picture 39" descr="http://www.garlandisdschools.net/uploaded/high_schools/nghs/photos/studying-clip-art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9524" t="9524" r="4762" b="4762"/>
              <a:stretch>
                <a:fillRect/>
              </a:stretch>
            </p:blipFill>
            <p:spPr bwMode="auto">
              <a:xfrm>
                <a:off x="3733800" y="5638800"/>
                <a:ext cx="533400" cy="533400"/>
              </a:xfrm>
              <a:prstGeom prst="rect">
                <a:avLst/>
              </a:prstGeom>
              <a:noFill/>
            </p:spPr>
          </p:pic>
          <p:pic>
            <p:nvPicPr>
              <p:cNvPr id="39" name="Picture 39" descr="http://www.garlandisdschools.net/uploaded/high_schools/nghs/photos/studying-clip-art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9524" t="9524" r="4762" b="4762"/>
              <a:stretch>
                <a:fillRect/>
              </a:stretch>
            </p:blipFill>
            <p:spPr bwMode="auto">
              <a:xfrm>
                <a:off x="4191000" y="5638800"/>
                <a:ext cx="533400" cy="533400"/>
              </a:xfrm>
              <a:prstGeom prst="rect">
                <a:avLst/>
              </a:prstGeom>
              <a:noFill/>
            </p:spPr>
          </p:pic>
        </p:grpSp>
        <p:sp>
          <p:nvSpPr>
            <p:cNvPr id="24" name="TextBox 23"/>
            <p:cNvSpPr txBox="1"/>
            <p:nvPr/>
          </p:nvSpPr>
          <p:spPr>
            <a:xfrm>
              <a:off x="3838799" y="5943600"/>
              <a:ext cx="15426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>
                  <a:solidFill>
                    <a:srgbClr val="4F81BD">
                      <a:lumMod val="75000"/>
                    </a:srgbClr>
                  </a:solidFill>
                  <a:latin typeface="Arial" charset="0"/>
                  <a:ea typeface="ＭＳ Ｐゴシック" charset="-128"/>
                </a:rPr>
                <a:t>Collective Experience</a:t>
              </a: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4F81BD">
                      <a:lumMod val="75000"/>
                    </a:srgbClr>
                  </a:solidFill>
                  <a:latin typeface="Arial" charset="0"/>
                  <a:ea typeface="ＭＳ Ｐゴシック" charset="-128"/>
                </a:rPr>
                <a:t>Patterns</a:t>
              </a: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4F81BD">
                      <a:lumMod val="75000"/>
                    </a:srgbClr>
                  </a:solidFill>
                  <a:latin typeface="Arial" charset="0"/>
                  <a:ea typeface="ＭＳ Ｐゴシック" charset="-128"/>
                </a:rPr>
                <a:t>Predictions</a:t>
              </a:r>
            </a:p>
          </p:txBody>
        </p:sp>
      </p:grpSp>
      <p:cxnSp>
        <p:nvCxnSpPr>
          <p:cNvPr id="41" name="Straight Connector 40"/>
          <p:cNvCxnSpPr>
            <a:stCxn id="9" idx="2"/>
            <a:endCxn id="22" idx="3"/>
          </p:cNvCxnSpPr>
          <p:nvPr/>
        </p:nvCxnSpPr>
        <p:spPr>
          <a:xfrm flipH="1">
            <a:off x="5791200" y="3657600"/>
            <a:ext cx="2100029" cy="1755912"/>
          </a:xfrm>
          <a:prstGeom prst="line">
            <a:avLst/>
          </a:prstGeom>
          <a:ln w="28575">
            <a:solidFill>
              <a:schemeClr val="bg1"/>
            </a:solidFill>
            <a:prstDash val="solid"/>
            <a:headEnd type="triangle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5" idx="2"/>
            <a:endCxn id="22" idx="1"/>
          </p:cNvCxnSpPr>
          <p:nvPr/>
        </p:nvCxnSpPr>
        <p:spPr>
          <a:xfrm>
            <a:off x="1517595" y="3547804"/>
            <a:ext cx="1911405" cy="1865708"/>
          </a:xfrm>
          <a:prstGeom prst="line">
            <a:avLst/>
          </a:prstGeom>
          <a:ln w="38100">
            <a:solidFill>
              <a:schemeClr val="bg1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5" idx="3"/>
            <a:endCxn id="9" idx="1"/>
          </p:cNvCxnSpPr>
          <p:nvPr/>
        </p:nvCxnSpPr>
        <p:spPr>
          <a:xfrm>
            <a:off x="2279595" y="2519104"/>
            <a:ext cx="4773434" cy="109796"/>
          </a:xfrm>
          <a:prstGeom prst="straightConnector1">
            <a:avLst/>
          </a:prstGeom>
          <a:solidFill>
            <a:schemeClr val="accent1">
              <a:lumMod val="50000"/>
            </a:schemeClr>
          </a:solidFill>
          <a:ln w="38100">
            <a:solidFill>
              <a:schemeClr val="bg1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154887" y="175260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Explore</a:t>
            </a:r>
            <a:endParaRPr lang="en-US" dirty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410200" y="2602468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Decide</a:t>
            </a:r>
            <a:endParaRPr lang="en-US" dirty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129239" y="3493136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Execute</a:t>
            </a:r>
            <a:endParaRPr lang="en-US" dirty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971800" y="2602468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Assess</a:t>
            </a:r>
            <a:endParaRPr lang="en-US" dirty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5147466" y="2006600"/>
            <a:ext cx="477157" cy="4520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H="1">
            <a:off x="5164921" y="3068879"/>
            <a:ext cx="490558" cy="4789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rot="10800000">
            <a:off x="3677730" y="3026072"/>
            <a:ext cx="477157" cy="4520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rot="16200000">
            <a:off x="3632937" y="2000218"/>
            <a:ext cx="477157" cy="4520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75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0382"/>
            <a:ext cx="8229600" cy="1066800"/>
          </a:xfrm>
        </p:spPr>
        <p:txBody>
          <a:bodyPr/>
          <a:lstStyle/>
          <a:p>
            <a:r>
              <a:rPr lang="en-US" sz="3600" dirty="0" smtClean="0"/>
              <a:t>Concierge In Action: Academic Explorer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7345"/>
            <a:ext cx="8229600" cy="53340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 smtClean="0"/>
              <a:t>What is UW Academic Explorer?</a:t>
            </a:r>
          </a:p>
          <a:p>
            <a:pPr>
              <a:lnSpc>
                <a:spcPct val="120000"/>
              </a:lnSpc>
            </a:pPr>
            <a:r>
              <a:rPr lang="en-US" sz="2000" b="1" dirty="0" smtClean="0">
                <a:solidFill>
                  <a:srgbClr val="FF0000"/>
                </a:solidFill>
              </a:rPr>
              <a:t>Single integrated tool for students </a:t>
            </a:r>
            <a:r>
              <a:rPr lang="en-US" sz="2000" dirty="0" smtClean="0"/>
              <a:t>to explore programs, assess personal and academic fit, discover related programs, understand requirements, and consider back-up options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000" b="1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b="1" dirty="0" smtClean="0"/>
              <a:t>Why build UW Academic Explorer?</a:t>
            </a:r>
            <a:endParaRPr lang="en-US" b="1" dirty="0"/>
          </a:p>
          <a:p>
            <a:pPr>
              <a:lnSpc>
                <a:spcPct val="120000"/>
              </a:lnSpc>
            </a:pPr>
            <a:r>
              <a:rPr lang="en-US" sz="2000" b="1" dirty="0" smtClean="0">
                <a:solidFill>
                  <a:srgbClr val="FF0000"/>
                </a:solidFill>
              </a:rPr>
              <a:t>To help </a:t>
            </a:r>
            <a:r>
              <a:rPr lang="en-US" sz="2000" b="1" dirty="0">
                <a:solidFill>
                  <a:srgbClr val="FF0000"/>
                </a:solidFill>
              </a:rPr>
              <a:t>students find their “academic home” more </a:t>
            </a:r>
            <a:r>
              <a:rPr lang="en-US" sz="2000" b="1" dirty="0" smtClean="0">
                <a:solidFill>
                  <a:srgbClr val="FF0000"/>
                </a:solidFill>
              </a:rPr>
              <a:t>quickly</a:t>
            </a:r>
            <a:r>
              <a:rPr lang="en-US" sz="2000" i="1" dirty="0" smtClean="0"/>
              <a:t> </a:t>
            </a:r>
          </a:p>
          <a:p>
            <a:pPr marL="344488" lvl="1" indent="0">
              <a:lnSpc>
                <a:spcPct val="120000"/>
              </a:lnSpc>
              <a:buNone/>
            </a:pPr>
            <a:r>
              <a:rPr lang="en-US" sz="1800" i="1" dirty="0" smtClean="0"/>
              <a:t>… thereby </a:t>
            </a:r>
            <a:r>
              <a:rPr lang="en-US" sz="1800" i="1" dirty="0"/>
              <a:t>improving </a:t>
            </a:r>
            <a:r>
              <a:rPr lang="en-US" sz="1800" i="1" dirty="0" smtClean="0"/>
              <a:t>degree </a:t>
            </a:r>
            <a:r>
              <a:rPr lang="en-US" sz="1800" i="1" dirty="0"/>
              <a:t>attainment efficiency </a:t>
            </a:r>
          </a:p>
          <a:p>
            <a:pPr>
              <a:lnSpc>
                <a:spcPct val="120000"/>
              </a:lnSpc>
            </a:pPr>
            <a:r>
              <a:rPr lang="en-US" sz="2000" b="1" dirty="0" smtClean="0">
                <a:solidFill>
                  <a:srgbClr val="FF0000"/>
                </a:solidFill>
              </a:rPr>
              <a:t>To reduce </a:t>
            </a:r>
            <a:r>
              <a:rPr lang="en-US" sz="2000" b="1" dirty="0">
                <a:solidFill>
                  <a:srgbClr val="FF0000"/>
                </a:solidFill>
              </a:rPr>
              <a:t>the stress of choosing a </a:t>
            </a:r>
            <a:r>
              <a:rPr lang="en-US" sz="2000" b="1" dirty="0" smtClean="0">
                <a:solidFill>
                  <a:srgbClr val="FF0000"/>
                </a:solidFill>
              </a:rPr>
              <a:t>major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lnSpc>
                <a:spcPct val="120000"/>
              </a:lnSpc>
              <a:buNone/>
            </a:pPr>
            <a:r>
              <a:rPr lang="en-US" sz="2000" i="1" dirty="0" smtClean="0"/>
              <a:t>	</a:t>
            </a:r>
            <a:r>
              <a:rPr lang="en-US" sz="1800" i="1" dirty="0" smtClean="0"/>
              <a:t>… thereby improving the student experience</a:t>
            </a:r>
          </a:p>
          <a:p>
            <a:pPr>
              <a:lnSpc>
                <a:spcPct val="120000"/>
              </a:lnSpc>
            </a:pPr>
            <a:r>
              <a:rPr lang="en-US" sz="2000" b="1" dirty="0" smtClean="0">
                <a:solidFill>
                  <a:srgbClr val="FF0000"/>
                </a:solidFill>
              </a:rPr>
              <a:t>To logically </a:t>
            </a:r>
            <a:r>
              <a:rPr lang="en-US" sz="2000" b="1" dirty="0">
                <a:solidFill>
                  <a:srgbClr val="FF0000"/>
                </a:solidFill>
              </a:rPr>
              <a:t>extend the </a:t>
            </a:r>
            <a:r>
              <a:rPr lang="en-US" sz="2000" b="1" dirty="0" smtClean="0">
                <a:solidFill>
                  <a:srgbClr val="FF0000"/>
                </a:solidFill>
              </a:rPr>
              <a:t>academic planning toolset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</a:p>
          <a:p>
            <a:pPr marL="0" indent="285750">
              <a:lnSpc>
                <a:spcPct val="120000"/>
              </a:lnSpc>
              <a:buNone/>
            </a:pPr>
            <a:r>
              <a:rPr lang="en-US" sz="1800" i="1" dirty="0" smtClean="0"/>
              <a:t>… thereby </a:t>
            </a:r>
            <a:r>
              <a:rPr lang="en-US" sz="1800" i="1" dirty="0"/>
              <a:t>addressing the entire </a:t>
            </a:r>
            <a:r>
              <a:rPr lang="en-US" sz="1800" i="1" dirty="0" smtClean="0"/>
              <a:t>lifecycle </a:t>
            </a:r>
            <a:endParaRPr lang="en-US" sz="1800" i="1" dirty="0"/>
          </a:p>
          <a:p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4846652"/>
            <a:ext cx="2438400" cy="162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9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78" y="506650"/>
            <a:ext cx="8229600" cy="609600"/>
          </a:xfrm>
        </p:spPr>
        <p:txBody>
          <a:bodyPr>
            <a:noAutofit/>
          </a:bodyPr>
          <a:lstStyle/>
          <a:p>
            <a:r>
              <a:rPr lang="en-US" sz="3600" dirty="0" smtClean="0"/>
              <a:t>Student Experience w/ Majors</a:t>
            </a:r>
            <a:endParaRPr lang="en-US" sz="3600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870" y="1155785"/>
            <a:ext cx="8496300" cy="4876800"/>
          </a:xfrm>
        </p:spPr>
        <p:txBody>
          <a:bodyPr>
            <a:noAutofit/>
          </a:bodyPr>
          <a:lstStyle/>
          <a:p>
            <a:pPr marL="0" indent="0">
              <a:lnSpc>
                <a:spcPct val="135000"/>
              </a:lnSpc>
              <a:spcBef>
                <a:spcPts val="600"/>
              </a:spcBef>
              <a:buNone/>
            </a:pPr>
            <a:r>
              <a:rPr lang="en-US" b="1" dirty="0" smtClean="0"/>
              <a:t>Most rewarding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 smtClean="0"/>
              <a:t>The process of self-discovery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 smtClean="0"/>
              <a:t>Finding a good fit</a:t>
            </a:r>
          </a:p>
          <a:p>
            <a:pPr marL="0" indent="0">
              <a:lnSpc>
                <a:spcPct val="135000"/>
              </a:lnSpc>
              <a:spcBef>
                <a:spcPts val="600"/>
              </a:spcBef>
              <a:buNone/>
            </a:pPr>
            <a:r>
              <a:rPr lang="en-US" b="1" dirty="0" smtClean="0"/>
              <a:t>Most frustrating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 smtClean="0"/>
              <a:t>The competitive admissions process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 smtClean="0"/>
              <a:t>Disconnect between admission requirements and odds.</a:t>
            </a:r>
          </a:p>
          <a:p>
            <a:pPr marL="0" indent="0">
              <a:lnSpc>
                <a:spcPct val="135000"/>
              </a:lnSpc>
              <a:spcBef>
                <a:spcPts val="600"/>
              </a:spcBef>
              <a:buNone/>
            </a:pPr>
            <a:r>
              <a:rPr lang="en-US" b="1" dirty="0" smtClean="0"/>
              <a:t>Most concerning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 smtClean="0"/>
              <a:t>Not being admitted to major of </a:t>
            </a:r>
            <a:br>
              <a:rPr lang="en-US" sz="2000" dirty="0" smtClean="0"/>
            </a:br>
            <a:r>
              <a:rPr lang="en-US" sz="2000" dirty="0" smtClean="0"/>
              <a:t>choice or choosing the wrong major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 smtClean="0"/>
              <a:t>Wasting time and credit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032205"/>
              </p:ext>
            </p:extLst>
          </p:nvPr>
        </p:nvGraphicFramePr>
        <p:xfrm>
          <a:off x="5250180" y="1219200"/>
          <a:ext cx="3429000" cy="2077586"/>
        </p:xfrm>
        <a:graphic>
          <a:graphicData uri="http://schemas.openxmlformats.org/drawingml/2006/table">
            <a:tbl>
              <a:tblPr firstRow="1" bandRow="1"/>
              <a:tblGrid>
                <a:gridCol w="1558637"/>
                <a:gridCol w="1013113"/>
                <a:gridCol w="857250"/>
              </a:tblGrid>
              <a:tr h="46255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Pre-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</a:rPr>
                        <a:t>Req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GPA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Business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CSE</a:t>
                      </a: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0375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Published</a:t>
                      </a:r>
                      <a:endParaRPr lang="en-US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2.5</a:t>
                      </a:r>
                      <a:endParaRPr lang="en-US" sz="16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2.0</a:t>
                      </a:r>
                      <a:endParaRPr lang="en-US" sz="16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375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Actual Average</a:t>
                      </a:r>
                      <a:endParaRPr lang="en-US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3.3</a:t>
                      </a:r>
                      <a:endParaRPr lang="en-US" sz="16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3.6</a:t>
                      </a:r>
                      <a:endParaRPr lang="en-US" sz="16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0375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Actual Mode</a:t>
                      </a:r>
                      <a:endParaRPr lang="en-US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3.3</a:t>
                      </a:r>
                      <a:endParaRPr lang="en-US" sz="16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4.0</a:t>
                      </a:r>
                      <a:endParaRPr lang="en-US" sz="16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375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% with GPA 3.0+</a:t>
                      </a:r>
                      <a:endParaRPr lang="en-US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85%</a:t>
                      </a:r>
                      <a:endParaRPr lang="en-US" sz="16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97%</a:t>
                      </a:r>
                      <a:endParaRPr lang="en-US" sz="16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545080" y="6351350"/>
            <a:ext cx="6134100" cy="357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457200" fontAlgn="base">
              <a:lnSpc>
                <a:spcPct val="135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400" i="1" baseline="30000" dirty="0" smtClean="0">
                <a:solidFill>
                  <a:prstClr val="white"/>
                </a:solidFill>
                <a:latin typeface="Arial" charset="0"/>
                <a:ea typeface="ＭＳ Ｐゴシック" charset="-128"/>
              </a:rPr>
              <a:t>1</a:t>
            </a:r>
            <a:r>
              <a:rPr lang="en-US" sz="1400" i="1" dirty="0" smtClean="0">
                <a:solidFill>
                  <a:prstClr val="white"/>
                </a:solidFill>
                <a:latin typeface="Arial" charset="0"/>
                <a:ea typeface="ＭＳ Ｐゴシック" charset="-128"/>
              </a:rPr>
              <a:t>Based </a:t>
            </a:r>
            <a:r>
              <a:rPr lang="en-US" sz="1400" i="1" dirty="0">
                <a:solidFill>
                  <a:prstClr val="white"/>
                </a:solidFill>
                <a:latin typeface="Arial" charset="0"/>
                <a:ea typeface="ＭＳ Ｐゴシック" charset="-128"/>
              </a:rPr>
              <a:t>on two large-scale student surveys regarding choosing/changing a </a:t>
            </a:r>
            <a:r>
              <a:rPr lang="en-US" sz="1400" i="1" dirty="0" smtClean="0">
                <a:solidFill>
                  <a:prstClr val="white"/>
                </a:solidFill>
                <a:latin typeface="Arial" charset="0"/>
                <a:ea typeface="ＭＳ Ｐゴシック" charset="-128"/>
              </a:rPr>
              <a:t>major</a:t>
            </a:r>
            <a:endParaRPr lang="en-US" sz="1400" i="1" dirty="0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385298" y="3964021"/>
            <a:ext cx="3321444" cy="2533830"/>
            <a:chOff x="4007244" y="3537394"/>
            <a:chExt cx="4453921" cy="296473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" name="Explosion 2 3"/>
            <p:cNvSpPr/>
            <p:nvPr/>
          </p:nvSpPr>
          <p:spPr>
            <a:xfrm rot="1320817">
              <a:off x="4007244" y="3537394"/>
              <a:ext cx="4453921" cy="2964739"/>
            </a:xfrm>
            <a:prstGeom prst="irregularSeal2">
              <a:avLst/>
            </a:prstGeom>
            <a:solidFill>
              <a:schemeClr val="tx2">
                <a:lumMod val="50000"/>
              </a:schemeClr>
            </a:solidFill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 defTabSz="457200" fontAlgn="base">
                <a:spcBef>
                  <a:spcPts val="600"/>
                </a:spcBef>
                <a:spcAft>
                  <a:spcPct val="0"/>
                </a:spcAft>
              </a:pPr>
              <a:endParaRPr lang="en-US" dirty="0">
                <a:solidFill>
                  <a:prstClr val="white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724400" y="4419600"/>
              <a:ext cx="2743200" cy="11163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 fontAlgn="base">
                <a:spcBef>
                  <a:spcPts val="60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prstClr val="white"/>
                  </a:solidFill>
                  <a:latin typeface="Arial" charset="0"/>
                  <a:ea typeface="ＭＳ Ｐゴシック" charset="-128"/>
                </a:rPr>
                <a:t>40% rated the overall experience of choosing a major </a:t>
              </a:r>
              <a:r>
                <a:rPr lang="en-US" sz="1400" b="1" dirty="0" smtClean="0">
                  <a:solidFill>
                    <a:srgbClr val="FEC200"/>
                  </a:solidFill>
                  <a:latin typeface="Arial" charset="0"/>
                  <a:ea typeface="ＭＳ Ｐゴシック" charset="-128"/>
                </a:rPr>
                <a:t>difficult </a:t>
              </a:r>
              <a:r>
                <a:rPr lang="en-US" sz="1400" b="1" dirty="0">
                  <a:solidFill>
                    <a:srgbClr val="FEC200"/>
                  </a:solidFill>
                  <a:latin typeface="Arial" charset="0"/>
                  <a:ea typeface="ＭＳ Ｐゴシック" charset="-128"/>
                </a:rPr>
                <a:t>or very difficult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410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4430948" y="4335042"/>
            <a:ext cx="3341452" cy="121920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62000" y="4312812"/>
            <a:ext cx="2971800" cy="121920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419600" y="2039998"/>
            <a:ext cx="2971800" cy="121920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noFill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62000" y="2026812"/>
            <a:ext cx="2971800" cy="121920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2620"/>
            <a:ext cx="8229600" cy="1066800"/>
          </a:xfrm>
        </p:spPr>
        <p:txBody>
          <a:bodyPr/>
          <a:lstStyle/>
          <a:p>
            <a:r>
              <a:rPr lang="en-US" sz="3600" dirty="0" smtClean="0"/>
              <a:t>Academic Explorer Proposed Features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42" y="1534372"/>
            <a:ext cx="3505200" cy="2199428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" sz="1800" dirty="0" smtClean="0"/>
              <a:t>#1 …. “</a:t>
            </a:r>
            <a:r>
              <a:rPr lang="en" sz="1800" i="1" dirty="0" smtClean="0"/>
              <a:t>The program exists</a:t>
            </a:r>
            <a:r>
              <a:rPr lang="en" sz="1800" dirty="0" smtClean="0"/>
              <a:t>”</a:t>
            </a:r>
          </a:p>
          <a:p>
            <a:pPr marL="0" indent="0">
              <a:buNone/>
            </a:pPr>
            <a:endParaRPr lang="en" sz="1200" dirty="0" smtClean="0"/>
          </a:p>
          <a:p>
            <a:pPr marL="0" indent="0">
              <a:buNone/>
            </a:pPr>
            <a:r>
              <a:rPr lang="en" sz="1800" dirty="0" smtClean="0"/>
              <a:t>	Search/Browse for Programs</a:t>
            </a:r>
          </a:p>
          <a:p>
            <a:pPr marL="0" indent="0">
              <a:buNone/>
            </a:pPr>
            <a:r>
              <a:rPr lang="en" sz="1800" dirty="0" smtClean="0"/>
              <a:t>	Discover Related Programs*</a:t>
            </a:r>
          </a:p>
          <a:p>
            <a:pPr marL="0" indent="0">
              <a:buNone/>
            </a:pPr>
            <a:r>
              <a:rPr lang="en" sz="1800" dirty="0" smtClean="0"/>
              <a:t>	Save/Bookmark Programs</a:t>
            </a:r>
            <a:endParaRPr lang="en-US" sz="1800" dirty="0"/>
          </a:p>
        </p:txBody>
      </p:sp>
      <p:sp>
        <p:nvSpPr>
          <p:cNvPr id="4" name="Rectangle 3"/>
          <p:cNvSpPr/>
          <p:nvPr/>
        </p:nvSpPr>
        <p:spPr>
          <a:xfrm>
            <a:off x="4191000" y="1455940"/>
            <a:ext cx="4446270" cy="169277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127000" defTabSz="457200" fontAlgn="base">
              <a:spcBef>
                <a:spcPts val="600"/>
              </a:spcBef>
              <a:spcAft>
                <a:spcPct val="0"/>
              </a:spcAft>
              <a:buClr>
                <a:prstClr val="white"/>
              </a:buClr>
              <a:buSzPct val="100000"/>
            </a:pP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#2 … “</a:t>
            </a:r>
            <a:r>
              <a:rPr lang="en" i="1" dirty="0" smtClean="0">
                <a:solidFill>
                  <a:prstClr val="black"/>
                </a:solidFill>
                <a:ea typeface="ＭＳ Ｐゴシック" charset="-128"/>
              </a:rPr>
              <a:t>The program has features that I like</a:t>
            </a: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”</a:t>
            </a:r>
          </a:p>
          <a:p>
            <a:pPr marL="412750" indent="-285750" defTabSz="457200" fontAlgn="base">
              <a:spcBef>
                <a:spcPts val="600"/>
              </a:spcBef>
              <a:spcAft>
                <a:spcPct val="0"/>
              </a:spcAft>
              <a:buClr>
                <a:prstClr val="white"/>
              </a:buClr>
              <a:buSzPct val="100000"/>
              <a:buFont typeface="Arial" panose="020B0604020202020204" pitchFamily="34" charset="0"/>
              <a:buChar char="•"/>
            </a:pPr>
            <a:endParaRPr lang="en" sz="1200" dirty="0" smtClean="0">
              <a:solidFill>
                <a:prstClr val="black"/>
              </a:solidFill>
              <a:ea typeface="ＭＳ Ｐゴシック" charset="-128"/>
            </a:endParaRPr>
          </a:p>
          <a:p>
            <a:pPr marL="127000" defTabSz="457200" fontAlgn="base">
              <a:spcBef>
                <a:spcPts val="600"/>
              </a:spcBef>
              <a:spcAft>
                <a:spcPct val="0"/>
              </a:spcAft>
              <a:buClr>
                <a:prstClr val="white"/>
              </a:buClr>
              <a:buSzPct val="100000"/>
            </a:pP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	View Popular Courses</a:t>
            </a:r>
          </a:p>
          <a:p>
            <a:pPr marL="127000" defTabSz="457200" fontAlgn="base">
              <a:spcBef>
                <a:spcPts val="600"/>
              </a:spcBef>
              <a:spcAft>
                <a:spcPct val="0"/>
              </a:spcAft>
              <a:buClr>
                <a:prstClr val="white"/>
              </a:buClr>
              <a:buSzPct val="100000"/>
            </a:pP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	View Program Details</a:t>
            </a:r>
          </a:p>
          <a:p>
            <a:pPr marL="114300" defTabSz="457200" fontAlgn="base">
              <a:spcBef>
                <a:spcPts val="600"/>
              </a:spcBef>
              <a:spcAft>
                <a:spcPct val="0"/>
              </a:spcAft>
              <a:buClr>
                <a:prstClr val="white"/>
              </a:buClr>
              <a:buSzPct val="100000"/>
            </a:pP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	Browse </a:t>
            </a:r>
            <a:r>
              <a:rPr lang="en" dirty="0">
                <a:solidFill>
                  <a:prstClr val="black"/>
                </a:solidFill>
                <a:ea typeface="ＭＳ Ｐゴシック" charset="-128"/>
              </a:rPr>
              <a:t>Sample Plans/Paths</a:t>
            </a:r>
          </a:p>
        </p:txBody>
      </p:sp>
      <p:sp>
        <p:nvSpPr>
          <p:cNvPr id="5" name="Rectangle 4"/>
          <p:cNvSpPr/>
          <p:nvPr/>
        </p:nvSpPr>
        <p:spPr>
          <a:xfrm>
            <a:off x="495300" y="3702784"/>
            <a:ext cx="3505200" cy="161582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114300" defTabSz="457200" fontAlgn="base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#3 … “</a:t>
            </a:r>
            <a:r>
              <a:rPr lang="en" i="1" dirty="0" smtClean="0">
                <a:solidFill>
                  <a:prstClr val="black"/>
                </a:solidFill>
                <a:ea typeface="ＭＳ Ｐゴシック" charset="-128"/>
              </a:rPr>
              <a:t>I can get into the program</a:t>
            </a: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”</a:t>
            </a:r>
          </a:p>
          <a:p>
            <a:pPr marL="114300" defTabSz="457200" fontAlgn="base">
              <a:spcBef>
                <a:spcPts val="600"/>
              </a:spcBef>
              <a:spcAft>
                <a:spcPct val="0"/>
              </a:spcAft>
              <a:buClr>
                <a:prstClr val="white"/>
              </a:buClr>
              <a:buSzPct val="100000"/>
            </a:pPr>
            <a:endParaRPr lang="en" sz="1200" dirty="0" smtClean="0">
              <a:solidFill>
                <a:prstClr val="black"/>
              </a:solidFill>
              <a:ea typeface="ＭＳ Ｐゴシック" charset="-128"/>
            </a:endParaRPr>
          </a:p>
          <a:p>
            <a:pPr marL="114300" defTabSz="457200" fontAlgn="base">
              <a:spcBef>
                <a:spcPts val="600"/>
              </a:spcBef>
              <a:spcAft>
                <a:spcPct val="0"/>
              </a:spcAft>
              <a:buClr>
                <a:prstClr val="white"/>
              </a:buClr>
              <a:buSzPct val="100000"/>
            </a:pP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	Understand Admissions 	Requirements</a:t>
            </a:r>
          </a:p>
          <a:p>
            <a:pPr marL="114300" defTabSz="457200" fontAlgn="base">
              <a:spcBef>
                <a:spcPts val="600"/>
              </a:spcBef>
              <a:spcAft>
                <a:spcPct val="0"/>
              </a:spcAft>
              <a:buClr>
                <a:prstClr val="white"/>
              </a:buClr>
              <a:buSzPct val="100000"/>
            </a:pP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	View Admissions Profiles*</a:t>
            </a:r>
          </a:p>
        </p:txBody>
      </p:sp>
      <p:sp>
        <p:nvSpPr>
          <p:cNvPr id="6" name="Rectangle 5"/>
          <p:cNvSpPr/>
          <p:nvPr/>
        </p:nvSpPr>
        <p:spPr>
          <a:xfrm>
            <a:off x="4191000" y="3702784"/>
            <a:ext cx="4446270" cy="161582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114300" defTabSz="457200" fontAlgn="base">
              <a:spcBef>
                <a:spcPts val="600"/>
              </a:spcBef>
              <a:spcAft>
                <a:spcPct val="0"/>
              </a:spcAft>
              <a:buClr>
                <a:prstClr val="white"/>
              </a:buClr>
              <a:buSzPct val="100000"/>
            </a:pP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#4 … “</a:t>
            </a:r>
            <a:r>
              <a:rPr lang="en" i="1" dirty="0" smtClean="0">
                <a:solidFill>
                  <a:prstClr val="black"/>
                </a:solidFill>
                <a:ea typeface="ＭＳ Ｐゴシック" charset="-128"/>
              </a:rPr>
              <a:t>I </a:t>
            </a:r>
            <a:r>
              <a:rPr lang="en" i="1" dirty="0">
                <a:solidFill>
                  <a:prstClr val="black"/>
                </a:solidFill>
                <a:ea typeface="ＭＳ Ｐゴシック" charset="-128"/>
              </a:rPr>
              <a:t>will not struggle academically or take too long to </a:t>
            </a:r>
            <a:r>
              <a:rPr lang="en" i="1" dirty="0" smtClean="0">
                <a:solidFill>
                  <a:prstClr val="black"/>
                </a:solidFill>
                <a:ea typeface="ＭＳ Ｐゴシック" charset="-128"/>
              </a:rPr>
              <a:t>complete</a:t>
            </a: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”</a:t>
            </a:r>
          </a:p>
          <a:p>
            <a:pPr marL="400050" indent="-285750" defTabSz="457200" fontAlgn="base">
              <a:spcBef>
                <a:spcPts val="600"/>
              </a:spcBef>
              <a:spcAft>
                <a:spcPct val="0"/>
              </a:spcAft>
              <a:buClr>
                <a:prstClr val="white"/>
              </a:buClr>
              <a:buSzPct val="100000"/>
              <a:buFont typeface="Arial" panose="020B0604020202020204" pitchFamily="34" charset="0"/>
              <a:buChar char="•"/>
            </a:pPr>
            <a:endParaRPr lang="en" sz="1200" dirty="0" smtClean="0">
              <a:solidFill>
                <a:prstClr val="black"/>
              </a:solidFill>
              <a:ea typeface="ＭＳ Ｐゴシック" charset="-128"/>
            </a:endParaRPr>
          </a:p>
          <a:p>
            <a:pPr marL="114300" defTabSz="457200" fontAlgn="base">
              <a:spcBef>
                <a:spcPts val="600"/>
              </a:spcBef>
              <a:spcAft>
                <a:spcPct val="0"/>
              </a:spcAft>
              <a:buClr>
                <a:prstClr val="white"/>
              </a:buClr>
              <a:buSzPct val="100000"/>
            </a:pP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	Run Degree Audit</a:t>
            </a:r>
            <a:endParaRPr lang="en" dirty="0">
              <a:solidFill>
                <a:prstClr val="black"/>
              </a:solidFill>
              <a:ea typeface="ＭＳ Ｐゴシック" charset="-128"/>
            </a:endParaRPr>
          </a:p>
          <a:p>
            <a:pPr marL="114300" defTabSz="457200" fontAlgn="base">
              <a:spcBef>
                <a:spcPts val="600"/>
              </a:spcBef>
              <a:spcAft>
                <a:spcPct val="0"/>
              </a:spcAft>
              <a:buClr>
                <a:prstClr val="white"/>
              </a:buClr>
              <a:buSzPct val="100000"/>
            </a:pP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	Understand </a:t>
            </a:r>
            <a:r>
              <a:rPr lang="en" dirty="0">
                <a:solidFill>
                  <a:prstClr val="black"/>
                </a:solidFill>
                <a:ea typeface="ＭＳ Ｐゴシック" charset="-128"/>
              </a:rPr>
              <a:t>O</a:t>
            </a: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utstanding Credits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9142" y="6019800"/>
            <a:ext cx="4993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* Based on the “Collective Student Experience”</a:t>
            </a:r>
            <a:endParaRPr lang="en-US" i="1" dirty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808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4953000" y="2057400"/>
            <a:ext cx="3733800" cy="2286000"/>
          </a:xfrm>
          <a:prstGeom prst="roundRect">
            <a:avLst/>
          </a:prstGeom>
          <a:solidFill>
            <a:srgbClr val="FF0000">
              <a:alpha val="23000"/>
            </a:srgbClr>
          </a:solidFill>
          <a:ln>
            <a:solidFill>
              <a:schemeClr val="bg1"/>
            </a:solidFill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68780" y="4999971"/>
            <a:ext cx="5631437" cy="155322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987"/>
            <a:ext cx="8229600" cy="844154"/>
          </a:xfrm>
        </p:spPr>
        <p:txBody>
          <a:bodyPr/>
          <a:lstStyle/>
          <a:p>
            <a:r>
              <a:rPr lang="en-US" sz="3600" dirty="0" smtClean="0"/>
              <a:t>Discover Related Programs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422953" y="1106597"/>
            <a:ext cx="4377648" cy="2308324"/>
          </a:xfrm>
          <a:prstGeom prst="wedgeRectCallout">
            <a:avLst>
              <a:gd name="adj1" fmla="val 5347"/>
              <a:gd name="adj2" fmla="val 61387"/>
            </a:avLst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" dirty="0">
                <a:solidFill>
                  <a:prstClr val="black"/>
                </a:solidFill>
                <a:ea typeface="ＭＳ Ｐゴシック" charset="-128"/>
              </a:rPr>
              <a:t>“I knew I wanted to do something with computers, but after taking a couple </a:t>
            </a:r>
            <a:r>
              <a:rPr lang="en" b="1" dirty="0">
                <a:solidFill>
                  <a:prstClr val="black"/>
                </a:solidFill>
                <a:ea typeface="ＭＳ Ｐゴシック" charset="-128"/>
              </a:rPr>
              <a:t>computer science </a:t>
            </a:r>
            <a:r>
              <a:rPr lang="en" dirty="0">
                <a:solidFill>
                  <a:prstClr val="black"/>
                </a:solidFill>
                <a:ea typeface="ＭＳ Ｐゴシック" charset="-128"/>
              </a:rPr>
              <a:t>classes </a:t>
            </a: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I knew </a:t>
            </a:r>
            <a:r>
              <a:rPr lang="en" dirty="0">
                <a:solidFill>
                  <a:prstClr val="black"/>
                </a:solidFill>
                <a:ea typeface="ＭＳ Ｐゴシック" charset="-128"/>
              </a:rPr>
              <a:t>I didn't have the aptitude nor desire to pursue a degree strictly related to </a:t>
            </a: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coding ... luckily </a:t>
            </a:r>
            <a:r>
              <a:rPr lang="en" dirty="0">
                <a:solidFill>
                  <a:prstClr val="black"/>
                </a:solidFill>
                <a:ea typeface="ＭＳ Ｐゴシック" charset="-128"/>
              </a:rPr>
              <a:t>I found the Informatics program, but too often </a:t>
            </a:r>
            <a:r>
              <a:rPr lang="en" b="1" i="1" dirty="0">
                <a:solidFill>
                  <a:prstClr val="black"/>
                </a:solidFill>
                <a:ea typeface="ＭＳ Ｐゴシック" charset="-128"/>
              </a:rPr>
              <a:t>many students around me don't know that options like </a:t>
            </a:r>
            <a:r>
              <a:rPr lang="en" b="1" i="1" dirty="0" smtClean="0">
                <a:solidFill>
                  <a:prstClr val="black"/>
                </a:solidFill>
                <a:ea typeface="ＭＳ Ｐゴシック" charset="-128"/>
              </a:rPr>
              <a:t>Informatics exist</a:t>
            </a: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 </a:t>
            </a:r>
            <a:r>
              <a:rPr lang="en" dirty="0">
                <a:solidFill>
                  <a:prstClr val="black"/>
                </a:solidFill>
                <a:ea typeface="ＭＳ Ｐゴシック" charset="-128"/>
              </a:rPr>
              <a:t>for them</a:t>
            </a:r>
            <a:r>
              <a:rPr lang="en" dirty="0" smtClean="0">
                <a:solidFill>
                  <a:prstClr val="black"/>
                </a:solidFill>
                <a:ea typeface="ＭＳ Ｐゴシック" charset="-128"/>
              </a:rPr>
              <a:t>.”</a:t>
            </a:r>
            <a:endParaRPr lang="en" dirty="0">
              <a:solidFill>
                <a:prstClr val="black"/>
              </a:solidFill>
              <a:ea typeface="ＭＳ Ｐゴシック" charset="-128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997963" y="4007225"/>
            <a:ext cx="2611292" cy="2445693"/>
            <a:chOff x="307726" y="2985910"/>
            <a:chExt cx="2611292" cy="2445693"/>
          </a:xfrm>
        </p:grpSpPr>
        <p:sp>
          <p:nvSpPr>
            <p:cNvPr id="6" name="TextBox 5"/>
            <p:cNvSpPr txBox="1"/>
            <p:nvPr/>
          </p:nvSpPr>
          <p:spPr>
            <a:xfrm>
              <a:off x="307726" y="3733859"/>
              <a:ext cx="261129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prstClr val="black"/>
                </a:solidFill>
                <a:ea typeface="ＭＳ Ｐゴシック" charset="-128"/>
              </a:endParaRP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ea typeface="ＭＳ Ｐゴシック" charset="-128"/>
                </a:rPr>
                <a:t>College of Arts &amp; Sciences</a:t>
              </a: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ea typeface="ＭＳ Ｐゴシック" charset="-128"/>
                </a:rPr>
                <a:t>Computer Science</a:t>
              </a:r>
              <a:endParaRPr 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66712" y="4785272"/>
              <a:ext cx="22933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ea typeface="ＭＳ Ｐゴシック" charset="-128"/>
                </a:rPr>
                <a:t>College of Engineering</a:t>
              </a: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ea typeface="ＭＳ Ｐゴシック" charset="-128"/>
                </a:rPr>
                <a:t>Computer Engineering</a:t>
              </a:r>
              <a:endParaRPr 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9274" y="2985910"/>
              <a:ext cx="2308196" cy="64633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prstClr val="black"/>
                  </a:solidFill>
                  <a:ea typeface="ＭＳ Ｐゴシック" charset="-128"/>
                  <a:hlinkClick r:id="rId2"/>
                </a:rPr>
                <a:t>UW Degree Programs</a:t>
              </a:r>
              <a:endParaRPr lang="en-US" dirty="0">
                <a:solidFill>
                  <a:prstClr val="black"/>
                </a:solidFill>
                <a:ea typeface="ＭＳ Ｐゴシック" charset="-128"/>
              </a:endParaRP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prstClr val="black"/>
                  </a:solidFill>
                  <a:ea typeface="ＭＳ Ｐゴシック" charset="-128"/>
                  <a:hlinkClick r:id="rId3"/>
                </a:rPr>
                <a:t>Undergraduate </a:t>
              </a:r>
              <a:r>
                <a:rPr lang="en-US" dirty="0" smtClean="0">
                  <a:solidFill>
                    <a:prstClr val="black"/>
                  </a:solidFill>
                  <a:ea typeface="ＭＳ Ｐゴシック" charset="-128"/>
                  <a:hlinkClick r:id="rId3"/>
                </a:rPr>
                <a:t>Majors</a:t>
              </a:r>
              <a:endParaRPr 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029200" y="1106597"/>
            <a:ext cx="3657599" cy="324704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defTabSz="457200" fontAlgn="base">
              <a:spcBef>
                <a:spcPts val="60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ea typeface="ＭＳ Ｐゴシック" charset="-128"/>
              </a:rPr>
              <a:t>Option 1:  Manual Tagging of Programs</a:t>
            </a:r>
          </a:p>
          <a:p>
            <a:pPr marL="285750" indent="-285750" defTabSz="457200" fontAlgn="base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ea typeface="ＭＳ Ｐゴシック" charset="-128"/>
              </a:rPr>
              <a:t>“Adviser Intelligence”</a:t>
            </a:r>
          </a:p>
          <a:p>
            <a:pPr defTabSz="457200" fontAlgn="base">
              <a:spcBef>
                <a:spcPts val="60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ea typeface="ＭＳ Ｐゴシック" charset="-128"/>
              </a:rPr>
              <a:t>Option 2:  Systematic Analysis of Student Transcripts</a:t>
            </a:r>
          </a:p>
          <a:p>
            <a:pPr marL="285750" lvl="1" indent="-285750" defTabSz="457200" fontAlgn="base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ea typeface="ＭＳ Ｐゴシック" charset="-128"/>
              </a:rPr>
              <a:t>“Machine Intelligence”</a:t>
            </a:r>
          </a:p>
          <a:p>
            <a:pPr marL="285750" lvl="1" indent="-285750" defTabSz="457200" fontAlgn="base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ea typeface="ＭＳ Ｐゴシック" charset="-128"/>
              </a:rPr>
              <a:t>Measure of the overlap in the transcripts of students who have graduated from the program </a:t>
            </a:r>
          </a:p>
          <a:p>
            <a:pPr marL="285750" lvl="1" indent="-285750" defTabSz="457200" fontAlgn="base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ea typeface="ＭＳ Ｐゴシック" charset="-128"/>
              </a:rPr>
              <a:t>Based on student behavior</a:t>
            </a:r>
            <a:endParaRPr lang="en-US" dirty="0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14800" y="5511354"/>
            <a:ext cx="23740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ea typeface="ＭＳ Ｐゴシック" charset="-128"/>
              </a:rPr>
              <a:t>The Information School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ea typeface="ＭＳ Ｐゴシック" charset="-128"/>
              </a:rPr>
              <a:t>Informatics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303609" y="3505200"/>
            <a:ext cx="0" cy="381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505200" y="4353640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886200" y="4353640"/>
            <a:ext cx="0" cy="5231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72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8680"/>
            <a:ext cx="3524250" cy="2788920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" sz="2400" dirty="0"/>
              <a:t>View </a:t>
            </a:r>
            <a:r>
              <a:rPr lang="en" sz="2400" dirty="0" smtClean="0"/>
              <a:t>Popular Courses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 smtClean="0"/>
              <a:t>Option 1:  Systematic </a:t>
            </a:r>
            <a:r>
              <a:rPr lang="en-US" sz="1800" dirty="0"/>
              <a:t>Analysis of Student Transcripts</a:t>
            </a:r>
          </a:p>
          <a:p>
            <a:pPr>
              <a:lnSpc>
                <a:spcPct val="100000"/>
              </a:lnSpc>
            </a:pPr>
            <a:r>
              <a:rPr lang="en" sz="1800" dirty="0" smtClean="0"/>
              <a:t>“Machine Intelligence” </a:t>
            </a:r>
          </a:p>
          <a:p>
            <a:pPr>
              <a:lnSpc>
                <a:spcPct val="100000"/>
              </a:lnSpc>
            </a:pPr>
            <a:r>
              <a:rPr lang="en" sz="1800" dirty="0" smtClean="0"/>
              <a:t>Dsitribution of courses </a:t>
            </a:r>
            <a:r>
              <a:rPr lang="en-US" sz="1800" dirty="0" smtClean="0"/>
              <a:t>taken by students </a:t>
            </a:r>
            <a:r>
              <a:rPr lang="en-US" sz="1800" dirty="0"/>
              <a:t>who have graduated from the </a:t>
            </a:r>
            <a:r>
              <a:rPr lang="en-US" sz="1800" dirty="0" smtClean="0"/>
              <a:t>program</a:t>
            </a:r>
          </a:p>
          <a:p>
            <a:pPr>
              <a:lnSpc>
                <a:spcPct val="100000"/>
              </a:lnSpc>
            </a:pPr>
            <a:r>
              <a:rPr lang="en-US" sz="1800" dirty="0" smtClean="0"/>
              <a:t>Based on student behavior</a:t>
            </a:r>
            <a:endParaRPr lang="en" dirty="0"/>
          </a:p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3840480"/>
            <a:ext cx="3524250" cy="282321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3888" indent="-279400" algn="l" defTabSz="914400" rtl="0" eaLnBrk="1" latinLnBrk="0" hangingPunct="1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-290513" algn="l" defTabSz="914400" rtl="0" eaLnBrk="1" latinLnBrk="0" hangingPunct="1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04913" indent="-290513" algn="l" defTabSz="914400" rtl="0" eaLnBrk="1" latinLnBrk="0" hangingPunct="1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204913" algn="l"/>
              </a:tabLst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04913" indent="-290513" algn="l" defTabSz="914400" rtl="0" eaLnBrk="1" latinLnBrk="0" hangingPunct="1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204913" algn="l"/>
              </a:tabLst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" dirty="0" smtClean="0">
                <a:solidFill>
                  <a:prstClr val="black"/>
                </a:solidFill>
              </a:rPr>
              <a:t>View Admissions Profiles</a:t>
            </a:r>
          </a:p>
          <a:p>
            <a:pPr marL="0" indent="0" fontAlgn="base">
              <a:lnSpc>
                <a:spcPct val="100000"/>
              </a:lnSpc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" sz="1800" dirty="0" smtClean="0">
                <a:solidFill>
                  <a:prstClr val="black"/>
                </a:solidFill>
              </a:rPr>
              <a:t>Option 1:  Systematic Analysis of Admitted Students</a:t>
            </a:r>
          </a:p>
          <a:p>
            <a:pPr fontAlgn="base">
              <a:lnSpc>
                <a:spcPct val="100000"/>
              </a:lnSpc>
              <a:spcAft>
                <a:spcPct val="0"/>
              </a:spcAft>
            </a:pPr>
            <a:r>
              <a:rPr lang="en" sz="1800" dirty="0" smtClean="0">
                <a:solidFill>
                  <a:prstClr val="black"/>
                </a:solidFill>
              </a:rPr>
              <a:t>“Machine Intelligence”</a:t>
            </a:r>
          </a:p>
          <a:p>
            <a:pPr fontAlgn="base">
              <a:lnSpc>
                <a:spcPct val="100000"/>
              </a:lnSpc>
              <a:spcAft>
                <a:spcPct val="0"/>
              </a:spcAft>
            </a:pPr>
            <a:r>
              <a:rPr lang="en" sz="1800" dirty="0" smtClean="0">
                <a:solidFill>
                  <a:prstClr val="black"/>
                </a:solidFill>
              </a:rPr>
              <a:t>Demographic and academic profile of students admitted to the major</a:t>
            </a:r>
          </a:p>
          <a:p>
            <a:pPr fontAlgn="base">
              <a:lnSpc>
                <a:spcPct val="100000"/>
              </a:lnSpc>
              <a:spcAft>
                <a:spcPct val="0"/>
              </a:spcAft>
            </a:pPr>
            <a:r>
              <a:rPr lang="en" sz="1800" dirty="0" smtClean="0">
                <a:solidFill>
                  <a:prstClr val="black"/>
                </a:solidFill>
              </a:rPr>
              <a:t>Based on institutional/student behavior</a:t>
            </a:r>
          </a:p>
          <a:p>
            <a:pPr fontAlgn="base">
              <a:lnSpc>
                <a:spcPct val="100000"/>
              </a:lnSpc>
              <a:spcAft>
                <a:spcPct val="0"/>
              </a:spcAft>
            </a:pPr>
            <a:endParaRPr lang="en" sz="1800" dirty="0" smtClean="0">
              <a:solidFill>
                <a:prstClr val="black"/>
              </a:solidFill>
            </a:endParaRPr>
          </a:p>
          <a:p>
            <a:pPr fontAlgn="base">
              <a:spcAft>
                <a:spcPct val="0"/>
              </a:spcAft>
            </a:pPr>
            <a:endParaRPr lang="en" dirty="0" smtClean="0">
              <a:solidFill>
                <a:prstClr val="black"/>
              </a:solidFill>
            </a:endParaRPr>
          </a:p>
          <a:p>
            <a:pPr fontAlgn="base">
              <a:spcAft>
                <a:spcPct val="0"/>
              </a:spcAft>
            </a:pPr>
            <a:endParaRPr lang="en" dirty="0" smtClean="0">
              <a:solidFill>
                <a:prstClr val="black"/>
              </a:solidFill>
            </a:endParaRPr>
          </a:p>
          <a:p>
            <a:pPr fontAlgn="base">
              <a:spcAft>
                <a:spcPct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607425" y="884893"/>
            <a:ext cx="4530090" cy="350520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342900" algn="l" defTabSz="914400" rtl="0" eaLnBrk="1" latinLnBrk="0" hangingPunct="1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3888" indent="-279400" algn="l" defTabSz="914400" rtl="0" eaLnBrk="1" latinLnBrk="0" hangingPunct="1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-290513" algn="l" defTabSz="914400" rtl="0" eaLnBrk="1" latinLnBrk="0" hangingPunct="1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04913" indent="-290513" algn="l" defTabSz="914400" rtl="0" eaLnBrk="1" latinLnBrk="0" hangingPunct="1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204913" algn="l"/>
              </a:tabLst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04913" indent="-290513" algn="l" defTabSz="914400" rtl="0" eaLnBrk="1" latinLnBrk="0" hangingPunct="1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204913" algn="l"/>
              </a:tabLst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20000"/>
              </a:lnSpc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" sz="6000" dirty="0" smtClean="0">
                <a:solidFill>
                  <a:prstClr val="black"/>
                </a:solidFill>
              </a:rPr>
              <a:t>Browse Sample Plans/Path</a:t>
            </a:r>
          </a:p>
          <a:p>
            <a:pPr marL="0" indent="0" fontAlgn="base">
              <a:lnSpc>
                <a:spcPct val="120000"/>
              </a:lnSpc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" sz="4500" dirty="0" smtClean="0">
                <a:solidFill>
                  <a:prstClr val="black"/>
                </a:solidFill>
              </a:rPr>
              <a:t>Option </a:t>
            </a:r>
            <a:r>
              <a:rPr lang="en" sz="4500" dirty="0">
                <a:solidFill>
                  <a:prstClr val="black"/>
                </a:solidFill>
              </a:rPr>
              <a:t>1:  Adviser Created Sample Plans</a:t>
            </a:r>
          </a:p>
          <a:p>
            <a:pPr marL="285750" indent="-285750" fontAlgn="base">
              <a:lnSpc>
                <a:spcPct val="120000"/>
              </a:lnSpc>
              <a:spcAft>
                <a:spcPct val="0"/>
              </a:spcAft>
            </a:pPr>
            <a:r>
              <a:rPr lang="en-US" sz="4500" dirty="0">
                <a:solidFill>
                  <a:prstClr val="black"/>
                </a:solidFill>
              </a:rPr>
              <a:t>“Adviser Intelligence</a:t>
            </a:r>
            <a:r>
              <a:rPr lang="en-US" sz="4500" dirty="0" smtClean="0">
                <a:solidFill>
                  <a:prstClr val="black"/>
                </a:solidFill>
              </a:rPr>
              <a:t>”</a:t>
            </a:r>
          </a:p>
          <a:p>
            <a:pPr marL="0" indent="0" fontAlgn="base">
              <a:lnSpc>
                <a:spcPct val="120000"/>
              </a:lnSpc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4500" dirty="0" smtClean="0">
                <a:solidFill>
                  <a:prstClr val="black"/>
                </a:solidFill>
              </a:rPr>
              <a:t>Option </a:t>
            </a:r>
            <a:r>
              <a:rPr lang="en-US" sz="4500" dirty="0">
                <a:solidFill>
                  <a:prstClr val="black"/>
                </a:solidFill>
              </a:rPr>
              <a:t>2:  Systematic Analysis of Student Transcripts</a:t>
            </a:r>
          </a:p>
          <a:p>
            <a:pPr marL="285750" lvl="1" indent="-285750" fontAlgn="base">
              <a:lnSpc>
                <a:spcPct val="120000"/>
              </a:lnSpc>
              <a:spcAft>
                <a:spcPct val="0"/>
              </a:spcAft>
            </a:pPr>
            <a:r>
              <a:rPr lang="en-US" sz="4500" dirty="0">
                <a:solidFill>
                  <a:prstClr val="black"/>
                </a:solidFill>
              </a:rPr>
              <a:t>“Machine Intelligence”</a:t>
            </a:r>
          </a:p>
          <a:p>
            <a:pPr marL="285750" lvl="1" indent="-285750" fontAlgn="base">
              <a:lnSpc>
                <a:spcPct val="120000"/>
              </a:lnSpc>
              <a:spcAft>
                <a:spcPct val="0"/>
              </a:spcAft>
            </a:pPr>
            <a:r>
              <a:rPr lang="en-US" sz="4500" dirty="0" smtClean="0">
                <a:solidFill>
                  <a:prstClr val="black"/>
                </a:solidFill>
              </a:rPr>
              <a:t>Common curricular pathways based on the </a:t>
            </a:r>
            <a:r>
              <a:rPr lang="en-US" sz="4500" dirty="0">
                <a:solidFill>
                  <a:prstClr val="black"/>
                </a:solidFill>
              </a:rPr>
              <a:t>transcripts of students who have graduated from the program </a:t>
            </a:r>
          </a:p>
          <a:p>
            <a:pPr marL="285750" lvl="1" indent="-285750" fontAlgn="base">
              <a:lnSpc>
                <a:spcPct val="120000"/>
              </a:lnSpc>
              <a:spcAft>
                <a:spcPct val="0"/>
              </a:spcAft>
            </a:pPr>
            <a:r>
              <a:rPr lang="en-US" sz="4500" dirty="0">
                <a:solidFill>
                  <a:prstClr val="black"/>
                </a:solidFill>
              </a:rPr>
              <a:t>Based on student </a:t>
            </a:r>
            <a:r>
              <a:rPr lang="en-US" sz="4500" dirty="0" smtClean="0">
                <a:solidFill>
                  <a:prstClr val="black"/>
                </a:solidFill>
              </a:rPr>
              <a:t>behavior</a:t>
            </a:r>
            <a:endParaRPr lang="en" sz="45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80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267200"/>
          </a:xfrm>
        </p:spPr>
        <p:txBody>
          <a:bodyPr/>
          <a:lstStyle/>
          <a:p>
            <a:r>
              <a:rPr lang="en-US" sz="2800" dirty="0" smtClean="0"/>
              <a:t>Implementation of Academic Explorer in </a:t>
            </a:r>
            <a:r>
              <a:rPr lang="en-US" sz="2800" dirty="0" err="1" smtClean="0"/>
              <a:t>MyPlan</a:t>
            </a:r>
            <a:r>
              <a:rPr lang="en-US" sz="2800" dirty="0" smtClean="0"/>
              <a:t> (~9 months).</a:t>
            </a:r>
          </a:p>
          <a:p>
            <a:r>
              <a:rPr lang="en-US" sz="2800" dirty="0" smtClean="0"/>
              <a:t>Continued adoption of </a:t>
            </a:r>
            <a:r>
              <a:rPr lang="en-US" sz="2800" dirty="0" err="1" smtClean="0"/>
              <a:t>MyPlan</a:t>
            </a:r>
            <a:r>
              <a:rPr lang="en-US" sz="2800" dirty="0" smtClean="0"/>
              <a:t> as academic planning tool (social authentication as catalyst).</a:t>
            </a:r>
          </a:p>
          <a:p>
            <a:r>
              <a:rPr lang="en-US" sz="2800" dirty="0" smtClean="0"/>
              <a:t>Begin analysis of student major and enrollment trends (w/ IR).</a:t>
            </a:r>
          </a:p>
          <a:p>
            <a:r>
              <a:rPr lang="en-US" sz="2800" dirty="0" smtClean="0"/>
              <a:t>Use in combination with LMS (Canvas) and student data base for student success and retention analytics (</a:t>
            </a:r>
            <a:r>
              <a:rPr lang="en-US" sz="2800" dirty="0" err="1" smtClean="0"/>
              <a:t>Civitas</a:t>
            </a:r>
            <a:r>
              <a:rPr lang="en-US" sz="2800" dirty="0" smtClean="0"/>
              <a:t>).</a:t>
            </a:r>
            <a:endParaRPr lang="en-US" sz="28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82987"/>
            <a:ext cx="8229600" cy="844154"/>
          </a:xfrm>
        </p:spPr>
        <p:txBody>
          <a:bodyPr/>
          <a:lstStyle/>
          <a:p>
            <a:r>
              <a:rPr lang="en-US" sz="3600" dirty="0" smtClean="0"/>
              <a:t>On the Horizon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5657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4419600"/>
            <a:ext cx="8191500" cy="685800"/>
          </a:xfrm>
        </p:spPr>
        <p:txBody>
          <a:bodyPr/>
          <a:lstStyle/>
          <a:p>
            <a:r>
              <a:rPr lang="en-US" sz="4400" dirty="0" smtClean="0"/>
              <a:t>Experiences from a department chair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endParaRPr lang="en-US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514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and evaluations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147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Networking lunch 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016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71757" y="1981173"/>
            <a:ext cx="6972300" cy="1717836"/>
          </a:xfrm>
        </p:spPr>
        <p:txBody>
          <a:bodyPr>
            <a:normAutofit/>
          </a:bodyPr>
          <a:lstStyle/>
          <a:p>
            <a:r>
              <a:rPr lang="en-US" dirty="0" smtClean="0"/>
              <a:t>DATA IN THE TRENCHES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70157" y="4938465"/>
            <a:ext cx="39568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srgbClr val="E8D3A2"/>
                </a:solidFill>
              </a:rPr>
              <a:t>ADVANCE PRESENTATION, DEC 11, 2014</a:t>
            </a:r>
          </a:p>
          <a:p>
            <a:pPr defTabSz="457200"/>
            <a:r>
              <a:rPr lang="en-US" dirty="0" smtClean="0">
                <a:solidFill>
                  <a:srgbClr val="E8D3A2"/>
                </a:solidFill>
              </a:rPr>
              <a:t>Greg Miller, Chair CEE</a:t>
            </a:r>
            <a:endParaRPr lang="en-US" dirty="0">
              <a:solidFill>
                <a:srgbClr val="E8D3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47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WHAT I USE DATA FOR (AS CHAIR)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59305" y="1979257"/>
            <a:ext cx="8197114" cy="3810086"/>
          </a:xfrm>
        </p:spPr>
        <p:txBody>
          <a:bodyPr/>
          <a:lstStyle/>
          <a:p>
            <a:r>
              <a:rPr lang="en-US" dirty="0" smtClean="0"/>
              <a:t>Tracking enrollments, course demand, admissions, etc.</a:t>
            </a:r>
          </a:p>
          <a:p>
            <a:r>
              <a:rPr lang="en-US" dirty="0" smtClean="0"/>
              <a:t>Assigning TAs, instructors, staff support</a:t>
            </a:r>
          </a:p>
          <a:p>
            <a:r>
              <a:rPr lang="en-US" dirty="0" smtClean="0"/>
              <a:t>System tuning (levers and knobs)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Why…?</a:t>
            </a:r>
          </a:p>
          <a:p>
            <a:r>
              <a:rPr lang="en-US" dirty="0" smtClean="0"/>
              <a:t>How can we…? </a:t>
            </a:r>
          </a:p>
          <a:p>
            <a:r>
              <a:rPr lang="en-US" dirty="0" smtClean="0"/>
              <a:t>Internal</a:t>
            </a:r>
            <a:r>
              <a:rPr lang="en-US" dirty="0"/>
              <a:t>/external </a:t>
            </a:r>
            <a:r>
              <a:rPr lang="en-US" dirty="0" smtClean="0"/>
              <a:t>audiences</a:t>
            </a:r>
          </a:p>
          <a:p>
            <a:endParaRPr lang="en-US" dirty="0"/>
          </a:p>
          <a:p>
            <a:r>
              <a:rPr lang="en-US" dirty="0" smtClean="0"/>
              <a:t>Is x good, bad, ugly, possible/impossible…?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71757" y="1613087"/>
            <a:ext cx="8184662" cy="411171"/>
          </a:xfrm>
        </p:spPr>
        <p:txBody>
          <a:bodyPr/>
          <a:lstStyle/>
          <a:p>
            <a:r>
              <a:rPr lang="en-US" dirty="0" smtClean="0"/>
              <a:t>Running the trains</a:t>
            </a:r>
            <a:endParaRPr lang="en-US" dirty="0"/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671757" y="3318969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rgbClr val="33006F"/>
                </a:solidFill>
                <a:latin typeface="Uni Sans Regular"/>
                <a:ea typeface="+mn-ea"/>
                <a:cs typeface="Uni Sans Regular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Understanding the Present, Planning the Future</a:t>
            </a:r>
            <a:endParaRPr lang="en-US" dirty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671757" y="5148711"/>
            <a:ext cx="7277713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rgbClr val="33006F"/>
                </a:solidFill>
                <a:latin typeface="Uni Sans Regular"/>
                <a:ea typeface="+mn-ea"/>
                <a:cs typeface="Uni Sans Regular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Reality Checks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6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SOME GOOD SOURCES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59305" y="1979257"/>
            <a:ext cx="8197114" cy="3810086"/>
          </a:xfrm>
        </p:spPr>
        <p:txBody>
          <a:bodyPr/>
          <a:lstStyle/>
          <a:p>
            <a:r>
              <a:rPr lang="en-US" dirty="0" smtClean="0"/>
              <a:t>UW Profiles</a:t>
            </a:r>
          </a:p>
          <a:p>
            <a:r>
              <a:rPr lang="en-US" dirty="0" smtClean="0"/>
              <a:t>Office of Planning and Budgeting (OPB) Briefs</a:t>
            </a:r>
            <a:endParaRPr lang="en-US" dirty="0"/>
          </a:p>
          <a:p>
            <a:r>
              <a:rPr lang="en-US" dirty="0" smtClean="0"/>
              <a:t>Your staff</a:t>
            </a:r>
          </a:p>
          <a:p>
            <a:r>
              <a:rPr lang="en-US" dirty="0" smtClean="0"/>
              <a:t>Fingers and toes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Professional organizations</a:t>
            </a:r>
          </a:p>
          <a:p>
            <a:r>
              <a:rPr lang="en-US" dirty="0" smtClean="0"/>
              <a:t>Census data</a:t>
            </a:r>
          </a:p>
          <a:p>
            <a:r>
              <a:rPr lang="en-US" dirty="0" smtClean="0"/>
              <a:t>NSF</a:t>
            </a:r>
          </a:p>
          <a:p>
            <a:r>
              <a:rPr lang="en-US" dirty="0" smtClean="0"/>
              <a:t>Bureau of Labor and Statistics</a:t>
            </a:r>
          </a:p>
          <a:p>
            <a:r>
              <a:rPr lang="en-US" dirty="0" smtClean="0"/>
              <a:t>WA </a:t>
            </a:r>
            <a:r>
              <a:rPr lang="en-US" dirty="0" err="1" smtClean="0"/>
              <a:t>State.gov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71757" y="1613087"/>
            <a:ext cx="8184662" cy="411171"/>
          </a:xfrm>
        </p:spPr>
        <p:txBody>
          <a:bodyPr/>
          <a:lstStyle/>
          <a:p>
            <a:r>
              <a:rPr lang="en-US" b="1" dirty="0" smtClean="0"/>
              <a:t>Internal</a:t>
            </a:r>
            <a:endParaRPr lang="en-US" b="1" dirty="0"/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671757" y="3789289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rgbClr val="33006F"/>
                </a:solidFill>
                <a:latin typeface="Uni Sans Regular"/>
                <a:ea typeface="+mn-ea"/>
                <a:cs typeface="Uni Sans Regular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External</a:t>
            </a:r>
            <a:r>
              <a:rPr lang="en-US" dirty="0" smtClean="0"/>
              <a:t> (benchmarking, calibration, etc.)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WOULDN'T IT BE NICE IF…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Automated standard reports (e.g., accreditation, 10-year program reviews)</a:t>
            </a:r>
          </a:p>
          <a:p>
            <a:r>
              <a:rPr lang="en-US" dirty="0" smtClean="0"/>
              <a:t>Self citing data</a:t>
            </a:r>
          </a:p>
          <a:p>
            <a:r>
              <a:rPr lang="en-US" dirty="0" smtClean="0"/>
              <a:t>Curricular content tracking </a:t>
            </a:r>
          </a:p>
          <a:p>
            <a:r>
              <a:rPr lang="en-US" dirty="0" smtClean="0"/>
              <a:t>Google (Oops, already have that)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31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ADVANCE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2_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Office Theme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3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ECC837"/>
            </a:gs>
            <a:gs pos="100000">
              <a:schemeClr val="bg1"/>
            </a:gs>
          </a:gsLst>
          <a:path path="rect">
            <a:fillToRect r="100000" b="100000"/>
          </a:path>
        </a:gradFill>
        <a:ln w="9525" cap="flat" cmpd="sng" algn="ctr">
          <a:solidFill>
            <a:srgbClr val="ECC737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ECC837"/>
            </a:gs>
            <a:gs pos="100000">
              <a:schemeClr val="bg1"/>
            </a:gs>
          </a:gsLst>
          <a:path path="rect">
            <a:fillToRect r="100000" b="100000"/>
          </a:path>
        </a:gradFill>
        <a:ln w="9525" cap="flat" cmpd="sng" algn="ctr">
          <a:solidFill>
            <a:srgbClr val="ECC737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 marL="465138" indent="-457200">
          <a:spcAft>
            <a:spcPts val="600"/>
          </a:spcAft>
          <a:buClr>
            <a:srgbClr val="421E5B"/>
          </a:buClr>
          <a:buSzPct val="80000"/>
          <a:buFont typeface="Wingdings" pitchFamily="2" charset="2"/>
          <a:buChar char="Ø"/>
          <a:defRPr sz="2600" dirty="0" smtClean="0">
            <a:solidFill>
              <a:srgbClr val="000000"/>
            </a:solidFill>
            <a:latin typeface="Calibri" pitchFamily="34" charset="0"/>
          </a:defRPr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5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7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8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9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0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1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2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3546</TotalTime>
  <Words>1773</Words>
  <Application>Microsoft Office PowerPoint</Application>
  <PresentationFormat>On-screen Show (4:3)</PresentationFormat>
  <Paragraphs>361</Paragraphs>
  <Slides>51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18</vt:i4>
      </vt:variant>
      <vt:variant>
        <vt:lpstr>Slide Titles</vt:lpstr>
      </vt:variant>
      <vt:variant>
        <vt:i4>51</vt:i4>
      </vt:variant>
    </vt:vector>
  </HeadingPairs>
  <TitlesOfParts>
    <vt:vector size="69" baseType="lpstr">
      <vt:lpstr>AAAS template 2</vt:lpstr>
      <vt:lpstr>25_AAAS template 2</vt:lpstr>
      <vt:lpstr>26_AAAS template 2</vt:lpstr>
      <vt:lpstr>27_AAAS template 2</vt:lpstr>
      <vt:lpstr>28_AAAS template 2</vt:lpstr>
      <vt:lpstr>29_AAAS template 2</vt:lpstr>
      <vt:lpstr>30_AAAS template 2</vt:lpstr>
      <vt:lpstr>31_AAAS template 2</vt:lpstr>
      <vt:lpstr>32_AAAS template 2</vt:lpstr>
      <vt:lpstr>4_AAAS template 2</vt:lpstr>
      <vt:lpstr>Custom Design</vt:lpstr>
      <vt:lpstr>ADVANCE-template</vt:lpstr>
      <vt:lpstr>6_AAAS template 2</vt:lpstr>
      <vt:lpstr>1_Custom Design</vt:lpstr>
      <vt:lpstr>2_Custom Design</vt:lpstr>
      <vt:lpstr>Office Theme</vt:lpstr>
      <vt:lpstr>3_Custom Design</vt:lpstr>
      <vt:lpstr>1_Office Theme</vt:lpstr>
      <vt:lpstr>“Using Data for Academic Planning”</vt:lpstr>
      <vt:lpstr>AGENDA</vt:lpstr>
      <vt:lpstr>Welcome and introductions</vt:lpstr>
      <vt:lpstr>Panelists</vt:lpstr>
      <vt:lpstr>Experiences from a department chair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UW PROFILES  </vt:lpstr>
      <vt:lpstr>PowerPoint Presentation</vt:lpstr>
      <vt:lpstr>  UW Profiles: An Introduction    December 11, 2014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break</vt:lpstr>
      <vt:lpstr>My Plan </vt:lpstr>
      <vt:lpstr>Towards Predictive Analytics using Academic Planning (or visa versa)</vt:lpstr>
      <vt:lpstr>Notify.UW</vt:lpstr>
      <vt:lpstr>PowerPoint Presentation</vt:lpstr>
      <vt:lpstr>PowerPoint Presentation</vt:lpstr>
      <vt:lpstr>PowerPoint Presentation</vt:lpstr>
      <vt:lpstr>PowerPoint Presentation</vt:lpstr>
      <vt:lpstr>MyPlan:  Academic Planning</vt:lpstr>
      <vt:lpstr>MyPlan – Online Academic Planning</vt:lpstr>
      <vt:lpstr>PowerPoint Presentation</vt:lpstr>
      <vt:lpstr>MyPlan:  Metrics</vt:lpstr>
      <vt:lpstr>Concierge as a Concept</vt:lpstr>
      <vt:lpstr>Concierge as a Framework</vt:lpstr>
      <vt:lpstr>Concierge In Action: Academic Explorer</vt:lpstr>
      <vt:lpstr>Student Experience w/ Majors</vt:lpstr>
      <vt:lpstr>Academic Explorer Proposed Features</vt:lpstr>
      <vt:lpstr>Discover Related Programs</vt:lpstr>
      <vt:lpstr>PowerPoint Presentation</vt:lpstr>
      <vt:lpstr>On the Horizon</vt:lpstr>
      <vt:lpstr>Conclusion and evaluations</vt:lpstr>
      <vt:lpstr>Networking lunch </vt:lpstr>
    </vt:vector>
  </TitlesOfParts>
  <Company>Lenovo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 User</dc:creator>
  <cp:lastModifiedBy>joyceyen</cp:lastModifiedBy>
  <cp:revision>157</cp:revision>
  <cp:lastPrinted>2014-12-08T19:08:48Z</cp:lastPrinted>
  <dcterms:created xsi:type="dcterms:W3CDTF">2012-10-30T13:25:58Z</dcterms:created>
  <dcterms:modified xsi:type="dcterms:W3CDTF">2014-12-10T19:44:35Z</dcterms:modified>
</cp:coreProperties>
</file>