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1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2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5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6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17.xml" ContentType="application/vnd.openxmlformats-officedocument.theme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  <p:sldMasterId id="2147484016" r:id="rId2"/>
    <p:sldMasterId id="2147484029" r:id="rId3"/>
    <p:sldMasterId id="2147484042" r:id="rId4"/>
    <p:sldMasterId id="2147484055" r:id="rId5"/>
    <p:sldMasterId id="2147484068" r:id="rId6"/>
    <p:sldMasterId id="2147484081" r:id="rId7"/>
    <p:sldMasterId id="2147484094" r:id="rId8"/>
    <p:sldMasterId id="2147484107" r:id="rId9"/>
    <p:sldMasterId id="2147484120" r:id="rId10"/>
    <p:sldMasterId id="2147484146" r:id="rId11"/>
    <p:sldMasterId id="2147484158" r:id="rId12"/>
    <p:sldMasterId id="2147484133" r:id="rId13"/>
    <p:sldMasterId id="2147484234" r:id="rId14"/>
    <p:sldMasterId id="2147484246" r:id="rId15"/>
    <p:sldMasterId id="2147484248" r:id="rId16"/>
    <p:sldMasterId id="2147484252" r:id="rId17"/>
    <p:sldMasterId id="2147484256" r:id="rId18"/>
  </p:sldMasterIdLst>
  <p:notesMasterIdLst>
    <p:notesMasterId r:id="rId70"/>
  </p:notesMasterIdLst>
  <p:handoutMasterIdLst>
    <p:handoutMasterId r:id="rId71"/>
  </p:handoutMasterIdLst>
  <p:sldIdLst>
    <p:sldId id="317" r:id="rId19"/>
    <p:sldId id="318" r:id="rId20"/>
    <p:sldId id="322" r:id="rId21"/>
    <p:sldId id="376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384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385" r:id="rId48"/>
    <p:sldId id="426" r:id="rId49"/>
    <p:sldId id="427" r:id="rId50"/>
    <p:sldId id="428" r:id="rId51"/>
    <p:sldId id="429" r:id="rId52"/>
    <p:sldId id="430" r:id="rId53"/>
    <p:sldId id="431" r:id="rId54"/>
    <p:sldId id="432" r:id="rId55"/>
    <p:sldId id="433" r:id="rId56"/>
    <p:sldId id="434" r:id="rId57"/>
    <p:sldId id="435" r:id="rId58"/>
    <p:sldId id="436" r:id="rId59"/>
    <p:sldId id="437" r:id="rId60"/>
    <p:sldId id="438" r:id="rId61"/>
    <p:sldId id="439" r:id="rId62"/>
    <p:sldId id="440" r:id="rId63"/>
    <p:sldId id="441" r:id="rId64"/>
    <p:sldId id="442" r:id="rId65"/>
    <p:sldId id="443" r:id="rId66"/>
    <p:sldId id="444" r:id="rId67"/>
    <p:sldId id="445" r:id="rId68"/>
    <p:sldId id="446" r:id="rId6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737" autoAdjust="0"/>
  </p:normalViewPr>
  <p:slideViewPr>
    <p:cSldViewPr>
      <p:cViewPr>
        <p:scale>
          <a:sx n="71" d="100"/>
          <a:sy n="71" d="100"/>
        </p:scale>
        <p:origin x="-2700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gmiller:GM%20Stuff:ChairStuff:TenYearReview:Enrollment-DegreeDat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bershad\Dropbox\MyPlanStats.xlsx" TargetMode="External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cbershad\Dropbox\MyPlan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283764938102105E-2"/>
          <c:y val="1.4035087719298201E-2"/>
          <c:w val="0.86400875367418295"/>
          <c:h val="0.9255069761016719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dLbls>
            <c:dLbl>
              <c:idx val="7"/>
              <c:layout>
                <c:manualLayout>
                  <c:x val="-0.176915304941721"/>
                  <c:y val="-0.11298333228912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WA State population age 15-19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Sheet1!$M$27:$M$50</c:f>
              <c:numCache>
                <c:formatCode>General</c:formatCode>
                <c:ptCount val="2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Sheet1!$N$27:$N$50</c:f>
              <c:numCache>
                <c:formatCode>General</c:formatCode>
                <c:ptCount val="24"/>
                <c:pt idx="0">
                  <c:v>327641</c:v>
                </c:pt>
                <c:pt idx="1">
                  <c:v>331147</c:v>
                </c:pt>
                <c:pt idx="2">
                  <c:v>331153</c:v>
                </c:pt>
                <c:pt idx="3">
                  <c:v>329874</c:v>
                </c:pt>
                <c:pt idx="4">
                  <c:v>325054</c:v>
                </c:pt>
                <c:pt idx="5">
                  <c:v>326714</c:v>
                </c:pt>
                <c:pt idx="6">
                  <c:v>325401</c:v>
                </c:pt>
                <c:pt idx="7">
                  <c:v>335109</c:v>
                </c:pt>
                <c:pt idx="8">
                  <c:v>346101</c:v>
                </c:pt>
                <c:pt idx="9">
                  <c:v>358872</c:v>
                </c:pt>
                <c:pt idx="10">
                  <c:v>374037</c:v>
                </c:pt>
                <c:pt idx="11">
                  <c:v>389223</c:v>
                </c:pt>
                <c:pt idx="12">
                  <c:v>404326</c:v>
                </c:pt>
                <c:pt idx="13">
                  <c:v>417673</c:v>
                </c:pt>
                <c:pt idx="14">
                  <c:v>424375</c:v>
                </c:pt>
                <c:pt idx="15">
                  <c:v>429158</c:v>
                </c:pt>
                <c:pt idx="16">
                  <c:v>426897</c:v>
                </c:pt>
                <c:pt idx="17">
                  <c:v>425459</c:v>
                </c:pt>
                <c:pt idx="18">
                  <c:v>425493</c:v>
                </c:pt>
                <c:pt idx="19">
                  <c:v>428095</c:v>
                </c:pt>
                <c:pt idx="20">
                  <c:v>431705</c:v>
                </c:pt>
                <c:pt idx="21">
                  <c:v>436011</c:v>
                </c:pt>
                <c:pt idx="22">
                  <c:v>439917</c:v>
                </c:pt>
                <c:pt idx="23">
                  <c:v>441718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497536"/>
        <c:axId val="104499072"/>
      </c:scatterChart>
      <c:scatterChart>
        <c:scatterStyle val="smoothMarker"/>
        <c:varyColors val="0"/>
        <c:ser>
          <c:idx val="2"/>
          <c:order val="1"/>
          <c:marker>
            <c:symbol val="none"/>
          </c:marker>
          <c:dLbls>
            <c:dLbl>
              <c:idx val="9"/>
              <c:layout>
                <c:manualLayout>
                  <c:x val="-6.4263539638191002E-3"/>
                  <c:y val="-0.11057924634621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College</a:t>
                    </a:r>
                    <a:r>
                      <a:rPr lang="en-US" baseline="0"/>
                      <a:t> of Engineering BS Degrees</a:t>
                    </a:r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Sheet1!$M$27:$M$50</c:f>
              <c:numCache>
                <c:formatCode>General</c:formatCode>
                <c:ptCount val="24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</c:numCache>
            </c:numRef>
          </c:xVal>
          <c:yVal>
            <c:numRef>
              <c:f>Sheet1!$P$27:$P$50</c:f>
              <c:numCache>
                <c:formatCode>0</c:formatCode>
                <c:ptCount val="24"/>
                <c:pt idx="0">
                  <c:v>739.35890698896378</c:v>
                </c:pt>
                <c:pt idx="1">
                  <c:v>657.51445086705201</c:v>
                </c:pt>
                <c:pt idx="2">
                  <c:v>670.15895953757297</c:v>
                </c:pt>
                <c:pt idx="3">
                  <c:v>711.54098791382035</c:v>
                </c:pt>
                <c:pt idx="4">
                  <c:v>644.18024172359435</c:v>
                </c:pt>
                <c:pt idx="5">
                  <c:v>700.04598003152921</c:v>
                </c:pt>
                <c:pt idx="6">
                  <c:v>751.08381502890177</c:v>
                </c:pt>
                <c:pt idx="7">
                  <c:v>689.01077246452962</c:v>
                </c:pt>
                <c:pt idx="8" formatCode="General">
                  <c:v>624</c:v>
                </c:pt>
                <c:pt idx="9" formatCode="General">
                  <c:v>725</c:v>
                </c:pt>
                <c:pt idx="10" formatCode="General">
                  <c:v>711</c:v>
                </c:pt>
                <c:pt idx="11" formatCode="General">
                  <c:v>728</c:v>
                </c:pt>
                <c:pt idx="12" formatCode="General">
                  <c:v>754</c:v>
                </c:pt>
                <c:pt idx="13" formatCode="General">
                  <c:v>718</c:v>
                </c:pt>
                <c:pt idx="14" formatCode="General">
                  <c:v>707</c:v>
                </c:pt>
                <c:pt idx="15" formatCode="General">
                  <c:v>643</c:v>
                </c:pt>
                <c:pt idx="16" formatCode="General">
                  <c:v>681</c:v>
                </c:pt>
                <c:pt idx="17" formatCode="General">
                  <c:v>749</c:v>
                </c:pt>
                <c:pt idx="18" formatCode="General">
                  <c:v>713</c:v>
                </c:pt>
                <c:pt idx="19" formatCode="General">
                  <c:v>704</c:v>
                </c:pt>
                <c:pt idx="20" formatCode="General">
                  <c:v>695</c:v>
                </c:pt>
                <c:pt idx="21" formatCode="General">
                  <c:v>706</c:v>
                </c:pt>
                <c:pt idx="22" formatCode="General">
                  <c:v>679</c:v>
                </c:pt>
                <c:pt idx="23" formatCode="General">
                  <c:v>680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506496"/>
        <c:axId val="104500608"/>
      </c:scatterChart>
      <c:valAx>
        <c:axId val="104497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4499072"/>
        <c:crosses val="autoZero"/>
        <c:crossBetween val="midCat"/>
      </c:valAx>
      <c:valAx>
        <c:axId val="104499072"/>
        <c:scaling>
          <c:orientation val="minMax"/>
          <c:min val="2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4497536"/>
        <c:crosses val="autoZero"/>
        <c:crossBetween val="midCat"/>
      </c:valAx>
      <c:valAx>
        <c:axId val="104500608"/>
        <c:scaling>
          <c:orientation val="minMax"/>
          <c:max val="3000"/>
        </c:scaling>
        <c:delete val="0"/>
        <c:axPos val="r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4506496"/>
        <c:crosses val="max"/>
        <c:crossBetween val="midCat"/>
      </c:valAx>
      <c:valAx>
        <c:axId val="104506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50060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Sheet1!$J$38</c:f>
              <c:strCache>
                <c:ptCount val="1"/>
                <c:pt idx="0">
                  <c:v>Fall 2013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Sheet1!$I$39:$I$41</c:f>
              <c:strCache>
                <c:ptCount val="3"/>
                <c:pt idx="0">
                  <c:v>All Students</c:v>
                </c:pt>
                <c:pt idx="1">
                  <c:v>Undergrads</c:v>
                </c:pt>
                <c:pt idx="2">
                  <c:v>Highest Adoption</c:v>
                </c:pt>
              </c:strCache>
            </c:strRef>
          </c:cat>
          <c:val>
            <c:numRef>
              <c:f>Sheet1!$J$39:$J$41</c:f>
              <c:numCache>
                <c:formatCode>0%</c:formatCode>
                <c:ptCount val="3"/>
                <c:pt idx="0">
                  <c:v>0.21</c:v>
                </c:pt>
                <c:pt idx="1">
                  <c:v>0.27</c:v>
                </c:pt>
                <c:pt idx="2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Sheet1!$K$38</c:f>
              <c:strCache>
                <c:ptCount val="1"/>
                <c:pt idx="0">
                  <c:v>Fall 2014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Sheet1!$I$39:$I$41</c:f>
              <c:strCache>
                <c:ptCount val="3"/>
                <c:pt idx="0">
                  <c:v>All Students</c:v>
                </c:pt>
                <c:pt idx="1">
                  <c:v>Undergrads</c:v>
                </c:pt>
                <c:pt idx="2">
                  <c:v>Highest Adoption</c:v>
                </c:pt>
              </c:strCache>
            </c:strRef>
          </c:cat>
          <c:val>
            <c:numRef>
              <c:f>Sheet1!$K$39:$K$41</c:f>
              <c:numCache>
                <c:formatCode>0.0%</c:formatCode>
                <c:ptCount val="3"/>
                <c:pt idx="0">
                  <c:v>0.45102352470639567</c:v>
                </c:pt>
                <c:pt idx="1">
                  <c:v>0.54197246477741468</c:v>
                </c:pt>
                <c:pt idx="2">
                  <c:v>0.57798295454545456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155520"/>
        <c:axId val="98165504"/>
      </c:barChart>
      <c:catAx>
        <c:axId val="9815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65504"/>
        <c:crosses val="autoZero"/>
        <c:auto val="1"/>
        <c:lblAlgn val="ctr"/>
        <c:lblOffset val="100"/>
        <c:noMultiLvlLbl val="0"/>
      </c:catAx>
      <c:valAx>
        <c:axId val="9816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55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41651017472186E-2"/>
          <c:y val="3.0166250765976229E-2"/>
          <c:w val="0.8665511371747987"/>
          <c:h val="0.9275056766754227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2814709283338649"/>
                  <c:y val="0.170278217475565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B2581EC-3EBA-4FA9-92F4-AC9B8B13DFEA}" type="CATEGORYNAME">
                      <a:rPr lang="en-US"/>
                      <a:pPr>
                        <a:defRPr sz="1000" b="1" i="0" u="none" strike="noStrike" kern="1200" spc="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9358437935844"/>
                      <c:h val="0.234739396674984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169454862964009"/>
                  <c:y val="-0.2348514237268826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581CB59-7FD7-4164-B281-899FDF36EB09}" type="CATEGORYNAME">
                      <a:rPr lang="en-US" smtClean="0"/>
                      <a:pPr>
                        <a:defRPr sz="1000" b="1" i="0" u="none" strike="noStrike" kern="1200" spc="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72663877266387"/>
                      <c:h val="0.1972188218511889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2340885924759807"/>
                  <c:y val="0.12732005549963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E4780EA-BE19-499E-8661-339A61786FE0}" type="CATEGORYNAME">
                      <a:rPr lang="en-US" smtClean="0"/>
                      <a:pPr>
                        <a:defRPr sz="1000" b="1" i="0" u="none" strike="noStrike" kern="1200" spc="0" baseline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2050209205021"/>
                      <c:h val="0.2455937619181616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Sheet1!$R$15:$R$17</c:f>
              <c:strCache>
                <c:ptCount val="3"/>
                <c:pt idx="0">
                  <c:v>UG Pre-Major</c:v>
                </c:pt>
                <c:pt idx="1">
                  <c:v>UG Major</c:v>
                </c:pt>
                <c:pt idx="2">
                  <c:v>Grad/Prof</c:v>
                </c:pt>
              </c:strCache>
            </c:strRef>
          </c:cat>
          <c:val>
            <c:numRef>
              <c:f>Sheet1!$S$15:$S$17</c:f>
              <c:numCache>
                <c:formatCode>General</c:formatCode>
                <c:ptCount val="3"/>
                <c:pt idx="0">
                  <c:v>9184</c:v>
                </c:pt>
                <c:pt idx="1">
                  <c:v>11050</c:v>
                </c:pt>
                <c:pt idx="2">
                  <c:v>3962</c:v>
                </c:pt>
              </c:numCache>
            </c:numRef>
          </c:val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0.67712</cdr:x>
      <cdr:y>0.3791</cdr:y>
    </cdr:from>
    <cdr:to>
      <cdr:x>0.83048</cdr:x>
      <cdr:y>0.4667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2318614" y="1009253"/>
          <a:ext cx="525143" cy="23320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Seniors</a:t>
          </a:r>
        </a:p>
      </cdr:txBody>
    </cdr:sp>
  </cdr:relSizeAnchor>
  <cdr:relSizeAnchor xmlns:cdr="http://schemas.openxmlformats.org/drawingml/2006/chartDrawing">
    <cdr:from>
      <cdr:x>0.74182</cdr:x>
      <cdr:y>0.08393</cdr:y>
    </cdr:from>
    <cdr:to>
      <cdr:x>0.96863</cdr:x>
      <cdr:y>0.17153</cdr:y>
    </cdr:to>
    <cdr:sp macro="" textlink="">
      <cdr:nvSpPr>
        <cdr:cNvPr id="3" name="TextBox 3"/>
        <cdr:cNvSpPr txBox="1"/>
      </cdr:nvSpPr>
      <cdr:spPr>
        <a:xfrm xmlns:a="http://schemas.openxmlformats.org/drawingml/2006/main">
          <a:off x="2540184" y="223441"/>
          <a:ext cx="776623" cy="23320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/>
            <a:t>Sophomores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ADCB-708E-F941-8075-075E5EBDA01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8197F-2033-974C-8E6B-35E21DD758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6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7343-33EA-40DA-9F48-5F09440026E9}" type="datetimeFigureOut">
              <a:rPr lang="en-US" smtClean="0"/>
              <a:t>12/10/2014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F4AC0-9BA2-46D2-9372-A5C9261B2C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57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I’ll cover</a:t>
            </a:r>
            <a:r>
              <a:rPr lang="en-US" baseline="0" dirty="0" smtClean="0"/>
              <a:t> today</a:t>
            </a:r>
          </a:p>
          <a:p>
            <a:r>
              <a:rPr lang="en-US" baseline="0" dirty="0" smtClean="0"/>
              <a:t>Will start with an update on our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15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51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51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5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Re-branding</a:t>
            </a:r>
            <a:r>
              <a:rPr lang="en-US" baseline="0" dirty="0" smtClean="0"/>
              <a:t> needed to happen anyway, but it is, at least in part, driven by the momentum of campaign. This central marketing team officially became a part of University Advancement last year. This fall (as of two weeks ago) we rolled out this new brand, which asks: </a:t>
            </a:r>
            <a:r>
              <a:rPr lang="en-US" dirty="0" smtClean="0"/>
              <a:t>What defines the students and faculty of the University of Washington? </a:t>
            </a:r>
          </a:p>
          <a:p>
            <a:endParaRPr lang="en-US" dirty="0" smtClean="0"/>
          </a:p>
          <a:p>
            <a:r>
              <a:rPr lang="en-US" dirty="0" smtClean="0"/>
              <a:t>This has set the tone for the rest of the brand</a:t>
            </a:r>
            <a:r>
              <a:rPr lang="en-US" baseline="0" dirty="0" smtClean="0"/>
              <a:t> and attitude our marketing and communication will have internally and externally.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785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5BD7-5B06-4711-B4AE-B6C45599EAC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3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372B3B-7347-4410-B473-D39B422BCBD2}" type="slidenum">
              <a:rPr lang="en-US" smtClean="0">
                <a:solidFill>
                  <a:srgbClr val="1F497D"/>
                </a:solidFill>
              </a:rPr>
              <a:pPr/>
              <a:t>22</a:t>
            </a:fld>
            <a:endParaRPr lang="en-US" smtClean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59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5BD7-5B06-4711-B4AE-B6C45599EAC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60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 defTabSz="931774">
              <a:buFontTx/>
              <a:buChar char="-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5BD7-5B06-4711-B4AE-B6C45599EAC0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47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5BD7-5B06-4711-B4AE-B6C45599EAC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170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5BD7-5B06-4711-B4AE-B6C45599EAC0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88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I’ll cover</a:t>
            </a:r>
            <a:r>
              <a:rPr lang="en-US" baseline="0" dirty="0" smtClean="0"/>
              <a:t> today</a:t>
            </a:r>
          </a:p>
          <a:p>
            <a:r>
              <a:rPr lang="en-US" baseline="0" dirty="0" smtClean="0"/>
              <a:t>Will start with an update on our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15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5BD7-5B06-4711-B4AE-B6C45599EAC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55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5BD7-5B06-4711-B4AE-B6C45599EAC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77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25BD7-5B06-4711-B4AE-B6C45599EAC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926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on the overlay the experience</a:t>
            </a:r>
            <a:r>
              <a:rPr lang="en-US" baseline="0" dirty="0" smtClean="0"/>
              <a:t> of academic planning:  the question of what students are generally trying to optimize is once we’ve been looking to answer thru our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1E7F4-E5F6-4130-ACAC-8B69D05FFBE8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37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I’ll cover</a:t>
            </a:r>
            <a:r>
              <a:rPr lang="en-US" baseline="0" dirty="0" smtClean="0"/>
              <a:t> today</a:t>
            </a:r>
          </a:p>
          <a:p>
            <a:r>
              <a:rPr lang="en-US" baseline="0" dirty="0" smtClean="0"/>
              <a:t>Will start with an update on our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1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95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51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Jill tell us a little more about</a:t>
            </a:r>
            <a:r>
              <a:rPr lang="en-US" baseline="0" dirty="0" smtClean="0"/>
              <a:t> herself?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02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51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51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93FE4-253F-4E40-958A-2E64E125F23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75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12.png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958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139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89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63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2318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652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938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1317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8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50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405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265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2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780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351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6290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96184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837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3231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747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789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42321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072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6092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655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21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498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158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31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0232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047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7377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3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4068711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599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31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816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1748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713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2" cstate="print"/>
          <a:srcRect b="23627"/>
          <a:stretch>
            <a:fillRect/>
          </a:stretch>
        </p:blipFill>
        <p:spPr bwMode="auto">
          <a:xfrm>
            <a:off x="457200" y="74613"/>
            <a:ext cx="17526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khofmeister\Desktop\advancelogo.jpg"/>
          <p:cNvPicPr>
            <a:picLocks noChangeAspect="1" noChangeArrowheads="1"/>
          </p:cNvPicPr>
          <p:nvPr/>
        </p:nvPicPr>
        <p:blipFill>
          <a:blip r:embed="rId3" cstate="print"/>
          <a:srcRect t="71841"/>
          <a:stretch>
            <a:fillRect/>
          </a:stretch>
        </p:blipFill>
        <p:spPr bwMode="auto">
          <a:xfrm>
            <a:off x="4876800" y="6380163"/>
            <a:ext cx="3792538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613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99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6007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974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0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1906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284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7304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818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871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829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5082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6166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0069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72261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904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30702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404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792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5030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925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2284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103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300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217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260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3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597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6781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236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2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0579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6250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6875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067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9436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9169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3300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W_W Logo_Whit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915" y="5945854"/>
            <a:ext cx="1371600" cy="9235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7334" y="6354234"/>
            <a:ext cx="2540000" cy="2667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332224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TITLE HERE</a:t>
            </a:r>
          </a:p>
          <a:p>
            <a:pPr lvl="0"/>
            <a:r>
              <a:rPr lang="en-US" dirty="0" smtClean="0"/>
              <a:t>ENCODE NORMAL</a:t>
            </a:r>
          </a:p>
          <a:p>
            <a:pPr lvl="0"/>
            <a:r>
              <a:rPr lang="en-US" dirty="0" smtClean="0"/>
              <a:t>BLACK, 50 PT.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9463" y="3973980"/>
            <a:ext cx="16002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99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18124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E8D3A2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E8D3A2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E8D3A2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053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  <a:lvl2pPr>
              <a:defRPr sz="20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3pPr>
            <a:lvl4pPr>
              <a:defRPr sz="16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5pPr>
          </a:lstStyle>
          <a:p>
            <a:pPr lvl="0"/>
            <a:r>
              <a:rPr lang="en-US" dirty="0" smtClean="0"/>
              <a:t>Content here (Open Sans Light, 24 pt.)</a:t>
            </a:r>
          </a:p>
          <a:p>
            <a:pPr lvl="1"/>
            <a:r>
              <a:rPr lang="en-US" dirty="0" smtClean="0"/>
              <a:t>Second level (Open Sans Light, 20)</a:t>
            </a:r>
          </a:p>
          <a:p>
            <a:pPr lvl="2"/>
            <a:r>
              <a:rPr lang="en-US" dirty="0" smtClean="0"/>
              <a:t>Third level (Open Sans Light, 18)</a:t>
            </a:r>
          </a:p>
          <a:p>
            <a:pPr lvl="3"/>
            <a:r>
              <a:rPr lang="en-US" dirty="0" smtClean="0"/>
              <a:t>Fourth level (Open Sans Light, 16)</a:t>
            </a:r>
          </a:p>
          <a:p>
            <a:pPr lvl="4"/>
            <a:r>
              <a:rPr lang="en-US" dirty="0" smtClean="0"/>
              <a:t>Fifth level (Open Sans Light, 14)</a:t>
            </a:r>
            <a:endParaRPr lang="en-US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33006F"/>
                </a:solidFill>
                <a:latin typeface="Uni Sans Regular"/>
                <a:cs typeface="Uni Sans Regular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SUB-HEADER HERE (UNI SANS LIGHT, 24 PT.)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6509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8401" y="6354234"/>
            <a:ext cx="2540000" cy="266700"/>
          </a:xfrm>
          <a:prstGeom prst="rect">
            <a:avLst/>
          </a:prstGeom>
        </p:spPr>
      </p:pic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33006F"/>
                </a:solidFill>
                <a:latin typeface="Open Sans Light"/>
                <a:cs typeface="Open Sans Light"/>
              </a:defRPr>
            </a:lvl1pPr>
          </a:lstStyle>
          <a:p>
            <a:r>
              <a:rPr lang="en-US" dirty="0" smtClean="0"/>
              <a:t>Graphic Here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33006F"/>
                </a:solidFill>
                <a:latin typeface="Encode Sans Normal Black"/>
                <a:cs typeface="Encode Sans Normal Black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 smtClean="0"/>
              <a:t>HEADER HERE </a:t>
            </a:r>
          </a:p>
          <a:p>
            <a:pPr lvl="0"/>
            <a:r>
              <a:rPr lang="en-US" dirty="0" smtClean="0"/>
              <a:t>(ENCODE NORMAL BLACK, 30 PT.)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763" y="1364403"/>
            <a:ext cx="1103781" cy="9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026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39275B">
                <a:alpha val="7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6200000">
            <a:off x="5600700" y="3314700"/>
            <a:ext cx="6858000" cy="228600"/>
          </a:xfrm>
          <a:prstGeom prst="rect">
            <a:avLst/>
          </a:prstGeom>
          <a:solidFill>
            <a:srgbClr val="3927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4025900" y="6096000"/>
            <a:ext cx="5105400" cy="60960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pic>
        <p:nvPicPr>
          <p:cNvPr id="4" name="Picture 4" descr="Plan&amp;Budget Horiz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6300788"/>
            <a:ext cx="4419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330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CA6734-216E-483B-AD22-3C3421247636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333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915400" y="0"/>
            <a:ext cx="228600" cy="6858000"/>
          </a:xfrm>
          <a:prstGeom prst="rect">
            <a:avLst/>
          </a:prstGeom>
          <a:solidFill>
            <a:srgbClr val="3323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685800" y="685800"/>
            <a:ext cx="8458200" cy="0"/>
          </a:xfrm>
          <a:prstGeom prst="line">
            <a:avLst/>
          </a:prstGeom>
          <a:noFill/>
          <a:ln w="9525">
            <a:solidFill>
              <a:srgbClr val="ECC737"/>
            </a:solidFill>
            <a:round/>
            <a:headEnd/>
            <a:tailEnd/>
          </a:ln>
        </p:spPr>
      </p:cxnSp>
      <p:sp>
        <p:nvSpPr>
          <p:cNvPr id="6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0" y="6629400"/>
            <a:ext cx="3302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b="1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D6615-4E7D-4F38-B24D-E490F044D728}" type="slidenum">
              <a:rPr lang="en-US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164001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E7DA373-BEF5-4344-BFA9-395DA3D325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0688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684412_high_Purp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228600" y="0"/>
            <a:ext cx="9144000" cy="6858000"/>
          </a:xfrm>
          <a:prstGeom prst="rect">
            <a:avLst/>
          </a:prstGeom>
          <a:solidFill>
            <a:srgbClr val="39275B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162925" y="6345238"/>
            <a:ext cx="514350" cy="512762"/>
          </a:xfrm>
          <a:prstGeom prst="rect">
            <a:avLst/>
          </a:prstGeom>
          <a:solidFill>
            <a:srgbClr val="39275B"/>
          </a:solidFill>
          <a:ln w="9525">
            <a:noFill/>
            <a:miter lim="800000"/>
            <a:headEnd/>
            <a:tailEnd/>
          </a:ln>
          <a:effectLst>
            <a:outerShdw dist="23000" dir="12660004" rotWithShape="0">
              <a:srgbClr val="808080">
                <a:alpha val="26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ＭＳ Ｐゴシック" charset="-128"/>
            </a:endParaRPr>
          </a:p>
        </p:txBody>
      </p:sp>
      <p:pic>
        <p:nvPicPr>
          <p:cNvPr id="8" name="Picture 8" descr="UW_W-Logo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50238" y="6488113"/>
            <a:ext cx="339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83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47675" y="594360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214E43-B3B6-4A11-95D5-434220129036}" type="datetime1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4675" y="5943600"/>
            <a:ext cx="2895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3675" y="5943600"/>
            <a:ext cx="21336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17255"/>
            <a:ext cx="2419350" cy="30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887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686550"/>
            <a:ext cx="9144000" cy="171450"/>
          </a:xfrm>
          <a:prstGeom prst="rect">
            <a:avLst/>
          </a:prstGeom>
          <a:solidFill>
            <a:srgbClr val="39275B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162925" y="6345238"/>
            <a:ext cx="514350" cy="512762"/>
          </a:xfrm>
          <a:prstGeom prst="rect">
            <a:avLst/>
          </a:prstGeom>
          <a:solidFill>
            <a:srgbClr val="39275B"/>
          </a:solidFill>
          <a:ln w="9525">
            <a:noFill/>
            <a:miter lim="800000"/>
            <a:headEnd/>
            <a:tailEnd/>
          </a:ln>
          <a:effectLst>
            <a:outerShdw dist="23000" dir="12660004" rotWithShape="0">
              <a:srgbClr val="808080">
                <a:alpha val="26999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ea typeface="ＭＳ Ｐゴシック" charset="-128"/>
            </a:endParaRPr>
          </a:p>
        </p:txBody>
      </p:sp>
      <p:pic>
        <p:nvPicPr>
          <p:cNvPr id="6" name="Picture 8" descr="UW_W-Logo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250238" y="6488113"/>
            <a:ext cx="339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B18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BA0B6E-BC4E-422F-853C-4EC456AD6A5A}" type="datetime1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1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B9625E5-B422-4C2A-865B-091D544C6667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7018"/>
            <a:ext cx="1939924" cy="24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5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C6FA6D-CEFD-456B-A446-5FD5DA2D0EFC}" type="datetime1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B98AF-F13E-4525-835E-711936BA431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3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046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4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9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862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9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96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82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672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026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9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477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0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64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32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570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623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41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48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67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230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28709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36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30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14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1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64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33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19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865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7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149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919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584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27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59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959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121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74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28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0799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626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58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590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2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9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2301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15273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1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3556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0213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469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39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218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4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6559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293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056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8818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90768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9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26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079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81803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0374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45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56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231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14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534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63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7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404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2308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519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FA00-280B-4A7B-B3BB-30793D2A61B9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290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982788"/>
            <a:ext cx="3849687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982788"/>
            <a:ext cx="3851275" cy="4418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5F02-3358-44C9-BD40-33B990D8FF1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3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498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86D0-AC25-4F05-AB7C-5EB94E9E84B1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2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893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B0BB0-8EB7-4DE4-9959-28A8FB933B7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648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29E10-7068-40A1-9ECE-A983578CC5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02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3045A-65C4-4BEB-8C41-491E2CBC33BB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716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AB33D-DD58-4C06-B7F5-3EEFA8F4AF7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767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C05FF-0343-4656-ADA2-1B25551E4636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2479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296988"/>
            <a:ext cx="2076450" cy="5103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1296988"/>
            <a:ext cx="6080125" cy="5103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7E795-5387-4D35-A46B-68DA2789F4F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770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-25400" y="-12700"/>
            <a:ext cx="2286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>
            <a:off x="2286000" y="0"/>
            <a:ext cx="2540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white">
          <a:xfrm>
            <a:off x="2222500" y="0"/>
            <a:ext cx="6921500" cy="68580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19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222500" y="0"/>
            <a:ext cx="0" cy="6858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2667000" y="1524000"/>
            <a:ext cx="6019800" cy="1143000"/>
          </a:xfrm>
        </p:spPr>
        <p:txBody>
          <a:bodyPr/>
          <a:lstStyle>
            <a:lvl1pPr>
              <a:defRPr sz="5400"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810000"/>
            <a:ext cx="6019800" cy="762000"/>
          </a:xfrm>
        </p:spPr>
        <p:txBody>
          <a:bodyPr/>
          <a:lstStyle>
            <a:lvl1pPr marL="0" indent="36513">
              <a:buFont typeface="Wingdings" pitchFamily="2" charset="2"/>
              <a:buNone/>
              <a:defRPr sz="2800"/>
            </a:lvl1pPr>
          </a:lstStyle>
          <a:p>
            <a:r>
              <a:rPr lang="sv-SE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100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61F5A-9928-4D9C-A29D-408C700B89CF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365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5F6E5-0FB2-4EFB-BF10-6160F085B2B5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7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image" Target="../media/image4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01496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37628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114E6-7A49-4014-8607-630331982671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205E1-D3CB-4A6A-B2B1-939831E8A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71" r:id="rId2"/>
    <p:sldLayoutId id="2147484172" r:id="rId3"/>
    <p:sldLayoutId id="2147484170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8600" y="74613"/>
            <a:ext cx="8686800" cy="6630987"/>
            <a:chOff x="228600" y="74805"/>
            <a:chExt cx="8686800" cy="6630795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28600" y="228600"/>
              <a:ext cx="8686800" cy="6400800"/>
              <a:chOff x="152400" y="152400"/>
              <a:chExt cx="8839200" cy="6553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52400" y="152592"/>
                <a:ext cx="8839200" cy="6553011"/>
              </a:xfrm>
              <a:prstGeom prst="rect">
                <a:avLst/>
              </a:prstGeom>
              <a:noFill/>
              <a:ln w="63500">
                <a:solidFill>
                  <a:srgbClr val="666699">
                    <a:alpha val="80000"/>
                  </a:srgb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28322" y="228980"/>
                <a:ext cx="8687357" cy="6400237"/>
              </a:xfrm>
              <a:prstGeom prst="rect">
                <a:avLst/>
              </a:prstGeom>
              <a:solidFill>
                <a:schemeClr val="lt1">
                  <a:alpha val="80000"/>
                </a:schemeClr>
              </a:solidFill>
              <a:ln>
                <a:solidFill>
                  <a:srgbClr val="CC993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1033" name="Picture 2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3" cstate="print"/>
            <a:srcRect b="23627"/>
            <a:stretch>
              <a:fillRect/>
            </a:stretch>
          </p:blipFill>
          <p:spPr bwMode="auto">
            <a:xfrm>
              <a:off x="457200" y="74805"/>
              <a:ext cx="1752600" cy="407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3" descr="C:\Documents and Settings\khofmeister\Desktop\advancelogo.jpg"/>
            <p:cNvPicPr>
              <a:picLocks noChangeAspect="1" noChangeArrowheads="1"/>
            </p:cNvPicPr>
            <p:nvPr/>
          </p:nvPicPr>
          <p:blipFill>
            <a:blip r:embed="rId14" cstate="print"/>
            <a:srcRect t="71841"/>
            <a:stretch>
              <a:fillRect/>
            </a:stretch>
          </p:blipFill>
          <p:spPr bwMode="auto">
            <a:xfrm>
              <a:off x="4876800" y="6380162"/>
              <a:ext cx="3792537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27D3A5DC-F5B9-4499-BA6F-DD6AFB6E9C49}" type="datetimeFigureOut">
              <a:rPr lang="en-US" smtClean="0"/>
              <a:pPr/>
              <a:t>12/10/2014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1722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722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F14C8D30-E61B-423C-9936-3E8038750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254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E4E7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E4E76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66953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9A9F2-9BCD-4144-8E7B-FED115EFBC6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1CDC3-447E-41B7-91B4-0D22D8095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114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7" r:id="rId1"/>
    <p:sldLayoutId id="2147484251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77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9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096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1500A77-9437-4D35-BD64-7DDA18C2E70C}" type="datetime1">
              <a:rPr lang="en-US" smtClean="0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12/10/2014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4675" y="609600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3675" y="60960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A562B06D-7A7C-4D95-B165-7BC99FBFAE50}" type="slidenum">
              <a:rPr lang="en-US">
                <a:ea typeface="ＭＳ Ｐゴシック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69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91494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7494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83006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23680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25004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7406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05141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  <p:sldLayoutId id="214748410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white">
          <a:xfrm>
            <a:off x="-12700" y="-12700"/>
            <a:ext cx="9144000" cy="990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white">
          <a:xfrm>
            <a:off x="0" y="990600"/>
            <a:ext cx="9144000" cy="5867400"/>
          </a:xfrm>
          <a:prstGeom prst="rect">
            <a:avLst/>
          </a:prstGeom>
          <a:solidFill>
            <a:srgbClr val="0000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sv-SE" sz="2400">
                <a:solidFill>
                  <a:srgbClr val="FFFFFF"/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invGray">
          <a:xfrm>
            <a:off x="757238" y="1982788"/>
            <a:ext cx="7853362" cy="441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invGray">
          <a:xfrm>
            <a:off x="301625" y="1296988"/>
            <a:ext cx="6400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Click to edit Master title style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152400" y="533400"/>
            <a:ext cx="502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 sz="1600" i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AE"/>
                </a:solidFill>
              </a:rPr>
              <a:t>UW-11.27.12</a:t>
            </a:r>
            <a:endParaRPr lang="sv-SE" dirty="0">
              <a:solidFill>
                <a:srgbClr val="0000AE"/>
              </a:solidFill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77000"/>
            <a:ext cx="609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latin typeface="HelveticaNeue BlackCond" charset="0"/>
              </a:defRPr>
            </a:lvl1pPr>
          </a:lstStyle>
          <a:p>
            <a:pPr>
              <a:defRPr/>
            </a:pPr>
            <a:fld id="{32141C32-CCC0-4A1F-9CC7-5F0C2AC69BF2}" type="slidenum">
              <a:rPr lang="sv-S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sv-SE">
              <a:solidFill>
                <a:srgbClr val="FFFFFF"/>
              </a:solidFill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6600" y="304800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92496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98463" indent="-361950" algn="l" rtl="0" eaLnBrk="0" fontAlgn="base" hangingPunct="0">
        <a:spcBef>
          <a:spcPct val="20000"/>
        </a:spcBef>
        <a:spcAft>
          <a:spcPct val="20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42900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Char char="o"/>
        <a:defRPr sz="2800">
          <a:solidFill>
            <a:schemeClr val="tx1"/>
          </a:solidFill>
          <a:latin typeface="+mn-lt"/>
        </a:defRPr>
      </a:lvl2pPr>
      <a:lvl3pPr marL="1254125" indent="-284163" algn="l" rtl="0" eaLnBrk="0" fontAlgn="base" hangingPunct="0">
        <a:spcBef>
          <a:spcPct val="20000"/>
        </a:spcBef>
        <a:spcAft>
          <a:spcPct val="20000"/>
        </a:spcAft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52588" indent="-284163" algn="l" rtl="0" eaLnBrk="0" fontAlgn="base" hangingPunct="0">
        <a:spcBef>
          <a:spcPct val="20000"/>
        </a:spcBef>
        <a:spcAft>
          <a:spcPct val="20000"/>
        </a:spcAft>
        <a:buClr>
          <a:schemeClr val="tx1"/>
        </a:buClr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4pPr>
      <a:lvl5pPr marL="2005013" indent="-238125" algn="l" rtl="0" eaLnBrk="0" fontAlgn="base" hangingPunct="0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 sz="2000">
          <a:solidFill>
            <a:schemeClr val="tx1"/>
          </a:solidFill>
          <a:latin typeface="+mn-lt"/>
        </a:defRPr>
      </a:lvl5pPr>
      <a:lvl6pPr marL="24622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6pPr>
      <a:lvl7pPr marL="29194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7pPr>
      <a:lvl8pPr marL="33766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8pPr>
      <a:lvl9pPr marL="3833813" indent="-238125" algn="l" rtl="0" fontAlgn="base">
        <a:spcBef>
          <a:spcPct val="20000"/>
        </a:spcBef>
        <a:spcAft>
          <a:spcPct val="20000"/>
        </a:spcAft>
        <a:buSzPct val="130000"/>
        <a:buFont typeface="Times" pitchFamily="18" charset="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2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74.xml"/><Relationship Id="rId1" Type="http://schemas.openxmlformats.org/officeDocument/2006/relationships/themeOverride" Target="../theme/themeOverr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pb.washington.edu/content/public-profil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75.xml"/><Relationship Id="rId1" Type="http://schemas.openxmlformats.org/officeDocument/2006/relationships/themeOverride" Target="../theme/themeOverride3.xml"/><Relationship Id="rId4" Type="http://schemas.openxmlformats.org/officeDocument/2006/relationships/hyperlink" Target="mailto:uwprofiles@uw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8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4.jpeg"/><Relationship Id="rId7" Type="http://schemas.openxmlformats.org/officeDocument/2006/relationships/chart" Target="../charts/chart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7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.edu/uaa/advising/majors-and-minors/list-of-undergraduate-majors/" TargetMode="External"/><Relationship Id="rId2" Type="http://schemas.openxmlformats.org/officeDocument/2006/relationships/hyperlink" Target="http://www.washington.edu/students/gencat/degree_programsTOC.html" TargetMode="External"/><Relationship Id="rId1" Type="http://schemas.openxmlformats.org/officeDocument/2006/relationships/slideLayout" Target="../slideLayouts/slideLayout17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7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“</a:t>
            </a:r>
            <a:r>
              <a:rPr lang="en-US" sz="3600" dirty="0" smtClean="0"/>
              <a:t>Using Data for Academic Planning”</a:t>
            </a:r>
            <a:endParaRPr lang="en-US" sz="36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defRPr/>
            </a:pPr>
            <a:r>
              <a:rPr lang="en-US" dirty="0" smtClean="0">
                <a:solidFill>
                  <a:prstClr val="black"/>
                </a:solidFill>
              </a:rPr>
              <a:t>UW ADVANCE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Fall Quarterly </a:t>
            </a:r>
            <a:r>
              <a:rPr lang="en-US" dirty="0">
                <a:solidFill>
                  <a:prstClr val="black"/>
                </a:solidFill>
              </a:rPr>
              <a:t>Leadership </a:t>
            </a:r>
            <a:r>
              <a:rPr lang="en-US" dirty="0" smtClean="0">
                <a:solidFill>
                  <a:prstClr val="black"/>
                </a:solidFill>
              </a:rPr>
              <a:t>Workshop</a:t>
            </a:r>
          </a:p>
          <a:p>
            <a:pPr marL="342900" indent="-342900"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marL="342900" indent="-342900"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December 11, 2014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Know your audience, know your story</a:t>
            </a:r>
            <a:endParaRPr lang="en-US" dirty="0"/>
          </a:p>
          <a:p>
            <a:r>
              <a:rPr lang="en-US" dirty="0" smtClean="0"/>
              <a:t>Know (and cite) your sources</a:t>
            </a:r>
            <a:r>
              <a:rPr lang="en-US" i="1" dirty="0" smtClean="0"/>
              <a:t> </a:t>
            </a:r>
          </a:p>
          <a:p>
            <a:r>
              <a:rPr lang="en-US" dirty="0" smtClean="0"/>
              <a:t>A picture (plot) is worth a thousand tables</a:t>
            </a:r>
          </a:p>
          <a:p>
            <a:r>
              <a:rPr lang="en-US" dirty="0" smtClean="0"/>
              <a:t>Beware snapshots, anecdotes, and extrapolation</a:t>
            </a:r>
          </a:p>
          <a:p>
            <a:r>
              <a:rPr lang="en-US" dirty="0" smtClean="0"/>
              <a:t>Simplify (but don't oversimplify)</a:t>
            </a:r>
          </a:p>
          <a:p>
            <a:r>
              <a:rPr lang="en-US" dirty="0" smtClean="0"/>
              <a:t>Be honest and be thorough</a:t>
            </a:r>
          </a:p>
          <a:p>
            <a:r>
              <a:rPr lang="en-US" dirty="0" smtClean="0"/>
              <a:t>Use data to start discussions rather than preemptively end them: data are ultimately just data.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Lessons I've learned: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2-02 at 9.37.56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545"/>
            <a:ext cx="9144000" cy="249054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738334" y="3915498"/>
            <a:ext cx="905434" cy="11170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62446" y="5067807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33006F"/>
                </a:solidFill>
              </a:rPr>
              <a:t>Enrollment Summary</a:t>
            </a:r>
            <a:endParaRPr lang="en-US" dirty="0">
              <a:solidFill>
                <a:srgbClr val="33006F"/>
              </a:solidFill>
            </a:endParaRP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371510"/>
            <a:ext cx="8184662" cy="991998"/>
          </a:xfrm>
        </p:spPr>
        <p:txBody>
          <a:bodyPr/>
          <a:lstStyle/>
          <a:p>
            <a:r>
              <a:rPr lang="en-US" dirty="0" smtClean="0"/>
              <a:t>JUST IN CASE THIS IS NEW TO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4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EXAMPLE: DIVERSITY DATA IN CONTEXT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140" y="6455278"/>
            <a:ext cx="4107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i="1" dirty="0" smtClean="0">
                <a:solidFill>
                  <a:srgbClr val="33006F"/>
                </a:solidFill>
              </a:rPr>
              <a:t>Sources: College of Engineering data, 2010 US Census</a:t>
            </a:r>
            <a:endParaRPr lang="en-US" sz="1400" i="1" dirty="0">
              <a:solidFill>
                <a:srgbClr val="33006F"/>
              </a:solidFill>
            </a:endParaRPr>
          </a:p>
        </p:txBody>
      </p:sp>
      <p:pic>
        <p:nvPicPr>
          <p:cNvPr id="10" name="Picture 9" descr="Screen Shot 2014-12-04 at 3.11.49 PM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305338" cy="508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3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EXAMPLE: CEE ENROLLMENTS</a:t>
            </a:r>
            <a:endParaRPr lang="en-US" dirty="0"/>
          </a:p>
        </p:txBody>
      </p:sp>
      <p:pic>
        <p:nvPicPr>
          <p:cNvPr id="4" name="Chart Placeholder 3"/>
          <p:cNvPicPr>
            <a:picLocks noGrp="1" noChangeAspect="1"/>
          </p:cNvPicPr>
          <p:nvPr>
            <p:ph type="chart" sz="quarter" idx="12"/>
          </p:nvPr>
        </p:nvPicPr>
        <p:blipFill>
          <a:blip r:embed="rId3"/>
          <a:srcRect t="80" b="80"/>
          <a:stretch>
            <a:fillRect/>
          </a:stretch>
        </p:blipFill>
        <p:spPr>
          <a:xfrm>
            <a:off x="766763" y="1666875"/>
            <a:ext cx="8021637" cy="4432300"/>
          </a:xfrm>
        </p:spPr>
      </p:pic>
      <p:sp>
        <p:nvSpPr>
          <p:cNvPr id="8" name="TextBox 7"/>
          <p:cNvSpPr txBox="1"/>
          <p:nvPr/>
        </p:nvSpPr>
        <p:spPr>
          <a:xfrm>
            <a:off x="220140" y="6455278"/>
            <a:ext cx="2736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400" i="1" dirty="0" smtClean="0">
                <a:solidFill>
                  <a:srgbClr val="33006F"/>
                </a:solidFill>
              </a:rPr>
              <a:t>Sources: CEE Advising, UW Profiles</a:t>
            </a:r>
            <a:endParaRPr lang="en-US" sz="1400" i="1" dirty="0">
              <a:solidFill>
                <a:srgbClr val="3300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9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757" y="881869"/>
            <a:ext cx="7594736" cy="542755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EXAMPLE: WHY CAN'T MY KID GET IN?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367732"/>
              </p:ext>
            </p:extLst>
          </p:nvPr>
        </p:nvGraphicFramePr>
        <p:xfrm>
          <a:off x="914400" y="1026331"/>
          <a:ext cx="7086600" cy="5283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" y="6400800"/>
            <a:ext cx="3635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hangingPunct="1"/>
            <a:r>
              <a:rPr lang="en-US" sz="1200" i="1">
                <a:solidFill>
                  <a:srgbClr val="33006F"/>
                </a:solidFill>
              </a:rPr>
              <a:t>Sources: US Census Data, UW Student Database</a:t>
            </a:r>
          </a:p>
        </p:txBody>
      </p:sp>
    </p:spTree>
    <p:extLst>
      <p:ext uri="{BB962C8B-B14F-4D97-AF65-F5344CB8AC3E}">
        <p14:creationId xmlns:p14="http://schemas.microsoft.com/office/powerpoint/2010/main" val="27549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EXAMPLE: UW TUITION &amp; STATE SUPPORT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3104" y="6537584"/>
            <a:ext cx="7017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i="1" dirty="0" smtClean="0">
                <a:solidFill>
                  <a:srgbClr val="33006F"/>
                </a:solidFill>
              </a:rPr>
              <a:t>Source: </a:t>
            </a:r>
            <a:r>
              <a:rPr lang="en-US" sz="1200" i="1" dirty="0">
                <a:solidFill>
                  <a:srgbClr val="33006F"/>
                </a:solidFill>
              </a:rPr>
              <a:t>http://</a:t>
            </a:r>
            <a:r>
              <a:rPr lang="en-US" sz="1200" i="1" dirty="0" err="1">
                <a:solidFill>
                  <a:srgbClr val="33006F"/>
                </a:solidFill>
              </a:rPr>
              <a:t>opb.washington.edu</a:t>
            </a:r>
            <a:r>
              <a:rPr lang="en-US" sz="1200" i="1" dirty="0">
                <a:solidFill>
                  <a:srgbClr val="33006F"/>
                </a:solidFill>
              </a:rPr>
              <a:t>/sites/default/files/</a:t>
            </a:r>
            <a:r>
              <a:rPr lang="en-US" sz="1200" i="1" dirty="0" err="1">
                <a:solidFill>
                  <a:srgbClr val="33006F"/>
                </a:solidFill>
              </a:rPr>
              <a:t>opb</a:t>
            </a:r>
            <a:r>
              <a:rPr lang="en-US" sz="1200" i="1" dirty="0">
                <a:solidFill>
                  <a:srgbClr val="33006F"/>
                </a:solidFill>
              </a:rPr>
              <a:t>/Policy/Published_Price_</a:t>
            </a:r>
            <a:r>
              <a:rPr lang="en-US" sz="1200" i="1" dirty="0" err="1">
                <a:solidFill>
                  <a:srgbClr val="33006F"/>
                </a:solidFill>
              </a:rPr>
              <a:t>vs</a:t>
            </a:r>
            <a:r>
              <a:rPr lang="en-US" sz="1200" i="1" dirty="0">
                <a:solidFill>
                  <a:srgbClr val="33006F"/>
                </a:solidFill>
              </a:rPr>
              <a:t>._</a:t>
            </a:r>
            <a:r>
              <a:rPr lang="en-US" sz="1200" i="1" dirty="0" err="1">
                <a:solidFill>
                  <a:srgbClr val="33006F"/>
                </a:solidFill>
              </a:rPr>
              <a:t>Net_Price_w_COP.pdf</a:t>
            </a:r>
            <a:endParaRPr lang="en-US" sz="1200" i="1" dirty="0">
              <a:solidFill>
                <a:srgbClr val="33006F"/>
              </a:solidFill>
            </a:endParaRPr>
          </a:p>
        </p:txBody>
      </p:sp>
      <p:pic>
        <p:nvPicPr>
          <p:cNvPr id="10" name="Picture 9" descr="Screen Shot 2014-12-02 at 7.39.13 AM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36" y="1371600"/>
            <a:ext cx="7239728" cy="49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0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91" y="133646"/>
            <a:ext cx="7441871" cy="61538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4125" y="6477287"/>
            <a:ext cx="7591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i="1" dirty="0">
                <a:solidFill>
                  <a:srgbClr val="33006F"/>
                </a:solidFill>
              </a:rPr>
              <a:t>Source: http://</a:t>
            </a:r>
            <a:r>
              <a:rPr lang="en-US" sz="1200" i="1" dirty="0" err="1">
                <a:solidFill>
                  <a:srgbClr val="33006F"/>
                </a:solidFill>
              </a:rPr>
              <a:t>www.census.gov</a:t>
            </a:r>
            <a:r>
              <a:rPr lang="en-US" sz="1200" i="1" dirty="0">
                <a:solidFill>
                  <a:srgbClr val="33006F"/>
                </a:solidFill>
              </a:rPr>
              <a:t>/</a:t>
            </a:r>
            <a:r>
              <a:rPr lang="en-US" sz="1200" i="1" dirty="0" err="1">
                <a:solidFill>
                  <a:srgbClr val="33006F"/>
                </a:solidFill>
              </a:rPr>
              <a:t>dataviz</a:t>
            </a:r>
            <a:r>
              <a:rPr lang="en-US" sz="1200" i="1" dirty="0">
                <a:solidFill>
                  <a:srgbClr val="33006F"/>
                </a:solidFill>
              </a:rPr>
              <a:t>/visualizations/stem/stem-html/</a:t>
            </a:r>
          </a:p>
        </p:txBody>
      </p:sp>
    </p:spTree>
    <p:extLst>
      <p:ext uri="{BB962C8B-B14F-4D97-AF65-F5344CB8AC3E}">
        <p14:creationId xmlns:p14="http://schemas.microsoft.com/office/powerpoint/2010/main" val="29815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125" y="6477287"/>
            <a:ext cx="7591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i="1" dirty="0">
                <a:solidFill>
                  <a:srgbClr val="33006F"/>
                </a:solidFill>
              </a:rPr>
              <a:t>Source: </a:t>
            </a:r>
            <a:r>
              <a:rPr lang="en-US" sz="1200" i="1" dirty="0" smtClean="0">
                <a:solidFill>
                  <a:srgbClr val="33006F"/>
                </a:solidFill>
              </a:rPr>
              <a:t>Annual newsletter</a:t>
            </a:r>
            <a:endParaRPr lang="en-US" sz="1200" i="1" dirty="0">
              <a:solidFill>
                <a:srgbClr val="33006F"/>
              </a:solidFill>
            </a:endParaRPr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371510"/>
            <a:ext cx="8184662" cy="991998"/>
          </a:xfrm>
        </p:spPr>
        <p:txBody>
          <a:bodyPr/>
          <a:lstStyle/>
          <a:p>
            <a:r>
              <a:rPr lang="en-US" dirty="0" smtClean="0"/>
              <a:t>EXAMPLE: REALITY CHECK</a:t>
            </a:r>
            <a:endParaRPr lang="en-US" dirty="0"/>
          </a:p>
        </p:txBody>
      </p:sp>
      <p:pic>
        <p:nvPicPr>
          <p:cNvPr id="2" name="Picture 1" descr="Screen Shot 2014-12-04 at 10.52.12 AM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1" y="1876232"/>
            <a:ext cx="7203785" cy="374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achEvalPlot2012-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23" y="1568262"/>
            <a:ext cx="6846455" cy="48375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0" y="3365500"/>
            <a:ext cx="114300" cy="12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500" y="3365500"/>
            <a:ext cx="114300" cy="127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125" y="6477287"/>
            <a:ext cx="7591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i="1" dirty="0">
                <a:solidFill>
                  <a:srgbClr val="33006F"/>
                </a:solidFill>
              </a:rPr>
              <a:t>Source: </a:t>
            </a:r>
            <a:r>
              <a:rPr lang="en-US" sz="1200" i="1" dirty="0" smtClean="0">
                <a:solidFill>
                  <a:srgbClr val="33006F"/>
                </a:solidFill>
              </a:rPr>
              <a:t>UW Data</a:t>
            </a:r>
            <a:endParaRPr lang="en-US" sz="1200" i="1" dirty="0">
              <a:solidFill>
                <a:srgbClr val="33006F"/>
              </a:solidFill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371510"/>
            <a:ext cx="8184662" cy="991998"/>
          </a:xfrm>
        </p:spPr>
        <p:txBody>
          <a:bodyPr/>
          <a:lstStyle/>
          <a:p>
            <a:r>
              <a:rPr lang="en-US" dirty="0" smtClean="0"/>
              <a:t>EXAMPLE: INTERNAL BENCHMARKING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i="1" dirty="0" smtClean="0"/>
              <a:t>BE BOUNDLESS</a:t>
            </a:r>
            <a:endParaRPr lang="en-US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Above </a:t>
            </a:r>
            <a:r>
              <a:rPr lang="en-US" dirty="0"/>
              <a:t>all, it’s our belief in possibility and our unshakable optimism. It’s a connection to others, both near and far. It’s a hunger that pushes us to tackle challenges and pursue progress. It’s the conviction that together we can create a world of good. And it’s our determination to Be Boundless.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On-Brand Statement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4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 smtClean="0"/>
              <a:t>10:30 – 10:35 	Welcome and Introductions</a:t>
            </a:r>
          </a:p>
          <a:p>
            <a:pPr marL="0" lvl="0" indent="0">
              <a:buNone/>
            </a:pPr>
            <a:r>
              <a:rPr lang="en-US" dirty="0" smtClean="0"/>
              <a:t>10:35 </a:t>
            </a:r>
            <a:r>
              <a:rPr lang="en-US" dirty="0"/>
              <a:t>– </a:t>
            </a:r>
            <a:r>
              <a:rPr lang="en-US" dirty="0" smtClean="0"/>
              <a:t>10:55	Experience from a </a:t>
            </a:r>
            <a:r>
              <a:rPr lang="en-US" dirty="0" err="1" smtClean="0"/>
              <a:t>Dept</a:t>
            </a:r>
            <a:r>
              <a:rPr lang="en-US" dirty="0" smtClean="0"/>
              <a:t> Chair</a:t>
            </a:r>
          </a:p>
          <a:p>
            <a:pPr marL="0" lvl="0" indent="0">
              <a:buNone/>
            </a:pPr>
            <a:r>
              <a:rPr lang="en-US" dirty="0" smtClean="0"/>
              <a:t>10:55 – 11:35	UW Profiles</a:t>
            </a:r>
          </a:p>
          <a:p>
            <a:pPr marL="0" lvl="0" indent="0">
              <a:buNone/>
            </a:pPr>
            <a:r>
              <a:rPr lang="en-US" dirty="0" smtClean="0"/>
              <a:t>11:35 – 11:45	Break</a:t>
            </a:r>
          </a:p>
          <a:p>
            <a:pPr marL="0" lvl="0" indent="0">
              <a:buNone/>
            </a:pPr>
            <a:r>
              <a:rPr lang="en-US" dirty="0" smtClean="0"/>
              <a:t>11:45 – 12:25	My Plan</a:t>
            </a:r>
          </a:p>
          <a:p>
            <a:pPr marL="0" lvl="0" indent="0">
              <a:buNone/>
            </a:pPr>
            <a:r>
              <a:rPr lang="en-US" dirty="0" smtClean="0"/>
              <a:t>12:25 – 12:30 	Conclusion and Evaluations</a:t>
            </a:r>
          </a:p>
          <a:p>
            <a:pPr marL="0" indent="0">
              <a:buNone/>
            </a:pPr>
            <a:r>
              <a:rPr lang="en-US" dirty="0" smtClean="0"/>
              <a:t>12:30 – 1:00	</a:t>
            </a:r>
            <a:r>
              <a:rPr lang="en-US" dirty="0"/>
              <a:t>Networking </a:t>
            </a:r>
            <a:r>
              <a:rPr lang="en-US" dirty="0" smtClean="0"/>
              <a:t>Lunch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09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077200" cy="1143000"/>
          </a:xfrm>
        </p:spPr>
        <p:txBody>
          <a:bodyPr/>
          <a:lstStyle/>
          <a:p>
            <a:r>
              <a:rPr lang="en-US" dirty="0" smtClean="0"/>
              <a:t>UW PROFILES</a:t>
            </a:r>
            <a:br>
              <a:rPr lang="en-US" dirty="0" smtClean="0"/>
            </a:br>
            <a:r>
              <a:rPr lang="en-US" sz="2400" dirty="0">
                <a:sym typeface="Wingdings"/>
              </a:rPr>
              <a:t>	</a:t>
            </a:r>
            <a:endParaRPr lang="en-US" sz="25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36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6292621" cy="548885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6476" r="17619" b="8095"/>
          <a:stretch/>
        </p:blipFill>
        <p:spPr>
          <a:xfrm>
            <a:off x="1981200" y="1371600"/>
            <a:ext cx="679103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2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4"/>
          <p:cNvSpPr>
            <a:spLocks noGrp="1"/>
          </p:cNvSpPr>
          <p:nvPr>
            <p:ph type="ctrTitle" idx="4294967295"/>
          </p:nvPr>
        </p:nvSpPr>
        <p:spPr bwMode="auto">
          <a:xfrm>
            <a:off x="0" y="1371600"/>
            <a:ext cx="8915400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/>
          <a:lstStyle/>
          <a:p>
            <a:pPr eaLnBrk="1" hangingPunct="1">
              <a:spcAft>
                <a:spcPts val="6000"/>
              </a:spcAft>
            </a:pPr>
            <a:r>
              <a:rPr lang="en-US" sz="24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4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24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4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4000" b="1" dirty="0" smtClean="0">
                <a:solidFill>
                  <a:srgbClr val="421E5B"/>
                </a:solidFill>
                <a:latin typeface="Cambria Math" pitchFamily="18" charset="0"/>
                <a:ea typeface="Cambria Math" pitchFamily="18" charset="0"/>
              </a:rPr>
              <a:t>UW Profiles: An Introduction</a:t>
            </a:r>
            <a:r>
              <a:rPr lang="en-US" sz="40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40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24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24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24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  <a:t/>
            </a:r>
            <a:br>
              <a:rPr lang="en-US" sz="18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</a:br>
            <a:r>
              <a:rPr lang="en-US" sz="1800" dirty="0" smtClean="0">
                <a:solidFill>
                  <a:srgbClr val="421E5B"/>
                </a:solidFill>
                <a:latin typeface="Calibri" pitchFamily="34" charset="0"/>
                <a:ea typeface="ＭＳ Ｐゴシック" pitchFamily="34" charset="-128"/>
              </a:rPr>
              <a:t>December 11, 2014</a:t>
            </a:r>
          </a:p>
        </p:txBody>
      </p:sp>
    </p:spTree>
    <p:extLst>
      <p:ext uri="{BB962C8B-B14F-4D97-AF65-F5344CB8AC3E}">
        <p14:creationId xmlns:p14="http://schemas.microsoft.com/office/powerpoint/2010/main" val="174154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914400"/>
            <a:ext cx="8046720" cy="4297363"/>
          </a:xfrm>
          <a:prstGeom prst="rect">
            <a:avLst/>
          </a:prstGeom>
        </p:spPr>
        <p:txBody>
          <a:bodyPr/>
          <a:lstStyle/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 set of interactive, dynamic displays of basic university data developed with Tableau software</a:t>
            </a:r>
          </a:p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Includes visualizations, which allow users to:</a:t>
            </a:r>
          </a:p>
          <a:p>
            <a:pPr marL="865188" lvl="1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Absorb more data more quickly</a:t>
            </a:r>
          </a:p>
          <a:p>
            <a:pPr marL="865188" lvl="1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Easily spot trends</a:t>
            </a:r>
          </a:p>
          <a:p>
            <a:pPr marL="865188" lvl="1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Understand &amp; investigate vs. record &amp; report</a:t>
            </a:r>
          </a:p>
          <a:p>
            <a:pPr marL="865188" lvl="1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Easily increase familiarity with institutional trends outside the user’s area of expertise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flipH="1">
            <a:off x="838200" y="152400"/>
            <a:ext cx="8305800" cy="533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cap="all" dirty="0" smtClean="0">
                <a:solidFill>
                  <a:srgbClr val="39275B"/>
                </a:solidFill>
                <a:latin typeface="Calibri" pitchFamily="34" charset="0"/>
              </a:rPr>
              <a:t>WHAT </a:t>
            </a:r>
            <a:r>
              <a:rPr lang="en-US" sz="3200" kern="0" cap="all" dirty="0" err="1" smtClean="0">
                <a:solidFill>
                  <a:srgbClr val="39275B"/>
                </a:solidFill>
                <a:latin typeface="Calibri" pitchFamily="34" charset="0"/>
              </a:rPr>
              <a:t>iS</a:t>
            </a:r>
            <a:r>
              <a:rPr lang="en-US" sz="3200" kern="0" cap="all" dirty="0" smtClean="0">
                <a:solidFill>
                  <a:srgbClr val="39275B"/>
                </a:solidFill>
                <a:latin typeface="Calibri" pitchFamily="34" charset="0"/>
              </a:rPr>
              <a:t> UW PROFILES?</a:t>
            </a:r>
            <a:endParaRPr lang="en-US" sz="3200" kern="0" cap="all" dirty="0">
              <a:solidFill>
                <a:srgbClr val="39275B"/>
              </a:solidFill>
              <a:latin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330200" cy="2286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D6615-4E7D-4F38-B24D-E490F044D728}" type="slidenum">
              <a:rPr lang="en-US" sz="1200" smtClean="0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2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51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0080" y="990600"/>
            <a:ext cx="8046720" cy="4297363"/>
          </a:xfrm>
          <a:prstGeom prst="rect">
            <a:avLst/>
          </a:prstGeom>
        </p:spPr>
        <p:txBody>
          <a:bodyPr/>
          <a:lstStyle/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800" kern="12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Provides easy access to basic high-level trend data about university activities</a:t>
            </a:r>
          </a:p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800" kern="12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Makes it easy to find information about a unit at any level of the organization</a:t>
            </a:r>
          </a:p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Consistent, accessible information fosters </a:t>
            </a:r>
            <a:r>
              <a:rPr lang="en-US" sz="2800" kern="12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more productive discussions</a:t>
            </a:r>
          </a:p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800" kern="12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Access to information encourages further </a:t>
            </a: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analysis</a:t>
            </a:r>
          </a:p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800" b="1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NOT </a:t>
            </a: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intended to answer every question</a:t>
            </a:r>
          </a:p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800" b="1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NOT </a:t>
            </a: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as</a:t>
            </a:r>
            <a:r>
              <a:rPr lang="en-US" sz="2800" b="1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useful for day-to-day operations</a:t>
            </a:r>
            <a:endParaRPr lang="en-US" sz="2800" b="1" kern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flipH="1">
            <a:off x="838200" y="152400"/>
            <a:ext cx="8305800" cy="533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cap="all" dirty="0" smtClean="0">
                <a:solidFill>
                  <a:srgbClr val="39275B"/>
                </a:solidFill>
                <a:latin typeface="Calibri" pitchFamily="34" charset="0"/>
              </a:rPr>
              <a:t>What is the Purpose of UW Profiles?</a:t>
            </a:r>
            <a:endParaRPr lang="en-US" sz="3200" kern="0" cap="all" dirty="0">
              <a:solidFill>
                <a:srgbClr val="39275B"/>
              </a:solidFill>
              <a:latin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330200" cy="2286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D6615-4E7D-4F38-B24D-E490F044D728}" type="slidenum">
              <a:rPr lang="en-US" sz="1200" smtClean="0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096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0080" y="990600"/>
            <a:ext cx="804672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800" kern="12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For now, academic data: student enrollment, course taking, academic progress, and </a:t>
            </a: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degrees.</a:t>
            </a:r>
            <a:endParaRPr lang="en-US" sz="2800" kern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800" b="1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NOTE: </a:t>
            </a: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These numbers do not match ABB numbers; only ABB-specific dashboards should be used for ABB analysis.</a:t>
            </a:r>
          </a:p>
          <a:p>
            <a:pPr marL="865188" lvl="1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4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These will be made available in Spring 2015</a:t>
            </a:r>
          </a:p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800" kern="12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Next on the release schedule:</a:t>
            </a:r>
          </a:p>
          <a:p>
            <a:pPr marL="865188" lvl="1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400" kern="12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Underlying data models</a:t>
            </a:r>
          </a:p>
          <a:p>
            <a:pPr marL="865188" lvl="1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itchFamily="2" charset="2"/>
              <a:buChar char="Ø"/>
            </a:pPr>
            <a:r>
              <a:rPr lang="en-US" sz="2400" kern="1200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ABB Dashboards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flipH="1">
            <a:off x="838200" y="152400"/>
            <a:ext cx="8305800" cy="533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cap="all" dirty="0" smtClean="0">
                <a:solidFill>
                  <a:srgbClr val="39275B"/>
                </a:solidFill>
                <a:latin typeface="Calibri" pitchFamily="34" charset="0"/>
              </a:rPr>
              <a:t>What data ARE INCLUDED IN UW Profiles?</a:t>
            </a:r>
            <a:endParaRPr lang="en-US" sz="3200" kern="0" cap="all" dirty="0">
              <a:solidFill>
                <a:srgbClr val="39275B"/>
              </a:solidFill>
              <a:latin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330200" cy="2286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D6615-4E7D-4F38-B24D-E490F044D728}" type="slidenum">
              <a:rPr lang="en-US" sz="1200" smtClean="0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70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0080" y="990600"/>
            <a:ext cx="8046720" cy="4297363"/>
          </a:xfrm>
          <a:prstGeom prst="rect">
            <a:avLst/>
          </a:prstGeom>
        </p:spPr>
        <p:txBody>
          <a:bodyPr/>
          <a:lstStyle/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All faculty and staff who are part of the ASTRA security system </a:t>
            </a:r>
          </a:p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Students who act in an official capacity (e.g. ASUW President)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flipH="1">
            <a:off x="838200" y="152400"/>
            <a:ext cx="8305800" cy="533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cap="all" dirty="0" smtClean="0">
                <a:solidFill>
                  <a:srgbClr val="39275B"/>
                </a:solidFill>
                <a:latin typeface="Calibri" pitchFamily="34" charset="0"/>
              </a:rPr>
              <a:t>Who has access to UW Profiles?</a:t>
            </a:r>
            <a:endParaRPr lang="en-US" sz="3200" kern="0" cap="all" dirty="0">
              <a:solidFill>
                <a:srgbClr val="39275B"/>
              </a:solidFill>
              <a:latin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330200" cy="2286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D6615-4E7D-4F38-B24D-E490F044D728}" type="slidenum">
              <a:rPr lang="en-US" sz="1200" smtClean="0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44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0080" y="990600"/>
            <a:ext cx="8046720" cy="4297363"/>
          </a:xfrm>
          <a:prstGeom prst="rect">
            <a:avLst/>
          </a:prstGeom>
        </p:spPr>
        <p:txBody>
          <a:bodyPr/>
          <a:lstStyle/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All faculty and staff who are part of the ASTRA security system </a:t>
            </a:r>
          </a:p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Students who act in an official capacity (e.g. ASUW President)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flipH="1">
            <a:off x="838200" y="152400"/>
            <a:ext cx="8305800" cy="533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cap="all" dirty="0" smtClean="0">
                <a:solidFill>
                  <a:srgbClr val="39275B"/>
                </a:solidFill>
                <a:latin typeface="Calibri" pitchFamily="34" charset="0"/>
              </a:rPr>
              <a:t>Who has access to UW Profiles?</a:t>
            </a:r>
            <a:endParaRPr lang="en-US" sz="3200" kern="0" cap="all" dirty="0">
              <a:solidFill>
                <a:srgbClr val="39275B"/>
              </a:solidFill>
              <a:latin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330200" cy="2286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D6615-4E7D-4F38-B24D-E490F044D728}" type="slidenum">
              <a:rPr lang="en-US" sz="1200" smtClean="0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6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40080" y="990600"/>
            <a:ext cx="8046720" cy="4297363"/>
          </a:xfrm>
          <a:prstGeom prst="rect">
            <a:avLst/>
          </a:prstGeom>
        </p:spPr>
        <p:txBody>
          <a:bodyPr/>
          <a:lstStyle/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There is a public version of UW Profiles</a:t>
            </a:r>
          </a:p>
          <a:p>
            <a:pPr marL="865188" lvl="1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Information at the campus level only</a:t>
            </a:r>
          </a:p>
          <a:p>
            <a:pPr marL="865188" lvl="1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4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Graduation/retention details redacted for small cohorts</a:t>
            </a:r>
          </a:p>
          <a:p>
            <a:pPr marL="865188" lvl="1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Ø"/>
            </a:pPr>
            <a:endParaRPr lang="en-US" sz="2400" kern="1200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465138" indent="-457200" eaLnBrk="1" hangingPunct="1">
              <a:spcBef>
                <a:spcPct val="0"/>
              </a:spcBef>
              <a:spcAft>
                <a:spcPts val="1000"/>
              </a:spcAft>
              <a:buClr>
                <a:srgbClr val="421E5B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  <a:hlinkClick r:id="rId3"/>
              </a:rPr>
              <a:t>opb.washington.edu/content/public-profiles</a:t>
            </a:r>
            <a:r>
              <a:rPr lang="en-US" sz="2800" kern="1200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flipH="1">
            <a:off x="838200" y="152400"/>
            <a:ext cx="8305800" cy="5334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kern="0" cap="all" dirty="0" smtClean="0">
                <a:solidFill>
                  <a:srgbClr val="39275B"/>
                </a:solidFill>
                <a:latin typeface="Calibri" pitchFamily="34" charset="0"/>
              </a:rPr>
              <a:t>WHAT ABOUT EVERYONE ELSE?</a:t>
            </a:r>
            <a:endParaRPr lang="en-US" sz="3200" kern="0" cap="all" dirty="0">
              <a:solidFill>
                <a:srgbClr val="39275B"/>
              </a:solidFill>
              <a:latin typeface="Calibri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330200" cy="2286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D6615-4E7D-4F38-B24D-E490F044D728}" type="slidenum">
              <a:rPr lang="en-US" sz="1200" smtClean="0">
                <a:solidFill>
                  <a:srgbClr val="000000"/>
                </a:solidFill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20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21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rgbClr val="39275B">
                <a:alpha val="70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5146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 dirty="0" smtClean="0">
                <a:solidFill>
                  <a:srgbClr val="421E5B"/>
                </a:solidFill>
                <a:latin typeface="Cambria Math" pitchFamily="18" charset="0"/>
                <a:ea typeface="Cambria Math" pitchFamily="18" charset="0"/>
              </a:rPr>
              <a:t>Questions?</a:t>
            </a:r>
          </a:p>
          <a:p>
            <a:endParaRPr lang="en-US" sz="3600" b="1" kern="0" dirty="0">
              <a:solidFill>
                <a:srgbClr val="421E5B"/>
              </a:solidFill>
              <a:latin typeface="Cambria Math" pitchFamily="18" charset="0"/>
              <a:ea typeface="Cambria Math" pitchFamily="18" charset="0"/>
            </a:endParaRPr>
          </a:p>
          <a:p>
            <a:r>
              <a:rPr lang="en-US" sz="3200" b="1" kern="0" dirty="0" smtClean="0">
                <a:solidFill>
                  <a:srgbClr val="421E5B"/>
                </a:solidFill>
                <a:latin typeface="Cambria Math" pitchFamily="18" charset="0"/>
                <a:ea typeface="Cambria Math" pitchFamily="18" charset="0"/>
              </a:rPr>
              <a:t>Email us: </a:t>
            </a:r>
            <a:r>
              <a:rPr lang="en-US" sz="3200" b="1" kern="0" dirty="0" smtClean="0">
                <a:solidFill>
                  <a:srgbClr val="421E5B"/>
                </a:solidFill>
                <a:latin typeface="Cambria Math" pitchFamily="18" charset="0"/>
                <a:ea typeface="Cambria Math" pitchFamily="18" charset="0"/>
                <a:hlinkClick r:id="rId4"/>
              </a:rPr>
              <a:t>uwprofiles@uw.edu</a:t>
            </a:r>
            <a:r>
              <a:rPr lang="en-US" sz="3200" b="1" kern="0" dirty="0" smtClean="0">
                <a:solidFill>
                  <a:srgbClr val="421E5B"/>
                </a:solidFill>
                <a:latin typeface="Cambria Math" pitchFamily="18" charset="0"/>
                <a:ea typeface="Cambria Math" pitchFamily="18" charset="0"/>
              </a:rPr>
              <a:t> </a:t>
            </a:r>
            <a:endParaRPr lang="en-US" sz="3200" b="1" kern="0" dirty="0">
              <a:solidFill>
                <a:srgbClr val="421E5B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93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05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6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Plan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0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8157" y="1991808"/>
            <a:ext cx="55626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Towards Predictive Analytics using Academic Planning (or visa versa)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5181600"/>
            <a:ext cx="5410200" cy="106680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Philip J. Reid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Associate Vice Provost, UW-IT Academic Services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</a:rPr>
              <a:t>Professor of Chemistry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tacoma.uw.edu/sites/default/files/global/images/tltwordclou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991808"/>
            <a:ext cx="5330825" cy="3418392"/>
          </a:xfrm>
          <a:prstGeom prst="rect">
            <a:avLst/>
          </a:prstGeom>
          <a:noFill/>
          <a:effectLst>
            <a:softEdge rad="0"/>
          </a:effectLst>
          <a:scene3d>
            <a:camera prst="orthographicFront">
              <a:rot lat="0" lon="0" rev="16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93988"/>
            <a:ext cx="7467600" cy="1470025"/>
          </a:xfrm>
        </p:spPr>
        <p:txBody>
          <a:bodyPr/>
          <a:lstStyle/>
          <a:p>
            <a:r>
              <a:rPr lang="en-US" dirty="0" err="1" smtClean="0"/>
              <a:t>Notify.UW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6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Released in April 2013 as an official replacement for UW </a:t>
            </a:r>
            <a:r>
              <a:rPr lang="en-US" dirty="0"/>
              <a:t>Robot, a paid course availability notification </a:t>
            </a:r>
            <a:r>
              <a:rPr lang="en-US" dirty="0" smtClean="0"/>
              <a:t>service.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Notifies </a:t>
            </a:r>
            <a:r>
              <a:rPr lang="en-US" dirty="0"/>
              <a:t>students via email or mobile text message when a </a:t>
            </a:r>
            <a:r>
              <a:rPr lang="en-US" dirty="0" smtClean="0"/>
              <a:t>closed course reopens.</a:t>
            </a:r>
          </a:p>
          <a:p>
            <a:pPr lvl="1">
              <a:spcAft>
                <a:spcPts val="1200"/>
              </a:spcAft>
            </a:pPr>
            <a:endParaRPr lang="en-US" sz="3200" dirty="0" smtClean="0"/>
          </a:p>
          <a:p>
            <a:pPr lvl="1">
              <a:spcAft>
                <a:spcPts val="1200"/>
              </a:spcAft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9F377-9179-44A1-889B-B647DA2871D9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663902"/>
            <a:ext cx="1981200" cy="181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3B185A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 smtClean="0"/>
              <a:t>Origins &amp;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5E5-B422-4C2A-865B-091D544C6667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" y="41692"/>
            <a:ext cx="8970963" cy="682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86200" y="762000"/>
            <a:ext cx="4953000" cy="14773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Subscription density by curriculum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Size represents the number of </a:t>
            </a:r>
            <a:r>
              <a:rPr lang="en-US" b="1" dirty="0" smtClean="0">
                <a:solidFill>
                  <a:prstClr val="black"/>
                </a:solidFill>
              </a:rPr>
              <a:t>subscribers by unique UW </a:t>
            </a:r>
            <a:r>
              <a:rPr lang="en-US" b="1" dirty="0" err="1" smtClean="0">
                <a:solidFill>
                  <a:prstClr val="black"/>
                </a:solidFill>
              </a:rPr>
              <a:t>NetIDs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Colors represents the number of subscribers who did not get in.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5E5-B422-4C2A-865B-091D544C666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76200"/>
            <a:ext cx="289560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Chemistry Courses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0"/>
            <a:ext cx="6571013" cy="4876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2057400" y="3422613"/>
            <a:ext cx="1600200" cy="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3886200" y="3038061"/>
            <a:ext cx="2174132" cy="838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3114261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Course:		CHEM 241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Total </a:t>
            </a:r>
            <a:r>
              <a:rPr lang="en-US" sz="1200" b="1" dirty="0" err="1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Subscrib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.:	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	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199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Unreg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. </a:t>
            </a:r>
            <a:r>
              <a:rPr lang="en-US" sz="1200" b="1" dirty="0" err="1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Subscrib</a:t>
            </a: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.:	   	168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447800" y="5843874"/>
            <a:ext cx="5486400" cy="477551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31000"/>
                  <a:lumOff val="69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08038" y="5859760"/>
            <a:ext cx="5118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Available </a:t>
            </a:r>
            <a:r>
              <a:rPr lang="en-US" sz="2400" dirty="0">
                <a:solidFill>
                  <a:prstClr val="black"/>
                </a:solidFill>
                <a:ea typeface="ＭＳ Ｐゴシック" charset="-128"/>
              </a:rPr>
              <a:t>at https://biportal.uw.edu/Viz</a:t>
            </a:r>
          </a:p>
        </p:txBody>
      </p:sp>
    </p:spTree>
    <p:extLst>
      <p:ext uri="{BB962C8B-B14F-4D97-AF65-F5344CB8AC3E}">
        <p14:creationId xmlns:p14="http://schemas.microsoft.com/office/powerpoint/2010/main" val="17795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90600" y="5843874"/>
            <a:ext cx="6858000" cy="477551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tx2">
                  <a:lumMod val="31000"/>
                  <a:lumOff val="69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61391"/>
            <a:ext cx="8490204" cy="431368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5E5-B422-4C2A-865B-091D544C666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627005"/>
            <a:ext cx="2895600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</a:rPr>
              <a:t>Chemistry </a:t>
            </a:r>
            <a:r>
              <a:rPr lang="en-US" b="1" dirty="0">
                <a:solidFill>
                  <a:prstClr val="black"/>
                </a:solidFill>
              </a:rPr>
              <a:t>C</a:t>
            </a:r>
            <a:r>
              <a:rPr lang="en-US" b="1" dirty="0" smtClean="0">
                <a:solidFill>
                  <a:prstClr val="black"/>
                </a:solidFill>
              </a:rPr>
              <a:t>ourses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57800" y="1905000"/>
            <a:ext cx="0" cy="106680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4876800" y="3021545"/>
            <a:ext cx="2174132" cy="1143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177546"/>
            <a:ext cx="2319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Course:		CHEM 241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Needed Sp.:		168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Sp. Available:	    </a:t>
            </a:r>
            <a:r>
              <a:rPr lang="en-US" sz="1200" b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0</a:t>
            </a:r>
            <a:endParaRPr lang="en-US" sz="1200" b="1" dirty="0" smtClean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Subscribers:	168</a:t>
            </a:r>
            <a:endParaRPr lang="en-US" sz="1200" b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915" y="5843874"/>
            <a:ext cx="684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ea typeface="ＭＳ Ｐゴシック" charset="-128"/>
              </a:rPr>
              <a:t>Provides information on immediate “course demand”</a:t>
            </a:r>
            <a:endParaRPr lang="en-US" sz="2400" dirty="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85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dirty="0" smtClean="0"/>
              <a:t>MyPlan:  Academic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0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3-04-22 at 4.53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3687779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10668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MyPlan</a:t>
            </a:r>
            <a:r>
              <a:rPr lang="en-US" sz="3600" dirty="0" smtClean="0"/>
              <a:t> – Online Academic Planning</a:t>
            </a:r>
            <a:endParaRPr lang="en-US" sz="3600" dirty="0"/>
          </a:p>
        </p:txBody>
      </p:sp>
      <p:pic>
        <p:nvPicPr>
          <p:cNvPr id="5" name="Picture 4" descr="Screen Shot 2013-04-22 at 4.49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93" y="1371600"/>
            <a:ext cx="4063607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Screen Shot 2013-04-22 at 4.47.00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655"/>
          <a:stretch/>
        </p:blipFill>
        <p:spPr>
          <a:xfrm>
            <a:off x="2895600" y="2895600"/>
            <a:ext cx="2947923" cy="314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0" y="5715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Progress Tracking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5562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Academic Planning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6183868"/>
            <a:ext cx="256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Registration Planning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321425"/>
            <a:ext cx="2133600" cy="365125"/>
          </a:xfrm>
        </p:spPr>
        <p:txBody>
          <a:bodyPr/>
          <a:lstStyle/>
          <a:p>
            <a:fld id="{3B9625E5-B422-4C2A-865B-091D544C666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6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Panelists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342900" y="1219200"/>
            <a:ext cx="8458200" cy="5410200"/>
          </a:xfrm>
        </p:spPr>
        <p:txBody>
          <a:bodyPr/>
          <a:lstStyle/>
          <a:p>
            <a:r>
              <a:rPr lang="en-US" sz="2850" b="1" dirty="0" smtClean="0"/>
              <a:t>Greg Miller</a:t>
            </a:r>
            <a:r>
              <a:rPr lang="en-US" sz="2850" dirty="0" smtClean="0"/>
              <a:t>: Chair, Civil &amp; Environmental Engineering</a:t>
            </a:r>
            <a:endParaRPr lang="en-US" sz="2850" dirty="0"/>
          </a:p>
          <a:p>
            <a:r>
              <a:rPr lang="en-US" sz="2850" b="1" dirty="0" smtClean="0"/>
              <a:t>UW Profiles</a:t>
            </a:r>
          </a:p>
          <a:p>
            <a:pPr lvl="1"/>
            <a:r>
              <a:rPr lang="en-US" sz="2450" b="1" dirty="0" smtClean="0"/>
              <a:t>Carol </a:t>
            </a:r>
            <a:r>
              <a:rPr lang="en-US" sz="2450" b="1" dirty="0" smtClean="0"/>
              <a:t>Diem</a:t>
            </a:r>
            <a:r>
              <a:rPr lang="en-US" sz="2450" dirty="0" smtClean="0"/>
              <a:t>: Director of Institutional Analysis, Office of Planning &amp; </a:t>
            </a:r>
            <a:r>
              <a:rPr lang="en-US" sz="2450" dirty="0" smtClean="0"/>
              <a:t>Budgeting</a:t>
            </a:r>
          </a:p>
          <a:p>
            <a:pPr lvl="1"/>
            <a:r>
              <a:rPr lang="en-US" sz="2450" b="1" dirty="0"/>
              <a:t>Ann Wunderlin</a:t>
            </a:r>
            <a:r>
              <a:rPr lang="en-US" sz="2450" dirty="0"/>
              <a:t>: Education and Communications Manager, UW-IT</a:t>
            </a:r>
          </a:p>
          <a:p>
            <a:r>
              <a:rPr lang="en-US" sz="2850" b="1" dirty="0" smtClean="0"/>
              <a:t>My Plan</a:t>
            </a:r>
            <a:endParaRPr lang="en-US" sz="2850" b="1" dirty="0"/>
          </a:p>
          <a:p>
            <a:pPr lvl="1"/>
            <a:r>
              <a:rPr lang="en-US" sz="2450" b="1" dirty="0"/>
              <a:t>Phil </a:t>
            </a:r>
            <a:r>
              <a:rPr lang="en-US" sz="2450" b="1" dirty="0" smtClean="0"/>
              <a:t>Reid</a:t>
            </a:r>
            <a:r>
              <a:rPr lang="en-US" sz="2450" dirty="0" smtClean="0"/>
              <a:t>: Associate </a:t>
            </a:r>
            <a:r>
              <a:rPr lang="en-US" sz="2450" dirty="0"/>
              <a:t>Vice Provost, UW-IT</a:t>
            </a:r>
          </a:p>
          <a:p>
            <a:pPr lvl="1"/>
            <a:r>
              <a:rPr lang="en-US" sz="2450" b="1" dirty="0"/>
              <a:t>Darcy Van </a:t>
            </a:r>
            <a:r>
              <a:rPr lang="en-US" sz="2450" b="1" dirty="0" smtClean="0"/>
              <a:t>Patten</a:t>
            </a:r>
            <a:r>
              <a:rPr lang="en-US" sz="2450" dirty="0" smtClean="0"/>
              <a:t>: Senior </a:t>
            </a:r>
            <a:r>
              <a:rPr lang="en-US" sz="2450" dirty="0"/>
              <a:t>Program Manager, Student Information Systems, UW-IT</a:t>
            </a:r>
          </a:p>
          <a:p>
            <a:pPr lvl="1"/>
            <a:r>
              <a:rPr lang="en-US" sz="2450" b="1" dirty="0" smtClean="0"/>
              <a:t>Jill </a:t>
            </a:r>
            <a:r>
              <a:rPr lang="en-US" sz="2450" b="1" dirty="0" smtClean="0"/>
              <a:t>Yetman</a:t>
            </a:r>
            <a:r>
              <a:rPr lang="en-US" sz="2450" dirty="0" smtClean="0"/>
              <a:t>: Project and Product Manager for </a:t>
            </a:r>
            <a:r>
              <a:rPr lang="en-US" sz="2450" dirty="0" err="1" smtClean="0"/>
              <a:t>MyPlan</a:t>
            </a:r>
            <a:r>
              <a:rPr lang="en-US" sz="2450" dirty="0" smtClean="0"/>
              <a:t>, UW-IT</a:t>
            </a:r>
            <a:endParaRPr lang="en-US" sz="24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8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2" t="13983" r="14860" b="17708"/>
          <a:stretch/>
        </p:blipFill>
        <p:spPr bwMode="auto">
          <a:xfrm>
            <a:off x="190500" y="1667451"/>
            <a:ext cx="8801100" cy="48095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257801" y="60595"/>
            <a:ext cx="3886200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7475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err="1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MyPlan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is an academic planning tool that allows students to, </a:t>
            </a:r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up to 6 years in advance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:</a:t>
            </a:r>
          </a:p>
          <a:p>
            <a:pPr marL="117475" indent="339725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Plan specific courses to take</a:t>
            </a:r>
          </a:p>
          <a:p>
            <a:pPr marL="117475" indent="339725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Add placeholders for courses TBD</a:t>
            </a:r>
          </a:p>
          <a:p>
            <a:pPr marL="117475" indent="339725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Identify back-up </a:t>
            </a: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ourses</a:t>
            </a:r>
          </a:p>
          <a:p>
            <a:pPr marL="117475" indent="339725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Bookmark courses of interest</a:t>
            </a:r>
            <a:endParaRPr lang="en-US" sz="1600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066800" y="1444639"/>
            <a:ext cx="4657726" cy="2062349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508458" y="1843103"/>
            <a:ext cx="3216068" cy="1970172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622760" y="2168832"/>
            <a:ext cx="3108219" cy="3505200"/>
          </a:xfrm>
          <a:prstGeom prst="straightConnector1">
            <a:avLst/>
          </a:prstGeom>
          <a:ln w="28575">
            <a:solidFill>
              <a:schemeClr val="tx1"/>
            </a:solidFill>
            <a:headEnd type="oval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137355" y="4343400"/>
            <a:ext cx="739571" cy="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137356" y="2547372"/>
            <a:ext cx="593623" cy="1796029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TextBox 1024"/>
          <p:cNvSpPr txBox="1"/>
          <p:nvPr/>
        </p:nvSpPr>
        <p:spPr>
          <a:xfrm>
            <a:off x="727433" y="501451"/>
            <a:ext cx="266823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What is </a:t>
            </a:r>
            <a:r>
              <a:rPr lang="en-US" sz="2400" b="1" dirty="0" err="1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MyPlan</a:t>
            </a:r>
            <a:r>
              <a:rPr lang="en-US" sz="2400" b="1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?</a:t>
            </a:r>
            <a:endParaRPr lang="en-US" sz="2400" b="1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90500" y="6265275"/>
            <a:ext cx="5103018" cy="423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7475" defTabSz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Their</a:t>
            </a:r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planning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can inform </a:t>
            </a:r>
            <a:r>
              <a:rPr lang="en-US" sz="1600" b="1" i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our</a:t>
            </a:r>
            <a:r>
              <a:rPr lang="en-US" sz="1600" b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 planning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5364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600" y="83522"/>
            <a:ext cx="8229600" cy="1066800"/>
          </a:xfrm>
        </p:spPr>
        <p:txBody>
          <a:bodyPr/>
          <a:lstStyle/>
          <a:p>
            <a:r>
              <a:rPr lang="en-US" sz="3600" dirty="0" err="1" smtClean="0"/>
              <a:t>MyPlan</a:t>
            </a:r>
            <a:r>
              <a:rPr lang="en-US" sz="3600" dirty="0" smtClean="0"/>
              <a:t>:  Metrics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600" y="1497568"/>
            <a:ext cx="4903111" cy="43434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34000"/>
              </a:lnSpc>
              <a:spcBef>
                <a:spcPts val="300"/>
              </a:spcBef>
            </a:pPr>
            <a:r>
              <a:rPr lang="en-US" sz="2000" dirty="0" smtClean="0"/>
              <a:t>Over 30,000 </a:t>
            </a:r>
            <a:r>
              <a:rPr lang="en-US" sz="2000" dirty="0"/>
              <a:t>students have created a </a:t>
            </a:r>
            <a:r>
              <a:rPr lang="en-US" sz="2000" dirty="0" smtClean="0"/>
              <a:t>plan</a:t>
            </a:r>
          </a:p>
          <a:p>
            <a:pPr marL="285750" indent="-285750">
              <a:lnSpc>
                <a:spcPct val="134000"/>
              </a:lnSpc>
              <a:spcBef>
                <a:spcPts val="300"/>
              </a:spcBef>
            </a:pPr>
            <a:r>
              <a:rPr lang="en-US" sz="2000" dirty="0" smtClean="0"/>
              <a:t>Adoptions Rates</a:t>
            </a:r>
          </a:p>
          <a:p>
            <a:pPr marL="566738" lvl="1" indent="-285750">
              <a:spcBef>
                <a:spcPts val="300"/>
              </a:spcBef>
            </a:pPr>
            <a:r>
              <a:rPr lang="en-US" sz="1800" dirty="0" smtClean="0"/>
              <a:t>45% Overall </a:t>
            </a:r>
          </a:p>
          <a:p>
            <a:pPr marL="566738" lvl="1" indent="-285750">
              <a:spcBef>
                <a:spcPts val="300"/>
              </a:spcBef>
            </a:pPr>
            <a:r>
              <a:rPr lang="en-US" sz="1800" dirty="0" smtClean="0"/>
              <a:t>54% for Undergrads</a:t>
            </a:r>
          </a:p>
          <a:p>
            <a:pPr marL="566738" lvl="1" indent="-285750">
              <a:spcBef>
                <a:spcPts val="300"/>
              </a:spcBef>
            </a:pPr>
            <a:r>
              <a:rPr lang="en-US" sz="1800" dirty="0" smtClean="0"/>
              <a:t>58% for Sophomores </a:t>
            </a:r>
          </a:p>
          <a:p>
            <a:pPr marL="285750" indent="-285750">
              <a:lnSpc>
                <a:spcPct val="134000"/>
              </a:lnSpc>
              <a:spcBef>
                <a:spcPts val="300"/>
              </a:spcBef>
            </a:pPr>
            <a:r>
              <a:rPr lang="en-US" sz="2000" dirty="0" smtClean="0"/>
              <a:t>User profile</a:t>
            </a:r>
          </a:p>
          <a:p>
            <a:pPr marL="566738" lvl="1" indent="-285750">
              <a:spcBef>
                <a:spcPts val="300"/>
              </a:spcBef>
            </a:pPr>
            <a:r>
              <a:rPr lang="en-US" sz="1800" dirty="0" smtClean="0"/>
              <a:t>Enrolled </a:t>
            </a:r>
            <a:r>
              <a:rPr lang="en-US" sz="1800" dirty="0"/>
              <a:t>at UW </a:t>
            </a:r>
            <a:r>
              <a:rPr lang="en-US" sz="1800" dirty="0" smtClean="0"/>
              <a:t>Seattle (~85%)</a:t>
            </a:r>
            <a:endParaRPr lang="en-US" sz="1800" dirty="0"/>
          </a:p>
          <a:p>
            <a:pPr marL="566738" lvl="1" indent="-285750">
              <a:spcBef>
                <a:spcPts val="300"/>
              </a:spcBef>
            </a:pPr>
            <a:r>
              <a:rPr lang="en-US" sz="1800" dirty="0" smtClean="0"/>
              <a:t>Female (~60%)</a:t>
            </a:r>
            <a:endParaRPr lang="en-US" sz="1800" dirty="0"/>
          </a:p>
          <a:p>
            <a:pPr marL="566738" lvl="1" indent="-285750">
              <a:spcBef>
                <a:spcPts val="300"/>
              </a:spcBef>
            </a:pPr>
            <a:r>
              <a:rPr lang="en-US" sz="1800" dirty="0" smtClean="0"/>
              <a:t>Undergraduate (~82%)</a:t>
            </a:r>
          </a:p>
          <a:p>
            <a:pPr marL="857250" lvl="2" indent="-285750">
              <a:spcBef>
                <a:spcPts val="300"/>
              </a:spcBef>
            </a:pPr>
            <a:r>
              <a:rPr lang="en-US" dirty="0" smtClean="0"/>
              <a:t>In a major (~46%)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5157" y="901095"/>
            <a:ext cx="1788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EC200"/>
                </a:solidFill>
                <a:latin typeface="Arial" charset="0"/>
                <a:ea typeface="ＭＳ Ｐゴシック" charset="-128"/>
              </a:rPr>
              <a:t>Fall Adoption Rates</a:t>
            </a:r>
            <a:endParaRPr lang="en-US" sz="1600" dirty="0">
              <a:solidFill>
                <a:srgbClr val="FEC2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886200"/>
            <a:ext cx="2512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EC200"/>
                </a:solidFill>
                <a:latin typeface="Arial" charset="0"/>
                <a:ea typeface="ＭＳ Ｐゴシック" charset="-128"/>
              </a:rPr>
              <a:t>Fall 2014 Users</a:t>
            </a:r>
            <a:endParaRPr lang="en-US" sz="1600" dirty="0">
              <a:solidFill>
                <a:srgbClr val="FEC2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034" name="Picture 10" descr="C:\Users\cbershad\AppData\Local\Microsoft\Windows\Temporary Internet Files\Content.IE5\1G2MUU12\MP90039022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5628295"/>
            <a:ext cx="838200" cy="5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cbershad\AppData\Local\Microsoft\Windows\Temporary Internet Files\Content.IE5\ZFY89HF7\MP900341776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00531" y="5628295"/>
            <a:ext cx="847423" cy="5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bershad\AppData\Local\Microsoft\Windows\Temporary Internet Files\Content.IE5\1G2MUU12\MP900341510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/>
          <a:stretch/>
        </p:blipFill>
        <p:spPr bwMode="auto">
          <a:xfrm>
            <a:off x="2631627" y="5628295"/>
            <a:ext cx="794452" cy="62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793" y="5628295"/>
            <a:ext cx="869908" cy="6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4" r="21303"/>
          <a:stretch/>
        </p:blipFill>
        <p:spPr bwMode="auto">
          <a:xfrm>
            <a:off x="4878156" y="4430221"/>
            <a:ext cx="889921" cy="61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1" y="6290846"/>
            <a:ext cx="83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EC200"/>
                </a:solidFill>
                <a:latin typeface="Arial" charset="0"/>
                <a:ea typeface="ＭＳ Ｐゴシック" charset="-128"/>
              </a:rPr>
              <a:t>Biology</a:t>
            </a:r>
            <a:endParaRPr lang="en-US" sz="1600" dirty="0">
              <a:solidFill>
                <a:srgbClr val="FEC2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55784" y="6290846"/>
            <a:ext cx="11016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EC200"/>
                </a:solidFill>
                <a:latin typeface="Arial" charset="0"/>
                <a:ea typeface="ＭＳ Ｐゴシック" charset="-128"/>
              </a:rPr>
              <a:t>Psychology</a:t>
            </a:r>
            <a:endParaRPr lang="en-US" sz="1600" dirty="0">
              <a:solidFill>
                <a:srgbClr val="FEC2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36339" y="6290846"/>
            <a:ext cx="117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EC200"/>
                </a:solidFill>
                <a:latin typeface="Arial" charset="0"/>
                <a:ea typeface="ＭＳ Ｐゴシック" charset="-128"/>
              </a:rPr>
              <a:t>Engineering</a:t>
            </a:r>
            <a:endParaRPr lang="en-US" sz="1600" dirty="0">
              <a:solidFill>
                <a:srgbClr val="FEC2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55810" y="6290846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EC200"/>
                </a:solidFill>
                <a:latin typeface="Arial" charset="0"/>
                <a:ea typeface="ＭＳ Ｐゴシック" charset="-128"/>
              </a:rPr>
              <a:t>Comp </a:t>
            </a:r>
            <a:r>
              <a:rPr lang="en-US" sz="1600" dirty="0" err="1" smtClean="0">
                <a:solidFill>
                  <a:srgbClr val="FEC200"/>
                </a:solidFill>
                <a:latin typeface="Arial" charset="0"/>
                <a:ea typeface="ＭＳ Ｐゴシック" charset="-128"/>
              </a:rPr>
              <a:t>Sci</a:t>
            </a:r>
            <a:endParaRPr lang="en-US" sz="1600" dirty="0">
              <a:solidFill>
                <a:srgbClr val="FEC2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87204" y="5071646"/>
            <a:ext cx="127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EC200"/>
                </a:solidFill>
                <a:latin typeface="Arial" charset="0"/>
                <a:ea typeface="ＭＳ Ｐゴシック" charset="-128"/>
              </a:rPr>
              <a:t>Biochemistry</a:t>
            </a:r>
            <a:endParaRPr lang="en-US" sz="1600" dirty="0">
              <a:solidFill>
                <a:srgbClr val="FEC200"/>
              </a:solidFill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282020"/>
              </p:ext>
            </p:extLst>
          </p:nvPr>
        </p:nvGraphicFramePr>
        <p:xfrm>
          <a:off x="5572984" y="1207354"/>
          <a:ext cx="3271837" cy="259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/>
          </p:nvPr>
        </p:nvGraphicFramePr>
        <p:xfrm>
          <a:off x="6202410" y="4267200"/>
          <a:ext cx="2627266" cy="240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47800" y="6290846"/>
            <a:ext cx="901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EC200"/>
                </a:solidFill>
                <a:latin typeface="Arial" charset="0"/>
                <a:ea typeface="ＭＳ Ｐゴシック" charset="-128"/>
              </a:rPr>
              <a:t>Business</a:t>
            </a:r>
            <a:endParaRPr lang="en-US" sz="1600" dirty="0">
              <a:solidFill>
                <a:srgbClr val="FEC2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026" name="Picture 2" descr="https://encrypted-tbn1.gstatic.com/images?q=tbn:ANd9GcTRHR8LI8yV7hJlY7G4KE4OVi7ozq8wbIxZrWxavSf2CrmV9kOGgQ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379" y="5628295"/>
            <a:ext cx="841534" cy="59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82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787" y="1752600"/>
            <a:ext cx="3283504" cy="41910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63" y="441714"/>
            <a:ext cx="8263847" cy="533400"/>
          </a:xfrm>
        </p:spPr>
        <p:txBody>
          <a:bodyPr/>
          <a:lstStyle/>
          <a:p>
            <a:r>
              <a:rPr lang="en-US" sz="3600" dirty="0" smtClean="0"/>
              <a:t>Concierge as a Concept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463" y="1060887"/>
            <a:ext cx="8229600" cy="42672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1800" dirty="0" smtClean="0"/>
              <a:t>Concept borrowed </a:t>
            </a:r>
            <a:r>
              <a:rPr lang="en-US" sz="1800" dirty="0"/>
              <a:t>from the service industry</a:t>
            </a:r>
          </a:p>
          <a:p>
            <a:pPr>
              <a:spcBef>
                <a:spcPts val="300"/>
              </a:spcBef>
            </a:pPr>
            <a:r>
              <a:rPr lang="en-US" sz="1800" dirty="0" smtClean="0"/>
              <a:t>Consider </a:t>
            </a:r>
            <a:r>
              <a:rPr lang="en-US" sz="1800" dirty="0"/>
              <a:t>the familiar experience of dining out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6676" y="2529989"/>
            <a:ext cx="1390710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Explore</a:t>
            </a:r>
            <a:endParaRPr lang="en-US" sz="1600" i="1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2466588" y="4549326"/>
            <a:ext cx="430887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Execute</a:t>
            </a:r>
            <a:endParaRPr lang="en-US" sz="1600" i="1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9" name="Straight Arrow Connector 8"/>
          <p:cNvCxnSpPr>
            <a:stCxn id="13" idx="3"/>
            <a:endCxn id="10" idx="1"/>
          </p:cNvCxnSpPr>
          <p:nvPr/>
        </p:nvCxnSpPr>
        <p:spPr>
          <a:xfrm flipH="1">
            <a:off x="882170" y="2914709"/>
            <a:ext cx="1" cy="183600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5400000">
            <a:off x="666727" y="4291773"/>
            <a:ext cx="430887" cy="13487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Transactional</a:t>
            </a:r>
            <a:endParaRPr lang="en-US" sz="1600" i="1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2466588" y="3357266"/>
            <a:ext cx="430887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Decide</a:t>
            </a:r>
            <a:endParaRPr lang="en-US" sz="1600" i="1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 rot="5400000">
            <a:off x="666728" y="2196331"/>
            <a:ext cx="430887" cy="10058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Strategic</a:t>
            </a:r>
            <a:endParaRPr lang="en-US" sz="1600" i="1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65899" y="2345322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4572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What do I want?</a:t>
            </a:r>
          </a:p>
          <a:p>
            <a:pPr marL="0" lvl="2" algn="ctr" defTabSz="4572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What are my options?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05876" y="4791082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4572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How do I make it happen?</a:t>
            </a:r>
          </a:p>
        </p:txBody>
      </p:sp>
      <p:sp>
        <p:nvSpPr>
          <p:cNvPr id="17" name="TextBox 16"/>
          <p:cNvSpPr txBox="1"/>
          <p:nvPr/>
        </p:nvSpPr>
        <p:spPr>
          <a:xfrm rot="5400000">
            <a:off x="1581095" y="3351099"/>
            <a:ext cx="430887" cy="9143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vert270"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Assess</a:t>
            </a:r>
            <a:endParaRPr lang="en-US" sz="1600" i="1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18" name="Elbow Connector 17"/>
          <p:cNvCxnSpPr>
            <a:stCxn id="8" idx="3"/>
            <a:endCxn id="17" idx="3"/>
          </p:cNvCxnSpPr>
          <p:nvPr/>
        </p:nvCxnSpPr>
        <p:spPr>
          <a:xfrm rot="5400000" flipH="1">
            <a:off x="1640171" y="4180110"/>
            <a:ext cx="1198227" cy="885493"/>
          </a:xfrm>
          <a:prstGeom prst="bentConnector3">
            <a:avLst>
              <a:gd name="adj1" fmla="val -39254"/>
            </a:avLst>
          </a:prstGeom>
          <a:ln w="28575">
            <a:solidFill>
              <a:schemeClr val="bg1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7" idx="1"/>
            <a:endCxn id="7" idx="0"/>
          </p:cNvCxnSpPr>
          <p:nvPr/>
        </p:nvCxnSpPr>
        <p:spPr>
          <a:xfrm rot="5400000" flipH="1" flipV="1">
            <a:off x="1707851" y="2618676"/>
            <a:ext cx="1062866" cy="885493"/>
          </a:xfrm>
          <a:prstGeom prst="bentConnector3">
            <a:avLst>
              <a:gd name="adj1" fmla="val 138919"/>
            </a:avLst>
          </a:prstGeom>
          <a:ln w="28575">
            <a:solidFill>
              <a:schemeClr val="bg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2953" y="6172200"/>
            <a:ext cx="82638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ＭＳ Ｐゴシック" charset="-128"/>
              </a:rPr>
              <a:t>Now let’s consider the experience of </a:t>
            </a:r>
            <a:r>
              <a:rPr lang="en-US" b="1" dirty="0" smtClean="0">
                <a:solidFill>
                  <a:srgbClr val="4F81BD">
                    <a:lumMod val="50000"/>
                  </a:srgbClr>
                </a:solidFill>
                <a:latin typeface="Arial" charset="0"/>
                <a:ea typeface="ＭＳ Ｐゴシック" charset="-128"/>
              </a:rPr>
              <a:t>academic planning …</a:t>
            </a:r>
            <a:endParaRPr lang="en-US" b="1" dirty="0">
              <a:solidFill>
                <a:srgbClr val="4F81BD">
                  <a:lumMod val="50000"/>
                </a:srgb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5" name="Rectangular Callout 24"/>
          <p:cNvSpPr/>
          <p:nvPr/>
        </p:nvSpPr>
        <p:spPr>
          <a:xfrm>
            <a:off x="6538920" y="3898861"/>
            <a:ext cx="2147879" cy="1000377"/>
          </a:xfrm>
          <a:prstGeom prst="wedgeRectCallout">
            <a:avLst>
              <a:gd name="adj1" fmla="val -65386"/>
              <a:gd name="adj2" fmla="val -379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4F81BD">
                    <a:lumMod val="50000"/>
                  </a:srgbClr>
                </a:solidFill>
                <a:sym typeface="Webdings" panose="05030102010509060703" pitchFamily="18" charset="2"/>
              </a:rPr>
              <a:t> </a:t>
            </a:r>
            <a:r>
              <a:rPr lang="en-US" sz="1600" b="1" dirty="0" smtClean="0">
                <a:solidFill>
                  <a:srgbClr val="4F81BD">
                    <a:lumMod val="50000"/>
                  </a:srgbClr>
                </a:solidFill>
                <a:sym typeface="Webdings"/>
              </a:rPr>
              <a:t>Information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  <a:sym typeface="Webdings"/>
              </a:rPr>
              <a:t>Restaurant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4F81BD">
                    <a:lumMod val="50000"/>
                  </a:srgbClr>
                </a:solidFill>
              </a:rPr>
              <a:t>Previous Patrons</a:t>
            </a:r>
            <a:endParaRPr lang="en-US" sz="1600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3078" name="Picture 6" descr="http://www.halland.com/wp-content/uploads/2013/11/private-concierg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0" t="8329"/>
          <a:stretch/>
        </p:blipFill>
        <p:spPr bwMode="auto">
          <a:xfrm>
            <a:off x="6073013" y="1403346"/>
            <a:ext cx="2209799" cy="16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74" name="Straight Arrow Connector 3073"/>
          <p:cNvCxnSpPr>
            <a:stCxn id="7" idx="2"/>
            <a:endCxn id="12" idx="1"/>
          </p:cNvCxnSpPr>
          <p:nvPr/>
        </p:nvCxnSpPr>
        <p:spPr>
          <a:xfrm>
            <a:off x="2682031" y="2868543"/>
            <a:ext cx="0" cy="730479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Straight Arrow Connector 3075"/>
          <p:cNvCxnSpPr>
            <a:stCxn id="12" idx="3"/>
            <a:endCxn id="8" idx="1"/>
          </p:cNvCxnSpPr>
          <p:nvPr/>
        </p:nvCxnSpPr>
        <p:spPr>
          <a:xfrm>
            <a:off x="2682031" y="4029909"/>
            <a:ext cx="0" cy="761173"/>
          </a:xfrm>
          <a:prstGeom prst="straightConnector1">
            <a:avLst/>
          </a:prstGeom>
          <a:ln w="38100">
            <a:solidFill>
              <a:schemeClr val="bg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91291" y="3478768"/>
            <a:ext cx="289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 algn="ctr" defTabSz="4572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r>
              <a:rPr lang="en-US" i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“</a:t>
            </a:r>
            <a:r>
              <a:rPr lang="en-US" b="1" i="1" dirty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O</a:t>
            </a:r>
            <a:r>
              <a:rPr lang="en-US" b="1" i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ptimization</a:t>
            </a:r>
            <a:r>
              <a:rPr lang="en-US" i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” problem      with </a:t>
            </a:r>
            <a:r>
              <a:rPr lang="en-US" b="1" i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constraints</a:t>
            </a:r>
          </a:p>
        </p:txBody>
      </p:sp>
    </p:spTree>
    <p:extLst>
      <p:ext uri="{BB962C8B-B14F-4D97-AF65-F5344CB8AC3E}">
        <p14:creationId xmlns:p14="http://schemas.microsoft.com/office/powerpoint/2010/main" val="22554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2" grpId="0" animBg="1"/>
      <p:bldP spid="13" grpId="0" animBg="1"/>
      <p:bldP spid="15" grpId="0"/>
      <p:bldP spid="16" grpId="0"/>
      <p:bldP spid="17" grpId="0" animBg="1"/>
      <p:bldP spid="24" grpId="0" animBg="1"/>
      <p:bldP spid="25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3600" dirty="0" smtClean="0"/>
              <a:t>Concierge as a Framework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755595" y="1490404"/>
            <a:ext cx="1524000" cy="2057400"/>
            <a:chOff x="1905000" y="1371600"/>
            <a:chExt cx="1524000" cy="2057400"/>
          </a:xfrm>
        </p:grpSpPr>
        <p:sp>
          <p:nvSpPr>
            <p:cNvPr id="5" name="Rectangle 4"/>
            <p:cNvSpPr/>
            <p:nvPr/>
          </p:nvSpPr>
          <p:spPr>
            <a:xfrm>
              <a:off x="1905000" y="1371600"/>
              <a:ext cx="1524000" cy="2057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6" name="Picture 39" descr="http://www.garlandisdschools.net/uploaded/high_schools/nghs/photos/studying-clip-art.jpg"/>
            <p:cNvPicPr>
              <a:picLocks noChangeAspect="1" noChangeArrowheads="1"/>
            </p:cNvPicPr>
            <p:nvPr/>
          </p:nvPicPr>
          <p:blipFill>
            <a:blip r:embed="rId2" cstate="print"/>
            <a:srcRect l="9524" t="9524" r="4762" b="4762"/>
            <a:stretch>
              <a:fillRect/>
            </a:stretch>
          </p:blipFill>
          <p:spPr bwMode="auto">
            <a:xfrm>
              <a:off x="2133600" y="2209800"/>
              <a:ext cx="1066800" cy="10668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2019300" y="15240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4F81BD">
                      <a:lumMod val="75000"/>
                    </a:srgbClr>
                  </a:solidFill>
                  <a:latin typeface="Arial" charset="0"/>
                  <a:ea typeface="ＭＳ Ｐゴシック" charset="-128"/>
                </a:rPr>
                <a:t>Individual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4F81BD">
                      <a:lumMod val="75000"/>
                    </a:srgbClr>
                  </a:solidFill>
                  <a:latin typeface="Arial" charset="0"/>
                  <a:ea typeface="ＭＳ Ｐゴシック" charset="-128"/>
                </a:rPr>
                <a:t>Record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4F81BD">
                      <a:lumMod val="75000"/>
                    </a:srgbClr>
                  </a:solidFill>
                  <a:latin typeface="Arial" charset="0"/>
                  <a:ea typeface="ＭＳ Ｐゴシック" charset="-128"/>
                </a:rPr>
                <a:t>Preferences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53029" y="1600200"/>
            <a:ext cx="1676400" cy="2057400"/>
            <a:chOff x="5791200" y="1371600"/>
            <a:chExt cx="1524000" cy="2057400"/>
          </a:xfrm>
        </p:grpSpPr>
        <p:sp>
          <p:nvSpPr>
            <p:cNvPr id="9" name="Rectangle 8"/>
            <p:cNvSpPr/>
            <p:nvPr/>
          </p:nvSpPr>
          <p:spPr>
            <a:xfrm>
              <a:off x="5791200" y="1371600"/>
              <a:ext cx="1524000" cy="2057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43600" y="2133600"/>
              <a:ext cx="12192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1" name="Group 95"/>
            <p:cNvGrpSpPr/>
            <p:nvPr/>
          </p:nvGrpSpPr>
          <p:grpSpPr>
            <a:xfrm>
              <a:off x="6019800" y="2209800"/>
              <a:ext cx="999067" cy="995498"/>
              <a:chOff x="5562600" y="2286000"/>
              <a:chExt cx="2370667" cy="2362200"/>
            </a:xfrm>
          </p:grpSpPr>
          <p:sp>
            <p:nvSpPr>
              <p:cNvPr id="13" name="Isosceles Triangle 12"/>
              <p:cNvSpPr/>
              <p:nvPr/>
            </p:nvSpPr>
            <p:spPr>
              <a:xfrm>
                <a:off x="5562600" y="2286000"/>
                <a:ext cx="2370667" cy="762000"/>
              </a:xfrm>
              <a:prstGeom prst="triangle">
                <a:avLst>
                  <a:gd name="adj" fmla="val 48750"/>
                </a:avLst>
              </a:prstGeom>
              <a:solidFill>
                <a:schemeClr val="tx1"/>
              </a:solidFill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019800" y="3200400"/>
                <a:ext cx="76200" cy="1143000"/>
              </a:xfrm>
              <a:prstGeom prst="roundRect">
                <a:avLst/>
              </a:prstGeom>
              <a:solidFill>
                <a:schemeClr val="tx1"/>
              </a:solidFill>
              <a:ln w="508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309360" y="3200400"/>
                <a:ext cx="76200" cy="1143000"/>
              </a:xfrm>
              <a:prstGeom prst="roundRect">
                <a:avLst/>
              </a:prstGeom>
              <a:solidFill>
                <a:schemeClr val="tx1"/>
              </a:solidFill>
              <a:ln w="508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598920" y="3200400"/>
                <a:ext cx="76200" cy="1143000"/>
              </a:xfrm>
              <a:prstGeom prst="roundRect">
                <a:avLst/>
              </a:prstGeom>
              <a:solidFill>
                <a:schemeClr val="tx1"/>
              </a:solidFill>
              <a:ln w="508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6888480" y="3200400"/>
                <a:ext cx="76200" cy="1143000"/>
              </a:xfrm>
              <a:prstGeom prst="roundRect">
                <a:avLst/>
              </a:prstGeom>
              <a:solidFill>
                <a:schemeClr val="tx1"/>
              </a:solidFill>
              <a:ln w="508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7178040" y="3200400"/>
                <a:ext cx="76200" cy="1143000"/>
              </a:xfrm>
              <a:prstGeom prst="roundRect">
                <a:avLst/>
              </a:prstGeom>
              <a:solidFill>
                <a:schemeClr val="tx1"/>
              </a:solidFill>
              <a:ln w="508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467600" y="3200400"/>
                <a:ext cx="76200" cy="1143000"/>
              </a:xfrm>
              <a:prstGeom prst="roundRect">
                <a:avLst/>
              </a:prstGeom>
              <a:solidFill>
                <a:schemeClr val="tx1"/>
              </a:solidFill>
              <a:ln w="508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5715000" y="4495800"/>
                <a:ext cx="2133600" cy="152400"/>
              </a:xfrm>
              <a:prstGeom prst="roundRect">
                <a:avLst/>
              </a:prstGeom>
              <a:solidFill>
                <a:schemeClr val="tx1"/>
              </a:solidFill>
              <a:ln w="508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867400" y="1447800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4F81BD">
                      <a:lumMod val="75000"/>
                    </a:srgbClr>
                  </a:solidFill>
                  <a:latin typeface="Arial" charset="0"/>
                  <a:ea typeface="ＭＳ Ｐゴシック" charset="-128"/>
                </a:rPr>
                <a:t>Institution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4F81BD">
                      <a:lumMod val="75000"/>
                    </a:srgbClr>
                  </a:solidFill>
                  <a:latin typeface="Arial" charset="0"/>
                  <a:ea typeface="ＭＳ Ｐゴシック" charset="-128"/>
                </a:rPr>
                <a:t>Offerings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4F81BD">
                      <a:lumMod val="75000"/>
                    </a:srgbClr>
                  </a:solidFill>
                  <a:latin typeface="Arial" charset="0"/>
                  <a:ea typeface="ＭＳ Ｐゴシック" charset="-128"/>
                </a:rPr>
                <a:t>Rules/Requirements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429000" y="4328346"/>
            <a:ext cx="2362200" cy="2170331"/>
            <a:chOff x="3429000" y="4419600"/>
            <a:chExt cx="2362200" cy="2170331"/>
          </a:xfrm>
        </p:grpSpPr>
        <p:sp>
          <p:nvSpPr>
            <p:cNvPr id="22" name="Rectangle 21"/>
            <p:cNvSpPr/>
            <p:nvPr/>
          </p:nvSpPr>
          <p:spPr>
            <a:xfrm>
              <a:off x="3429000" y="4419600"/>
              <a:ext cx="2362200" cy="21703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3" name="Group 103"/>
            <p:cNvGrpSpPr/>
            <p:nvPr/>
          </p:nvGrpSpPr>
          <p:grpSpPr>
            <a:xfrm>
              <a:off x="3710215" y="4724400"/>
              <a:ext cx="1799771" cy="1219200"/>
              <a:chOff x="2362200" y="4572000"/>
              <a:chExt cx="2362200" cy="1600200"/>
            </a:xfrm>
          </p:grpSpPr>
          <p:pic>
            <p:nvPicPr>
              <p:cNvPr id="25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2362200" y="45720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26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2819400" y="45720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27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3276600" y="45720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28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3733800" y="45720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29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2362200" y="51054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30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2819400" y="51054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31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3276600" y="51054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32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3733800" y="51054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33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4191000" y="45720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34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4191000" y="51054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35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2362200" y="56388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36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2819400" y="56388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37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3276600" y="56388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38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3733800" y="5638800"/>
                <a:ext cx="533400" cy="533400"/>
              </a:xfrm>
              <a:prstGeom prst="rect">
                <a:avLst/>
              </a:prstGeom>
              <a:noFill/>
            </p:spPr>
          </p:pic>
          <p:pic>
            <p:nvPicPr>
              <p:cNvPr id="39" name="Picture 39" descr="http://www.garlandisdschools.net/uploaded/high_schools/nghs/photos/studying-clip-art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9524" t="9524" r="4762" b="4762"/>
              <a:stretch>
                <a:fillRect/>
              </a:stretch>
            </p:blipFill>
            <p:spPr bwMode="auto">
              <a:xfrm>
                <a:off x="4191000" y="5638800"/>
                <a:ext cx="533400" cy="533400"/>
              </a:xfrm>
              <a:prstGeom prst="rect">
                <a:avLst/>
              </a:prstGeom>
              <a:noFill/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3838799" y="5943600"/>
              <a:ext cx="15426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 smtClean="0">
                  <a:solidFill>
                    <a:srgbClr val="4F81BD">
                      <a:lumMod val="75000"/>
                    </a:srgbClr>
                  </a:solidFill>
                  <a:latin typeface="Arial" charset="0"/>
                  <a:ea typeface="ＭＳ Ｐゴシック" charset="-128"/>
                </a:rPr>
                <a:t>Collective Experience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4F81BD">
                      <a:lumMod val="75000"/>
                    </a:srgbClr>
                  </a:solidFill>
                  <a:latin typeface="Arial" charset="0"/>
                  <a:ea typeface="ＭＳ Ｐゴシック" charset="-128"/>
                </a:rPr>
                <a:t>Patterns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4F81BD">
                      <a:lumMod val="75000"/>
                    </a:srgbClr>
                  </a:solidFill>
                  <a:latin typeface="Arial" charset="0"/>
                  <a:ea typeface="ＭＳ Ｐゴシック" charset="-128"/>
                </a:rPr>
                <a:t>Predictions</a:t>
              </a:r>
            </a:p>
          </p:txBody>
        </p:sp>
      </p:grpSp>
      <p:cxnSp>
        <p:nvCxnSpPr>
          <p:cNvPr id="41" name="Straight Connector 40"/>
          <p:cNvCxnSpPr>
            <a:stCxn id="9" idx="2"/>
            <a:endCxn id="22" idx="3"/>
          </p:cNvCxnSpPr>
          <p:nvPr/>
        </p:nvCxnSpPr>
        <p:spPr>
          <a:xfrm flipH="1">
            <a:off x="5791200" y="3657600"/>
            <a:ext cx="2100029" cy="1755912"/>
          </a:xfrm>
          <a:prstGeom prst="line">
            <a:avLst/>
          </a:prstGeom>
          <a:ln w="28575">
            <a:solidFill>
              <a:schemeClr val="bg1"/>
            </a:solidFill>
            <a:prstDash val="solid"/>
            <a:headEnd type="triangle" w="lg" len="lg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5" idx="2"/>
            <a:endCxn id="22" idx="1"/>
          </p:cNvCxnSpPr>
          <p:nvPr/>
        </p:nvCxnSpPr>
        <p:spPr>
          <a:xfrm>
            <a:off x="1517595" y="3547804"/>
            <a:ext cx="1911405" cy="1865708"/>
          </a:xfrm>
          <a:prstGeom prst="line">
            <a:avLst/>
          </a:prstGeom>
          <a:ln w="38100">
            <a:solidFill>
              <a:schemeClr val="bg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" idx="3"/>
            <a:endCxn id="9" idx="1"/>
          </p:cNvCxnSpPr>
          <p:nvPr/>
        </p:nvCxnSpPr>
        <p:spPr>
          <a:xfrm>
            <a:off x="2279595" y="2519104"/>
            <a:ext cx="4773434" cy="109796"/>
          </a:xfrm>
          <a:prstGeom prst="straightConnector1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54887" y="17526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Explore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10200" y="2602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Decide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29239" y="349313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Execute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0" y="260246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Assess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147466" y="2006600"/>
            <a:ext cx="477157" cy="452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164921" y="3068879"/>
            <a:ext cx="490558" cy="4789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3677730" y="3026072"/>
            <a:ext cx="477157" cy="452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6200000">
            <a:off x="3632937" y="2000218"/>
            <a:ext cx="477157" cy="4520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75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382"/>
            <a:ext cx="8229600" cy="1066800"/>
          </a:xfrm>
        </p:spPr>
        <p:txBody>
          <a:bodyPr/>
          <a:lstStyle/>
          <a:p>
            <a:r>
              <a:rPr lang="en-US" sz="3600" dirty="0" smtClean="0"/>
              <a:t>Concierge In Action: Academic Explorer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345"/>
            <a:ext cx="8229600" cy="5334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What is UW Academic Explorer?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Single integrated tool for students </a:t>
            </a:r>
            <a:r>
              <a:rPr lang="en-US" sz="2000" dirty="0" smtClean="0"/>
              <a:t>to explore programs, assess personal and academic fit, discover related programs, understand requirements, and consider back-up options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000" b="1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b="1" dirty="0" smtClean="0"/>
              <a:t>Why build UW Academic Explorer?</a:t>
            </a:r>
            <a:endParaRPr lang="en-US" b="1" dirty="0"/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To help </a:t>
            </a:r>
            <a:r>
              <a:rPr lang="en-US" sz="2000" b="1" dirty="0">
                <a:solidFill>
                  <a:srgbClr val="FF0000"/>
                </a:solidFill>
              </a:rPr>
              <a:t>students find their “academic home” more </a:t>
            </a:r>
            <a:r>
              <a:rPr lang="en-US" sz="2000" b="1" dirty="0" smtClean="0">
                <a:solidFill>
                  <a:srgbClr val="FF0000"/>
                </a:solidFill>
              </a:rPr>
              <a:t>quickly</a:t>
            </a:r>
            <a:r>
              <a:rPr lang="en-US" sz="2000" i="1" dirty="0" smtClean="0"/>
              <a:t> </a:t>
            </a:r>
          </a:p>
          <a:p>
            <a:pPr marL="344488" lvl="1" indent="0">
              <a:lnSpc>
                <a:spcPct val="120000"/>
              </a:lnSpc>
              <a:buNone/>
            </a:pPr>
            <a:r>
              <a:rPr lang="en-US" sz="1800" i="1" dirty="0" smtClean="0"/>
              <a:t>… thereby </a:t>
            </a:r>
            <a:r>
              <a:rPr lang="en-US" sz="1800" i="1" dirty="0"/>
              <a:t>improving </a:t>
            </a:r>
            <a:r>
              <a:rPr lang="en-US" sz="1800" i="1" dirty="0" smtClean="0"/>
              <a:t>degree </a:t>
            </a:r>
            <a:r>
              <a:rPr lang="en-US" sz="1800" i="1" dirty="0"/>
              <a:t>attainment efficiency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To reduce </a:t>
            </a:r>
            <a:r>
              <a:rPr lang="en-US" sz="2000" b="1" dirty="0">
                <a:solidFill>
                  <a:srgbClr val="FF0000"/>
                </a:solidFill>
              </a:rPr>
              <a:t>the stress of choosing a </a:t>
            </a:r>
            <a:r>
              <a:rPr lang="en-US" sz="2000" b="1" dirty="0" smtClean="0">
                <a:solidFill>
                  <a:srgbClr val="FF0000"/>
                </a:solidFill>
              </a:rPr>
              <a:t>major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lnSpc>
                <a:spcPct val="120000"/>
              </a:lnSpc>
              <a:buNone/>
            </a:pPr>
            <a:r>
              <a:rPr lang="en-US" sz="2000" i="1" dirty="0" smtClean="0"/>
              <a:t>	</a:t>
            </a:r>
            <a:r>
              <a:rPr lang="en-US" sz="1800" i="1" dirty="0" smtClean="0"/>
              <a:t>… thereby improving the student experience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solidFill>
                  <a:srgbClr val="FF0000"/>
                </a:solidFill>
              </a:rPr>
              <a:t>To logically </a:t>
            </a:r>
            <a:r>
              <a:rPr lang="en-US" sz="2000" b="1" dirty="0">
                <a:solidFill>
                  <a:srgbClr val="FF0000"/>
                </a:solidFill>
              </a:rPr>
              <a:t>extend the </a:t>
            </a:r>
            <a:r>
              <a:rPr lang="en-US" sz="2000" b="1" dirty="0" smtClean="0">
                <a:solidFill>
                  <a:srgbClr val="FF0000"/>
                </a:solidFill>
              </a:rPr>
              <a:t>academic planning toolset</a:t>
            </a:r>
            <a:r>
              <a:rPr lang="en-US" sz="2000" i="1" dirty="0" smtClean="0">
                <a:solidFill>
                  <a:srgbClr val="FF0000"/>
                </a:solidFill>
              </a:rPr>
              <a:t> </a:t>
            </a:r>
          </a:p>
          <a:p>
            <a:pPr marL="0" indent="285750">
              <a:lnSpc>
                <a:spcPct val="120000"/>
              </a:lnSpc>
              <a:buNone/>
            </a:pPr>
            <a:r>
              <a:rPr lang="en-US" sz="1800" i="1" dirty="0" smtClean="0"/>
              <a:t>… thereby </a:t>
            </a:r>
            <a:r>
              <a:rPr lang="en-US" sz="1800" i="1" dirty="0"/>
              <a:t>addressing the entire </a:t>
            </a:r>
            <a:r>
              <a:rPr lang="en-US" sz="1800" i="1" dirty="0" smtClean="0"/>
              <a:t>lifecycle </a:t>
            </a:r>
            <a:endParaRPr lang="en-US" sz="1800" i="1" dirty="0"/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846652"/>
            <a:ext cx="2438400" cy="162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2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78" y="50665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Student Experience w/ Majors</a:t>
            </a:r>
            <a:endParaRPr lang="en-US" sz="3600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870" y="1155785"/>
            <a:ext cx="8496300" cy="4876800"/>
          </a:xfrm>
        </p:spPr>
        <p:txBody>
          <a:bodyPr>
            <a:noAutofit/>
          </a:bodyPr>
          <a:lstStyle/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b="1" dirty="0" smtClean="0"/>
              <a:t>Most rewarding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The process of self-discovery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Finding a good fit</a:t>
            </a: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b="1" dirty="0" smtClean="0"/>
              <a:t>Most frustrating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The competitive admissions process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Disconnect between admission requirements and odds.</a:t>
            </a:r>
          </a:p>
          <a:p>
            <a:pPr marL="0" indent="0">
              <a:lnSpc>
                <a:spcPct val="135000"/>
              </a:lnSpc>
              <a:spcBef>
                <a:spcPts val="600"/>
              </a:spcBef>
              <a:buNone/>
            </a:pPr>
            <a:r>
              <a:rPr lang="en-US" b="1" dirty="0" smtClean="0"/>
              <a:t>Most concerning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Not being admitted to major of </a:t>
            </a:r>
            <a:br>
              <a:rPr lang="en-US" sz="2000" dirty="0" smtClean="0"/>
            </a:br>
            <a:r>
              <a:rPr lang="en-US" sz="2000" dirty="0" smtClean="0"/>
              <a:t>choice or choosing the wrong major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 smtClean="0"/>
              <a:t>Wasting time and credit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032205"/>
              </p:ext>
            </p:extLst>
          </p:nvPr>
        </p:nvGraphicFramePr>
        <p:xfrm>
          <a:off x="5250180" y="1219200"/>
          <a:ext cx="3429000" cy="2077586"/>
        </p:xfrm>
        <a:graphic>
          <a:graphicData uri="http://schemas.openxmlformats.org/drawingml/2006/table">
            <a:tbl>
              <a:tblPr firstRow="1" bandRow="1"/>
              <a:tblGrid>
                <a:gridCol w="1558637"/>
                <a:gridCol w="1013113"/>
                <a:gridCol w="857250"/>
              </a:tblGrid>
              <a:tr h="462558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Pre-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Req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GPA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Business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CSE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37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Published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2.5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2.0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7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Actual Average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3.3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3.6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37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Actual Mode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3.3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4.0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37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 with GPA 3.0+</a:t>
                      </a:r>
                      <a:endParaRPr lang="en-US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85%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97%</a:t>
                      </a:r>
                      <a:endParaRPr lang="en-US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45080" y="6351350"/>
            <a:ext cx="6134100" cy="357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lnSpc>
                <a:spcPct val="135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1400" i="1" baseline="30000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1</a:t>
            </a:r>
            <a:r>
              <a:rPr lang="en-US" sz="1400" i="1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Based </a:t>
            </a:r>
            <a:r>
              <a:rPr lang="en-US" sz="1400" i="1" dirty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on two large-scale student surveys regarding choosing/changing a </a:t>
            </a:r>
            <a:r>
              <a:rPr lang="en-US" sz="1400" i="1" dirty="0" smtClean="0">
                <a:solidFill>
                  <a:prstClr val="white"/>
                </a:solidFill>
                <a:latin typeface="Arial" charset="0"/>
                <a:ea typeface="ＭＳ Ｐゴシック" charset="-128"/>
              </a:rPr>
              <a:t>major</a:t>
            </a:r>
            <a:endParaRPr lang="en-US" sz="1400" i="1" dirty="0">
              <a:solidFill>
                <a:prstClr val="white"/>
              </a:solidFill>
              <a:latin typeface="Arial" charset="0"/>
              <a:ea typeface="ＭＳ Ｐゴシック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385298" y="3964021"/>
            <a:ext cx="3321444" cy="2533830"/>
            <a:chOff x="4007244" y="3537394"/>
            <a:chExt cx="4453921" cy="296473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" name="Explosion 2 3"/>
            <p:cNvSpPr/>
            <p:nvPr/>
          </p:nvSpPr>
          <p:spPr>
            <a:xfrm rot="1320817">
              <a:off x="4007244" y="3537394"/>
              <a:ext cx="4453921" cy="2964739"/>
            </a:xfrm>
            <a:prstGeom prst="irregularSeal2">
              <a:avLst/>
            </a:prstGeom>
            <a:solidFill>
              <a:schemeClr val="tx2">
                <a:lumMod val="50000"/>
              </a:schemeClr>
            </a:solidFill>
            <a:ln w="38100"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ts val="600"/>
                </a:spcBef>
                <a:spcAft>
                  <a:spcPct val="0"/>
                </a:spcAft>
              </a:pPr>
              <a:endParaRPr lang="en-US" dirty="0">
                <a:solidFill>
                  <a:prstClr val="white"/>
                </a:solidFill>
                <a:latin typeface="Arial" charset="0"/>
                <a:ea typeface="ＭＳ Ｐゴシック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24400" y="4419600"/>
              <a:ext cx="2743200" cy="11163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457200" fontAlgn="base">
                <a:spcBef>
                  <a:spcPts val="60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 charset="0"/>
                  <a:ea typeface="ＭＳ Ｐゴシック" charset="-128"/>
                </a:rPr>
                <a:t>40% rated the overall experience of choosing a major </a:t>
              </a:r>
              <a:r>
                <a:rPr lang="en-US" sz="1400" b="1" dirty="0" smtClean="0">
                  <a:solidFill>
                    <a:srgbClr val="FEC200"/>
                  </a:solidFill>
                  <a:latin typeface="Arial" charset="0"/>
                  <a:ea typeface="ＭＳ Ｐゴシック" charset="-128"/>
                </a:rPr>
                <a:t>difficult </a:t>
              </a:r>
              <a:r>
                <a:rPr lang="en-US" sz="1400" b="1" dirty="0">
                  <a:solidFill>
                    <a:srgbClr val="FEC200"/>
                  </a:solidFill>
                  <a:latin typeface="Arial" charset="0"/>
                  <a:ea typeface="ＭＳ Ｐゴシック" charset="-128"/>
                </a:rPr>
                <a:t>or very difficult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41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430948" y="4335042"/>
            <a:ext cx="3341452" cy="12192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4312812"/>
            <a:ext cx="2971800" cy="12192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2039998"/>
            <a:ext cx="2971800" cy="12192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noFill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2026812"/>
            <a:ext cx="2971800" cy="1219200"/>
          </a:xfrm>
          <a:prstGeom prst="round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2620"/>
            <a:ext cx="8229600" cy="1066800"/>
          </a:xfrm>
        </p:spPr>
        <p:txBody>
          <a:bodyPr/>
          <a:lstStyle/>
          <a:p>
            <a:r>
              <a:rPr lang="en-US" sz="3600" dirty="0" smtClean="0"/>
              <a:t>Academic Explorer Proposed Features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42" y="1534372"/>
            <a:ext cx="3505200" cy="219942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" sz="1800" dirty="0" smtClean="0"/>
              <a:t>#1 …. “</a:t>
            </a:r>
            <a:r>
              <a:rPr lang="en" sz="1800" i="1" dirty="0" smtClean="0"/>
              <a:t>The program exists</a:t>
            </a:r>
            <a:r>
              <a:rPr lang="en" sz="1800" dirty="0" smtClean="0"/>
              <a:t>”</a:t>
            </a:r>
          </a:p>
          <a:p>
            <a:pPr marL="0" indent="0">
              <a:buNone/>
            </a:pPr>
            <a:endParaRPr lang="en" sz="1200" dirty="0" smtClean="0"/>
          </a:p>
          <a:p>
            <a:pPr marL="0" indent="0">
              <a:buNone/>
            </a:pPr>
            <a:r>
              <a:rPr lang="en" sz="1800" dirty="0" smtClean="0"/>
              <a:t>	Search/Browse for Programs</a:t>
            </a:r>
          </a:p>
          <a:p>
            <a:pPr marL="0" indent="0">
              <a:buNone/>
            </a:pPr>
            <a:r>
              <a:rPr lang="en" sz="1800" dirty="0" smtClean="0"/>
              <a:t>	Discover Related Programs*</a:t>
            </a:r>
          </a:p>
          <a:p>
            <a:pPr marL="0" indent="0">
              <a:buNone/>
            </a:pPr>
            <a:r>
              <a:rPr lang="en" sz="1800" dirty="0" smtClean="0"/>
              <a:t>	Save/Bookmark Programs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191000" y="1455940"/>
            <a:ext cx="4446270" cy="169277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2700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#2 … “</a:t>
            </a:r>
            <a:r>
              <a:rPr lang="en" i="1" dirty="0" smtClean="0">
                <a:solidFill>
                  <a:prstClr val="black"/>
                </a:solidFill>
                <a:ea typeface="ＭＳ Ｐゴシック" charset="-128"/>
              </a:rPr>
              <a:t>The program has features that I like</a:t>
            </a: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”</a:t>
            </a:r>
          </a:p>
          <a:p>
            <a:pPr marL="412750" indent="-28575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endParaRPr lang="en" sz="1200" dirty="0" smtClean="0">
              <a:solidFill>
                <a:prstClr val="black"/>
              </a:solidFill>
              <a:ea typeface="ＭＳ Ｐゴシック" charset="-128"/>
            </a:endParaRPr>
          </a:p>
          <a:p>
            <a:pPr marL="12700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	View Popular Courses</a:t>
            </a:r>
          </a:p>
          <a:p>
            <a:pPr marL="12700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	View Program Details</a:t>
            </a:r>
          </a:p>
          <a:p>
            <a:pPr marL="11430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	Browse </a:t>
            </a:r>
            <a:r>
              <a:rPr lang="en" dirty="0">
                <a:solidFill>
                  <a:prstClr val="black"/>
                </a:solidFill>
                <a:ea typeface="ＭＳ Ｐゴシック" charset="-128"/>
              </a:rPr>
              <a:t>Sample Plans/Paths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" y="3702784"/>
            <a:ext cx="3505200" cy="161582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14300" defTabSz="45720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#3 … “</a:t>
            </a:r>
            <a:r>
              <a:rPr lang="en" i="1" dirty="0" smtClean="0">
                <a:solidFill>
                  <a:prstClr val="black"/>
                </a:solidFill>
                <a:ea typeface="ＭＳ Ｐゴシック" charset="-128"/>
              </a:rPr>
              <a:t>I can get into the program</a:t>
            </a: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”</a:t>
            </a:r>
          </a:p>
          <a:p>
            <a:pPr marL="11430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endParaRPr lang="en" sz="1200" dirty="0" smtClean="0">
              <a:solidFill>
                <a:prstClr val="black"/>
              </a:solidFill>
              <a:ea typeface="ＭＳ Ｐゴシック" charset="-128"/>
            </a:endParaRPr>
          </a:p>
          <a:p>
            <a:pPr marL="11430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	Understand Admissions 	Requirements</a:t>
            </a:r>
          </a:p>
          <a:p>
            <a:pPr marL="11430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	View Admissions Profiles*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0" y="3702784"/>
            <a:ext cx="4446270" cy="161582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1430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#4 … “</a:t>
            </a:r>
            <a:r>
              <a:rPr lang="en" i="1" dirty="0" smtClean="0">
                <a:solidFill>
                  <a:prstClr val="black"/>
                </a:solidFill>
                <a:ea typeface="ＭＳ Ｐゴシック" charset="-128"/>
              </a:rPr>
              <a:t>I </a:t>
            </a:r>
            <a:r>
              <a:rPr lang="en" i="1" dirty="0">
                <a:solidFill>
                  <a:prstClr val="black"/>
                </a:solidFill>
                <a:ea typeface="ＭＳ Ｐゴシック" charset="-128"/>
              </a:rPr>
              <a:t>will not struggle academically or take too long to </a:t>
            </a:r>
            <a:r>
              <a:rPr lang="en" i="1" dirty="0" smtClean="0">
                <a:solidFill>
                  <a:prstClr val="black"/>
                </a:solidFill>
                <a:ea typeface="ＭＳ Ｐゴシック" charset="-128"/>
              </a:rPr>
              <a:t>complete</a:t>
            </a: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”</a:t>
            </a:r>
          </a:p>
          <a:p>
            <a:pPr marL="400050" indent="-28575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endParaRPr lang="en" sz="1200" dirty="0" smtClean="0">
              <a:solidFill>
                <a:prstClr val="black"/>
              </a:solidFill>
              <a:ea typeface="ＭＳ Ｐゴシック" charset="-128"/>
            </a:endParaRPr>
          </a:p>
          <a:p>
            <a:pPr marL="11430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	Run Degree Audit</a:t>
            </a:r>
            <a:endParaRPr lang="en" dirty="0">
              <a:solidFill>
                <a:prstClr val="black"/>
              </a:solidFill>
              <a:ea typeface="ＭＳ Ｐゴシック" charset="-128"/>
            </a:endParaRPr>
          </a:p>
          <a:p>
            <a:pPr marL="114300" defTabSz="457200" fontAlgn="base"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100000"/>
            </a:pP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	Understand </a:t>
            </a:r>
            <a:r>
              <a:rPr lang="en" dirty="0">
                <a:solidFill>
                  <a:prstClr val="black"/>
                </a:solidFill>
                <a:ea typeface="ＭＳ Ｐゴシック" charset="-128"/>
              </a:rPr>
              <a:t>O</a:t>
            </a: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utstanding Credits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42" y="6019800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 smtClean="0">
                <a:solidFill>
                  <a:prstClr val="black"/>
                </a:solidFill>
                <a:latin typeface="Arial" charset="0"/>
                <a:ea typeface="ＭＳ Ｐゴシック" charset="-128"/>
              </a:rPr>
              <a:t>* Based on the “Collective Student Experience”</a:t>
            </a:r>
            <a:endParaRPr lang="en-US" i="1" dirty="0">
              <a:solidFill>
                <a:prstClr val="black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08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4953000" y="2057400"/>
            <a:ext cx="3733800" cy="2286000"/>
          </a:xfrm>
          <a:prstGeom prst="roundRect">
            <a:avLst/>
          </a:prstGeom>
          <a:solidFill>
            <a:srgbClr val="FF0000">
              <a:alpha val="23000"/>
            </a:srgbClr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68780" y="4999971"/>
            <a:ext cx="5631437" cy="15532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987"/>
            <a:ext cx="8229600" cy="844154"/>
          </a:xfrm>
        </p:spPr>
        <p:txBody>
          <a:bodyPr/>
          <a:lstStyle/>
          <a:p>
            <a:r>
              <a:rPr lang="en-US" sz="3600" dirty="0" smtClean="0"/>
              <a:t>Discover Related Programs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2953" y="1106597"/>
            <a:ext cx="4377648" cy="2308324"/>
          </a:xfrm>
          <a:prstGeom prst="wedgeRectCallout">
            <a:avLst>
              <a:gd name="adj1" fmla="val 5347"/>
              <a:gd name="adj2" fmla="val 61387"/>
            </a:avLst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" dirty="0">
                <a:solidFill>
                  <a:prstClr val="black"/>
                </a:solidFill>
                <a:ea typeface="ＭＳ Ｐゴシック" charset="-128"/>
              </a:rPr>
              <a:t>“I knew I wanted to do something with computers, but after taking a couple </a:t>
            </a:r>
            <a:r>
              <a:rPr lang="en" b="1" dirty="0">
                <a:solidFill>
                  <a:prstClr val="black"/>
                </a:solidFill>
                <a:ea typeface="ＭＳ Ｐゴシック" charset="-128"/>
              </a:rPr>
              <a:t>computer science </a:t>
            </a:r>
            <a:r>
              <a:rPr lang="en" dirty="0">
                <a:solidFill>
                  <a:prstClr val="black"/>
                </a:solidFill>
                <a:ea typeface="ＭＳ Ｐゴシック" charset="-128"/>
              </a:rPr>
              <a:t>classes </a:t>
            </a: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I knew </a:t>
            </a:r>
            <a:r>
              <a:rPr lang="en" dirty="0">
                <a:solidFill>
                  <a:prstClr val="black"/>
                </a:solidFill>
                <a:ea typeface="ＭＳ Ｐゴシック" charset="-128"/>
              </a:rPr>
              <a:t>I didn't have the aptitude nor desire to pursue a degree strictly related to </a:t>
            </a: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coding ... luckily </a:t>
            </a:r>
            <a:r>
              <a:rPr lang="en" dirty="0">
                <a:solidFill>
                  <a:prstClr val="black"/>
                </a:solidFill>
                <a:ea typeface="ＭＳ Ｐゴシック" charset="-128"/>
              </a:rPr>
              <a:t>I found the Informatics program, but too often </a:t>
            </a:r>
            <a:r>
              <a:rPr lang="en" b="1" i="1" dirty="0">
                <a:solidFill>
                  <a:prstClr val="black"/>
                </a:solidFill>
                <a:ea typeface="ＭＳ Ｐゴシック" charset="-128"/>
              </a:rPr>
              <a:t>many students around me don't know that options like </a:t>
            </a:r>
            <a:r>
              <a:rPr lang="en" b="1" i="1" dirty="0" smtClean="0">
                <a:solidFill>
                  <a:prstClr val="black"/>
                </a:solidFill>
                <a:ea typeface="ＭＳ Ｐゴシック" charset="-128"/>
              </a:rPr>
              <a:t>Informatics exist</a:t>
            </a: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 </a:t>
            </a:r>
            <a:r>
              <a:rPr lang="en" dirty="0">
                <a:solidFill>
                  <a:prstClr val="black"/>
                </a:solidFill>
                <a:ea typeface="ＭＳ Ｐゴシック" charset="-128"/>
              </a:rPr>
              <a:t>for them</a:t>
            </a:r>
            <a:r>
              <a:rPr lang="en" dirty="0" smtClean="0">
                <a:solidFill>
                  <a:prstClr val="black"/>
                </a:solidFill>
                <a:ea typeface="ＭＳ Ｐゴシック" charset="-128"/>
              </a:rPr>
              <a:t>.”</a:t>
            </a:r>
            <a:endParaRPr lang="en" dirty="0">
              <a:solidFill>
                <a:prstClr val="black"/>
              </a:solidFill>
              <a:ea typeface="ＭＳ Ｐゴシック" charset="-12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97963" y="4007225"/>
            <a:ext cx="2611292" cy="2445693"/>
            <a:chOff x="307726" y="2985910"/>
            <a:chExt cx="2611292" cy="2445693"/>
          </a:xfrm>
        </p:grpSpPr>
        <p:sp>
          <p:nvSpPr>
            <p:cNvPr id="6" name="TextBox 5"/>
            <p:cNvSpPr txBox="1"/>
            <p:nvPr/>
          </p:nvSpPr>
          <p:spPr>
            <a:xfrm>
              <a:off x="307726" y="3733859"/>
              <a:ext cx="26112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prstClr val="black"/>
                </a:solidFill>
                <a:ea typeface="ＭＳ Ｐゴシック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ea typeface="ＭＳ Ｐゴシック" charset="-128"/>
                </a:rPr>
                <a:t>College of Arts &amp; Sciences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ea typeface="ＭＳ Ｐゴシック" charset="-128"/>
                </a:rPr>
                <a:t>Computer Science</a:t>
              </a: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6712" y="4785272"/>
              <a:ext cx="2293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ea typeface="ＭＳ Ｐゴシック" charset="-128"/>
                </a:rPr>
                <a:t>College of Engineering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smtClean="0">
                  <a:solidFill>
                    <a:prstClr val="black"/>
                  </a:solidFill>
                  <a:ea typeface="ＭＳ Ｐゴシック" charset="-128"/>
                </a:rPr>
                <a:t>Computer Engineering</a:t>
              </a: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9274" y="2985910"/>
              <a:ext cx="2308196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ea typeface="ＭＳ Ｐゴシック" charset="-128"/>
                  <a:hlinkClick r:id="rId2"/>
                </a:rPr>
                <a:t>UW Degree Programs</a:t>
              </a: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black"/>
                  </a:solidFill>
                  <a:ea typeface="ＭＳ Ｐゴシック" charset="-128"/>
                  <a:hlinkClick r:id="rId3"/>
                </a:rPr>
                <a:t>Undergraduate </a:t>
              </a:r>
              <a:r>
                <a:rPr lang="en-US" dirty="0" smtClean="0">
                  <a:solidFill>
                    <a:prstClr val="black"/>
                  </a:solidFill>
                  <a:ea typeface="ＭＳ Ｐゴシック" charset="-128"/>
                  <a:hlinkClick r:id="rId3"/>
                </a:rPr>
                <a:t>Majors</a:t>
              </a:r>
              <a:endParaRPr lang="en-US" dirty="0">
                <a:solidFill>
                  <a:prstClr val="black"/>
                </a:solidFill>
                <a:ea typeface="ＭＳ Ｐゴシック" charset="-128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029200" y="1106597"/>
            <a:ext cx="3657599" cy="32470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Option 1:  Manual Tagging of Programs</a:t>
            </a:r>
          </a:p>
          <a:p>
            <a:pPr marL="285750" indent="-285750" defTabSz="4572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“Adviser Intelligence”</a:t>
            </a:r>
          </a:p>
          <a:p>
            <a:pPr defTabSz="457200" fontAlgn="base">
              <a:spcBef>
                <a:spcPts val="60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Option 2:  Systematic Analysis of Student Transcripts</a:t>
            </a:r>
          </a:p>
          <a:p>
            <a:pPr marL="285750" lvl="1" indent="-285750" defTabSz="4572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“Machine Intelligence”</a:t>
            </a:r>
          </a:p>
          <a:p>
            <a:pPr marL="285750" lvl="1" indent="-285750" defTabSz="4572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Measure of the overlap in the transcripts of students who have graduated from the program </a:t>
            </a:r>
          </a:p>
          <a:p>
            <a:pPr marL="285750" lvl="1" indent="-285750" defTabSz="4572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Based on student behavior</a:t>
            </a:r>
            <a:endParaRPr lang="en-US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4800" y="5511354"/>
            <a:ext cx="237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The Information School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ea typeface="ＭＳ Ｐゴシック" charset="-128"/>
              </a:rPr>
              <a:t>Informatics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03609" y="35052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505200" y="435364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886200" y="4353640"/>
            <a:ext cx="0" cy="5231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2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680"/>
            <a:ext cx="3524250" cy="278892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en" sz="2400" dirty="0"/>
              <a:t>View </a:t>
            </a:r>
            <a:r>
              <a:rPr lang="en" sz="2400" dirty="0" smtClean="0"/>
              <a:t>Popular Courses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/>
              <a:t>Option 1:  Systematic </a:t>
            </a:r>
            <a:r>
              <a:rPr lang="en-US" sz="1800" dirty="0"/>
              <a:t>Analysis of Student Transcripts</a:t>
            </a:r>
          </a:p>
          <a:p>
            <a:pPr>
              <a:lnSpc>
                <a:spcPct val="100000"/>
              </a:lnSpc>
            </a:pPr>
            <a:r>
              <a:rPr lang="en" sz="1800" dirty="0" smtClean="0"/>
              <a:t>“Machine Intelligence” </a:t>
            </a:r>
          </a:p>
          <a:p>
            <a:pPr>
              <a:lnSpc>
                <a:spcPct val="100000"/>
              </a:lnSpc>
            </a:pPr>
            <a:r>
              <a:rPr lang="en" sz="1800" dirty="0" smtClean="0"/>
              <a:t>Dsitribution of courses </a:t>
            </a:r>
            <a:r>
              <a:rPr lang="en-US" sz="1800" dirty="0" smtClean="0"/>
              <a:t>taken by students </a:t>
            </a:r>
            <a:r>
              <a:rPr lang="en-US" sz="1800" dirty="0"/>
              <a:t>who have graduated from the </a:t>
            </a:r>
            <a:r>
              <a:rPr lang="en-US" sz="1800" dirty="0" smtClean="0"/>
              <a:t>program</a:t>
            </a:r>
          </a:p>
          <a:p>
            <a:pPr>
              <a:lnSpc>
                <a:spcPct val="100000"/>
              </a:lnSpc>
            </a:pPr>
            <a:r>
              <a:rPr lang="en-US" sz="1800" dirty="0" smtClean="0"/>
              <a:t>Based on student behavior</a:t>
            </a:r>
            <a:endParaRPr lang="en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840480"/>
            <a:ext cx="3524250" cy="28232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3888" indent="-27940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-290513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4913" indent="-290513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204913" algn="l"/>
              </a:tabLst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04913" indent="-290513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204913" algn="l"/>
              </a:tabLst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" dirty="0" smtClean="0">
                <a:solidFill>
                  <a:prstClr val="black"/>
                </a:solidFill>
              </a:rPr>
              <a:t>View Admissions Profiles</a:t>
            </a:r>
          </a:p>
          <a:p>
            <a:pPr marL="0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" sz="1800" dirty="0" smtClean="0">
                <a:solidFill>
                  <a:prstClr val="black"/>
                </a:solidFill>
              </a:rPr>
              <a:t>Option 1:  Systematic Analysis of Admitted Students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en" sz="1800" dirty="0" smtClean="0">
                <a:solidFill>
                  <a:prstClr val="black"/>
                </a:solidFill>
              </a:rPr>
              <a:t>“Machine Intelligence”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en" sz="1800" dirty="0" smtClean="0">
                <a:solidFill>
                  <a:prstClr val="black"/>
                </a:solidFill>
              </a:rPr>
              <a:t>Demographic and academic profile of students admitted to the major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r>
              <a:rPr lang="en" sz="1800" dirty="0" smtClean="0">
                <a:solidFill>
                  <a:prstClr val="black"/>
                </a:solidFill>
              </a:rPr>
              <a:t>Based on institutional/student behavior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</a:pPr>
            <a:endParaRPr lang="en" sz="1800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endParaRPr lang="en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endParaRPr lang="en" dirty="0" smtClean="0">
              <a:solidFill>
                <a:prstClr val="black"/>
              </a:solidFill>
            </a:endParaRPr>
          </a:p>
          <a:p>
            <a:pPr fontAlgn="base"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07425" y="884893"/>
            <a:ext cx="4530090" cy="35052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3888" indent="-279400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-290513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4913" indent="-290513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204913" algn="l"/>
              </a:tabLst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04913" indent="-290513" algn="l" defTabSz="914400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204913" algn="l"/>
              </a:tabLst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" sz="6000" dirty="0" smtClean="0">
                <a:solidFill>
                  <a:prstClr val="black"/>
                </a:solidFill>
              </a:rPr>
              <a:t>Browse Sample Plans/Path</a:t>
            </a:r>
          </a:p>
          <a:p>
            <a:pPr marL="0" indent="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" sz="4500" dirty="0" smtClean="0">
                <a:solidFill>
                  <a:prstClr val="black"/>
                </a:solidFill>
              </a:rPr>
              <a:t>Option </a:t>
            </a:r>
            <a:r>
              <a:rPr lang="en" sz="4500" dirty="0">
                <a:solidFill>
                  <a:prstClr val="black"/>
                </a:solidFill>
              </a:rPr>
              <a:t>1:  Adviser Created Sample Plans</a:t>
            </a:r>
          </a:p>
          <a:p>
            <a:pPr marL="285750" indent="-285750" fontAlgn="base">
              <a:lnSpc>
                <a:spcPct val="120000"/>
              </a:lnSpc>
              <a:spcAft>
                <a:spcPct val="0"/>
              </a:spcAft>
            </a:pPr>
            <a:r>
              <a:rPr lang="en-US" sz="4500" dirty="0">
                <a:solidFill>
                  <a:prstClr val="black"/>
                </a:solidFill>
              </a:rPr>
              <a:t>“Adviser Intelligence</a:t>
            </a:r>
            <a:r>
              <a:rPr lang="en-US" sz="4500" dirty="0" smtClean="0">
                <a:solidFill>
                  <a:prstClr val="black"/>
                </a:solidFill>
              </a:rPr>
              <a:t>”</a:t>
            </a:r>
          </a:p>
          <a:p>
            <a:pPr marL="0" indent="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4500" dirty="0" smtClean="0">
                <a:solidFill>
                  <a:prstClr val="black"/>
                </a:solidFill>
              </a:rPr>
              <a:t>Option </a:t>
            </a:r>
            <a:r>
              <a:rPr lang="en-US" sz="4500" dirty="0">
                <a:solidFill>
                  <a:prstClr val="black"/>
                </a:solidFill>
              </a:rPr>
              <a:t>2:  Systematic Analysis of Student Transcripts</a:t>
            </a:r>
          </a:p>
          <a:p>
            <a:pPr marL="285750" lvl="1" indent="-285750" fontAlgn="base">
              <a:lnSpc>
                <a:spcPct val="120000"/>
              </a:lnSpc>
              <a:spcAft>
                <a:spcPct val="0"/>
              </a:spcAft>
            </a:pPr>
            <a:r>
              <a:rPr lang="en-US" sz="4500" dirty="0">
                <a:solidFill>
                  <a:prstClr val="black"/>
                </a:solidFill>
              </a:rPr>
              <a:t>“Machine Intelligence”</a:t>
            </a:r>
          </a:p>
          <a:p>
            <a:pPr marL="285750" lvl="1" indent="-285750" fontAlgn="base">
              <a:lnSpc>
                <a:spcPct val="120000"/>
              </a:lnSpc>
              <a:spcAft>
                <a:spcPct val="0"/>
              </a:spcAft>
            </a:pPr>
            <a:r>
              <a:rPr lang="en-US" sz="4500" dirty="0" smtClean="0">
                <a:solidFill>
                  <a:prstClr val="black"/>
                </a:solidFill>
              </a:rPr>
              <a:t>Common curricular pathways based on the </a:t>
            </a:r>
            <a:r>
              <a:rPr lang="en-US" sz="4500" dirty="0">
                <a:solidFill>
                  <a:prstClr val="black"/>
                </a:solidFill>
              </a:rPr>
              <a:t>transcripts of students who have graduated from the program </a:t>
            </a:r>
          </a:p>
          <a:p>
            <a:pPr marL="285750" lvl="1" indent="-285750" fontAlgn="base">
              <a:lnSpc>
                <a:spcPct val="120000"/>
              </a:lnSpc>
              <a:spcAft>
                <a:spcPct val="0"/>
              </a:spcAft>
            </a:pPr>
            <a:r>
              <a:rPr lang="en-US" sz="4500" dirty="0">
                <a:solidFill>
                  <a:prstClr val="black"/>
                </a:solidFill>
              </a:rPr>
              <a:t>Based on student </a:t>
            </a:r>
            <a:r>
              <a:rPr lang="en-US" sz="4500" dirty="0" smtClean="0">
                <a:solidFill>
                  <a:prstClr val="black"/>
                </a:solidFill>
              </a:rPr>
              <a:t>behavior</a:t>
            </a:r>
            <a:endParaRPr lang="en" sz="45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0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267200"/>
          </a:xfrm>
        </p:spPr>
        <p:txBody>
          <a:bodyPr/>
          <a:lstStyle/>
          <a:p>
            <a:r>
              <a:rPr lang="en-US" sz="2800" dirty="0" smtClean="0"/>
              <a:t>Implementation of Academic Explorer in </a:t>
            </a:r>
            <a:r>
              <a:rPr lang="en-US" sz="2800" dirty="0" err="1" smtClean="0"/>
              <a:t>MyPlan</a:t>
            </a:r>
            <a:r>
              <a:rPr lang="en-US" sz="2800" dirty="0" smtClean="0"/>
              <a:t> (~9 months).</a:t>
            </a:r>
          </a:p>
          <a:p>
            <a:r>
              <a:rPr lang="en-US" sz="2800" dirty="0" smtClean="0"/>
              <a:t>Continued adoption of </a:t>
            </a:r>
            <a:r>
              <a:rPr lang="en-US" sz="2800" dirty="0" err="1" smtClean="0"/>
              <a:t>MyPlan</a:t>
            </a:r>
            <a:r>
              <a:rPr lang="en-US" sz="2800" dirty="0" smtClean="0"/>
              <a:t> as academic planning tool (social authentication as catalyst).</a:t>
            </a:r>
          </a:p>
          <a:p>
            <a:r>
              <a:rPr lang="en-US" sz="2800" dirty="0" smtClean="0"/>
              <a:t>Begin analysis of student major and enrollment trends (w/ IR).</a:t>
            </a:r>
          </a:p>
          <a:p>
            <a:r>
              <a:rPr lang="en-US" sz="2800" dirty="0" smtClean="0"/>
              <a:t>Use in combination with LMS (Canvas) and student data base for student success and retention analytics (</a:t>
            </a:r>
            <a:r>
              <a:rPr lang="en-US" sz="2800" dirty="0" err="1" smtClean="0"/>
              <a:t>Civitas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82987"/>
            <a:ext cx="8229600" cy="844154"/>
          </a:xfrm>
        </p:spPr>
        <p:txBody>
          <a:bodyPr/>
          <a:lstStyle/>
          <a:p>
            <a:r>
              <a:rPr lang="en-US" sz="3600" dirty="0" smtClean="0"/>
              <a:t>On the Horizon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5657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419600"/>
            <a:ext cx="8191500" cy="685800"/>
          </a:xfrm>
        </p:spPr>
        <p:txBody>
          <a:bodyPr/>
          <a:lstStyle/>
          <a:p>
            <a:r>
              <a:rPr lang="en-US" sz="4400" dirty="0" smtClean="0"/>
              <a:t>Experiences from a department chair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51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evaluations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4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Networking lunch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01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71757" y="1981173"/>
            <a:ext cx="6972300" cy="1717836"/>
          </a:xfrm>
        </p:spPr>
        <p:txBody>
          <a:bodyPr>
            <a:normAutofit/>
          </a:bodyPr>
          <a:lstStyle/>
          <a:p>
            <a:r>
              <a:rPr lang="en-US" dirty="0" smtClean="0"/>
              <a:t>DATA IN THE TRENCHES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70157" y="4938465"/>
            <a:ext cx="3956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E8D3A2"/>
                </a:solidFill>
              </a:rPr>
              <a:t>ADVANCE PRESENTATION, DEC 11, 2014</a:t>
            </a:r>
          </a:p>
          <a:p>
            <a:pPr defTabSz="457200"/>
            <a:r>
              <a:rPr lang="en-US" dirty="0" smtClean="0">
                <a:solidFill>
                  <a:srgbClr val="E8D3A2"/>
                </a:solidFill>
              </a:rPr>
              <a:t>Greg Miller, Chair CEE</a:t>
            </a:r>
            <a:endParaRPr lang="en-US" dirty="0">
              <a:solidFill>
                <a:srgbClr val="E8D3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WHAT I USE DATA FOR (AS CHAIR)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979257"/>
            <a:ext cx="8197114" cy="3810086"/>
          </a:xfrm>
        </p:spPr>
        <p:txBody>
          <a:bodyPr/>
          <a:lstStyle/>
          <a:p>
            <a:r>
              <a:rPr lang="en-US" dirty="0" smtClean="0"/>
              <a:t>Tracking enrollments, course demand, admissions, etc.</a:t>
            </a:r>
          </a:p>
          <a:p>
            <a:r>
              <a:rPr lang="en-US" dirty="0" smtClean="0"/>
              <a:t>Assigning TAs, instructors, staff support</a:t>
            </a:r>
          </a:p>
          <a:p>
            <a:r>
              <a:rPr lang="en-US" dirty="0" smtClean="0"/>
              <a:t>System tuning (levers and knobs)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Why…?</a:t>
            </a:r>
          </a:p>
          <a:p>
            <a:r>
              <a:rPr lang="en-US" dirty="0" smtClean="0"/>
              <a:t>How can we…? </a:t>
            </a:r>
          </a:p>
          <a:p>
            <a:r>
              <a:rPr lang="en-US" dirty="0" smtClean="0"/>
              <a:t>Internal</a:t>
            </a:r>
            <a:r>
              <a:rPr lang="en-US" dirty="0"/>
              <a:t>/external </a:t>
            </a:r>
            <a:r>
              <a:rPr lang="en-US" dirty="0" smtClean="0"/>
              <a:t>audiences</a:t>
            </a:r>
          </a:p>
          <a:p>
            <a:endParaRPr lang="en-US" dirty="0"/>
          </a:p>
          <a:p>
            <a:r>
              <a:rPr lang="en-US" dirty="0" smtClean="0"/>
              <a:t>Is x good, bad, ugly, possible/impossible…?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1757" y="1613087"/>
            <a:ext cx="8184662" cy="411171"/>
          </a:xfrm>
        </p:spPr>
        <p:txBody>
          <a:bodyPr/>
          <a:lstStyle/>
          <a:p>
            <a:r>
              <a:rPr lang="en-US" dirty="0" smtClean="0"/>
              <a:t>Running the trains</a:t>
            </a:r>
            <a:endParaRPr lang="en-US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71757" y="3318969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rgbClr val="33006F"/>
                </a:solidFill>
                <a:latin typeface="Uni Sans Regular"/>
                <a:ea typeface="+mn-ea"/>
                <a:cs typeface="Uni Sans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Understanding the Present, Planning the Future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671757" y="5148711"/>
            <a:ext cx="7277713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rgbClr val="33006F"/>
                </a:solidFill>
                <a:latin typeface="Uni Sans Regular"/>
                <a:ea typeface="+mn-ea"/>
                <a:cs typeface="Uni Sans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Reality Checks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GOOD 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59305" y="1979257"/>
            <a:ext cx="8197114" cy="3810086"/>
          </a:xfrm>
        </p:spPr>
        <p:txBody>
          <a:bodyPr/>
          <a:lstStyle/>
          <a:p>
            <a:r>
              <a:rPr lang="en-US" dirty="0" smtClean="0"/>
              <a:t>UW Profiles</a:t>
            </a:r>
          </a:p>
          <a:p>
            <a:r>
              <a:rPr lang="en-US" dirty="0" smtClean="0"/>
              <a:t>Office of Planning and Budgeting (OPB) Briefs</a:t>
            </a:r>
            <a:endParaRPr lang="en-US" dirty="0"/>
          </a:p>
          <a:p>
            <a:r>
              <a:rPr lang="en-US" dirty="0" smtClean="0"/>
              <a:t>Your staff</a:t>
            </a:r>
          </a:p>
          <a:p>
            <a:r>
              <a:rPr lang="en-US" dirty="0" smtClean="0"/>
              <a:t>Fingers and toes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Professional organizations</a:t>
            </a:r>
          </a:p>
          <a:p>
            <a:r>
              <a:rPr lang="en-US" dirty="0" smtClean="0"/>
              <a:t>Census data</a:t>
            </a:r>
          </a:p>
          <a:p>
            <a:r>
              <a:rPr lang="en-US" dirty="0" smtClean="0"/>
              <a:t>NSF</a:t>
            </a:r>
          </a:p>
          <a:p>
            <a:r>
              <a:rPr lang="en-US" dirty="0" smtClean="0"/>
              <a:t>Bureau of Labor and Statistics</a:t>
            </a:r>
          </a:p>
          <a:p>
            <a:r>
              <a:rPr lang="en-US" dirty="0" smtClean="0"/>
              <a:t>WA </a:t>
            </a:r>
            <a:r>
              <a:rPr lang="en-US" dirty="0" err="1" smtClean="0"/>
              <a:t>State.gov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71757" y="1613087"/>
            <a:ext cx="8184662" cy="411171"/>
          </a:xfrm>
        </p:spPr>
        <p:txBody>
          <a:bodyPr/>
          <a:lstStyle/>
          <a:p>
            <a:r>
              <a:rPr lang="en-US" b="1" dirty="0" smtClean="0"/>
              <a:t>Internal</a:t>
            </a:r>
            <a:endParaRPr lang="en-US" b="1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671757" y="3789289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2400" b="0" i="0" kern="1200" baseline="0">
                <a:solidFill>
                  <a:srgbClr val="33006F"/>
                </a:solidFill>
                <a:latin typeface="Uni Sans Regular"/>
                <a:ea typeface="+mn-ea"/>
                <a:cs typeface="Uni Sans Regular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E8D3A2"/>
                </a:solidFill>
                <a:latin typeface="Encode Sans Normal Black"/>
                <a:ea typeface="+mn-ea"/>
                <a:cs typeface="Encode Sans Normal Blac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External</a:t>
            </a:r>
            <a:r>
              <a:rPr lang="en-US" dirty="0" smtClean="0"/>
              <a:t> (benchmarking, calibration,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WOULDN'T IT BE NICE IF…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Automated standard reports (e.g., accreditation, 10-year program reviews)</a:t>
            </a:r>
          </a:p>
          <a:p>
            <a:r>
              <a:rPr lang="en-US" dirty="0" smtClean="0"/>
              <a:t>Self citing data</a:t>
            </a:r>
          </a:p>
          <a:p>
            <a:r>
              <a:rPr lang="en-US" dirty="0" smtClean="0"/>
              <a:t>Curricular content tracking </a:t>
            </a:r>
          </a:p>
          <a:p>
            <a:r>
              <a:rPr lang="en-US" dirty="0" smtClean="0"/>
              <a:t>Google (Oops, already have that)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3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ADVANCE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3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CC837"/>
            </a:gs>
            <a:gs pos="100000">
              <a:schemeClr val="bg1"/>
            </a:gs>
          </a:gsLst>
          <a:path path="rect">
            <a:fillToRect r="100000" b="100000"/>
          </a:path>
        </a:gradFill>
        <a:ln w="9525" cap="flat" cmpd="sng" algn="ctr">
          <a:solidFill>
            <a:srgbClr val="ECC73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CC837"/>
            </a:gs>
            <a:gs pos="100000">
              <a:schemeClr val="bg1"/>
            </a:gs>
          </a:gsLst>
          <a:path path="rect">
            <a:fillToRect r="100000" b="100000"/>
          </a:path>
        </a:gradFill>
        <a:ln w="9525" cap="flat" cmpd="sng" algn="ctr">
          <a:solidFill>
            <a:srgbClr val="ECC73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 marL="465138" indent="-457200">
          <a:spcAft>
            <a:spcPts val="600"/>
          </a:spcAft>
          <a:buClr>
            <a:srgbClr val="421E5B"/>
          </a:buClr>
          <a:buSzPct val="80000"/>
          <a:buFont typeface="Wingdings" pitchFamily="2" charset="2"/>
          <a:buChar char="Ø"/>
          <a:defRPr sz="2600" dirty="0" smtClean="0">
            <a:solidFill>
              <a:srgbClr val="000000"/>
            </a:solidFill>
            <a:latin typeface="Calibri" pitchFamily="34" charset="0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5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6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7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8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9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0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1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2_AAAS template 2">
  <a:themeElements>
    <a:clrScheme name="">
      <a:dk1>
        <a:srgbClr val="C0C0C0"/>
      </a:dk1>
      <a:lt1>
        <a:srgbClr val="FFFFFF"/>
      </a:lt1>
      <a:dk2>
        <a:srgbClr val="0000AE"/>
      </a:dk2>
      <a:lt2>
        <a:srgbClr val="FFFFFF"/>
      </a:lt2>
      <a:accent1>
        <a:srgbClr val="FFFFFF"/>
      </a:accent1>
      <a:accent2>
        <a:srgbClr val="FF280C"/>
      </a:accent2>
      <a:accent3>
        <a:srgbClr val="AAAAD3"/>
      </a:accent3>
      <a:accent4>
        <a:srgbClr val="DADADA"/>
      </a:accent4>
      <a:accent5>
        <a:srgbClr val="FFFFFF"/>
      </a:accent5>
      <a:accent6>
        <a:srgbClr val="E7230A"/>
      </a:accent6>
      <a:hlink>
        <a:srgbClr val="FF280C"/>
      </a:hlink>
      <a:folHlink>
        <a:srgbClr val="C0C0C0"/>
      </a:folHlink>
    </a:clrScheme>
    <a:fontScheme name="AAAS templat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AS templat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AS templat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AS template 2 13">
        <a:dk1>
          <a:srgbClr val="808080"/>
        </a:dk1>
        <a:lt1>
          <a:srgbClr val="FFFFFF"/>
        </a:lt1>
        <a:dk2>
          <a:srgbClr val="212170"/>
        </a:dk2>
        <a:lt2>
          <a:srgbClr val="000000"/>
        </a:lt2>
        <a:accent1>
          <a:srgbClr val="FFFFFF"/>
        </a:accent1>
        <a:accent2>
          <a:srgbClr val="EF1F1D"/>
        </a:accent2>
        <a:accent3>
          <a:srgbClr val="ABABBB"/>
        </a:accent3>
        <a:accent4>
          <a:srgbClr val="DADADA"/>
        </a:accent4>
        <a:accent5>
          <a:srgbClr val="FFFFFF"/>
        </a:accent5>
        <a:accent6>
          <a:srgbClr val="D91B19"/>
        </a:accent6>
        <a:hlink>
          <a:srgbClr val="FFCC18"/>
        </a:hlink>
        <a:folHlink>
          <a:srgbClr val="007A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Custom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1773</Words>
  <Application>Microsoft Office PowerPoint</Application>
  <PresentationFormat>On-screen Show (4:3)</PresentationFormat>
  <Paragraphs>361</Paragraphs>
  <Slides>51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18</vt:i4>
      </vt:variant>
      <vt:variant>
        <vt:lpstr>Slide Titles</vt:lpstr>
      </vt:variant>
      <vt:variant>
        <vt:i4>51</vt:i4>
      </vt:variant>
    </vt:vector>
  </HeadingPairs>
  <TitlesOfParts>
    <vt:vector size="69" baseType="lpstr">
      <vt:lpstr>AAAS template 2</vt:lpstr>
      <vt:lpstr>25_AAAS template 2</vt:lpstr>
      <vt:lpstr>26_AAAS template 2</vt:lpstr>
      <vt:lpstr>27_AAAS template 2</vt:lpstr>
      <vt:lpstr>28_AAAS template 2</vt:lpstr>
      <vt:lpstr>29_AAAS template 2</vt:lpstr>
      <vt:lpstr>30_AAAS template 2</vt:lpstr>
      <vt:lpstr>31_AAAS template 2</vt:lpstr>
      <vt:lpstr>32_AAAS template 2</vt:lpstr>
      <vt:lpstr>4_AAAS template 2</vt:lpstr>
      <vt:lpstr>Custom Design</vt:lpstr>
      <vt:lpstr>ADVANCE-template</vt:lpstr>
      <vt:lpstr>6_AAAS template 2</vt:lpstr>
      <vt:lpstr>1_Custom Design</vt:lpstr>
      <vt:lpstr>2_Custom Design</vt:lpstr>
      <vt:lpstr>Office Theme</vt:lpstr>
      <vt:lpstr>3_Custom Design</vt:lpstr>
      <vt:lpstr>1_Office Theme</vt:lpstr>
      <vt:lpstr>“Using Data for Academic Planning”</vt:lpstr>
      <vt:lpstr>AGENDA</vt:lpstr>
      <vt:lpstr>Welcome and introductions</vt:lpstr>
      <vt:lpstr>Panelists</vt:lpstr>
      <vt:lpstr>Experiences from a department chair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UW PROFILES  </vt:lpstr>
      <vt:lpstr>PowerPoint Presentation</vt:lpstr>
      <vt:lpstr>  UW Profiles: An Introduction    December 11,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</vt:lpstr>
      <vt:lpstr>My Plan </vt:lpstr>
      <vt:lpstr>Towards Predictive Analytics using Academic Planning (or visa versa)</vt:lpstr>
      <vt:lpstr>Notify.UW</vt:lpstr>
      <vt:lpstr>PowerPoint Presentation</vt:lpstr>
      <vt:lpstr>PowerPoint Presentation</vt:lpstr>
      <vt:lpstr>PowerPoint Presentation</vt:lpstr>
      <vt:lpstr>PowerPoint Presentation</vt:lpstr>
      <vt:lpstr>MyPlan:  Academic Planning</vt:lpstr>
      <vt:lpstr>MyPlan – Online Academic Planning</vt:lpstr>
      <vt:lpstr>PowerPoint Presentation</vt:lpstr>
      <vt:lpstr>MyPlan:  Metrics</vt:lpstr>
      <vt:lpstr>Concierge as a Concept</vt:lpstr>
      <vt:lpstr>Concierge as a Framework</vt:lpstr>
      <vt:lpstr>Concierge In Action: Academic Explorer</vt:lpstr>
      <vt:lpstr>Student Experience w/ Majors</vt:lpstr>
      <vt:lpstr>Academic Explorer Proposed Features</vt:lpstr>
      <vt:lpstr>Discover Related Programs</vt:lpstr>
      <vt:lpstr>PowerPoint Presentation</vt:lpstr>
      <vt:lpstr>On the Horizon</vt:lpstr>
      <vt:lpstr>Conclusion and evaluations</vt:lpstr>
      <vt:lpstr>Networking lunch 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User</dc:creator>
  <cp:lastModifiedBy>joyceyen</cp:lastModifiedBy>
  <cp:revision>157</cp:revision>
  <cp:lastPrinted>2014-12-08T19:08:48Z</cp:lastPrinted>
  <dcterms:created xsi:type="dcterms:W3CDTF">2012-10-30T13:25:58Z</dcterms:created>
  <dcterms:modified xsi:type="dcterms:W3CDTF">2014-12-10T19:44:35Z</dcterms:modified>
</cp:coreProperties>
</file>