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1"/>
  </p:notesMasterIdLst>
  <p:handoutMasterIdLst>
    <p:handoutMasterId r:id="rId22"/>
  </p:handoutMasterIdLst>
  <p:sldIdLst>
    <p:sldId id="256" r:id="rId2"/>
    <p:sldId id="275" r:id="rId3"/>
    <p:sldId id="274" r:id="rId4"/>
    <p:sldId id="270" r:id="rId5"/>
    <p:sldId id="273" r:id="rId6"/>
    <p:sldId id="276" r:id="rId7"/>
    <p:sldId id="258" r:id="rId8"/>
    <p:sldId id="262" r:id="rId9"/>
    <p:sldId id="281" r:id="rId10"/>
    <p:sldId id="282" r:id="rId11"/>
    <p:sldId id="283" r:id="rId12"/>
    <p:sldId id="285" r:id="rId13"/>
    <p:sldId id="260" r:id="rId14"/>
    <p:sldId id="263" r:id="rId15"/>
    <p:sldId id="286" r:id="rId16"/>
    <p:sldId id="277" r:id="rId17"/>
    <p:sldId id="288" r:id="rId18"/>
    <p:sldId id="284" r:id="rId19"/>
    <p:sldId id="26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70083" autoAdjust="0"/>
  </p:normalViewPr>
  <p:slideViewPr>
    <p:cSldViewPr>
      <p:cViewPr varScale="1">
        <p:scale>
          <a:sx n="67" d="100"/>
          <a:sy n="67" d="100"/>
        </p:scale>
        <p:origin x="1541"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08A6CC-43D6-4591-9E92-FA190EC20535}"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9F066512-6AEA-4442-87D3-AE2F4CB9B8E2}">
      <dgm:prSet phldrT="[Text]"/>
      <dgm:spPr>
        <a:solidFill>
          <a:srgbClr val="006600"/>
        </a:solidFill>
      </dgm:spPr>
      <dgm:t>
        <a:bodyPr/>
        <a:lstStyle/>
        <a:p>
          <a:r>
            <a:rPr lang="en-US" b="1" dirty="0"/>
            <a:t>Unexamined Bias</a:t>
          </a:r>
        </a:p>
      </dgm:t>
    </dgm:pt>
    <dgm:pt modelId="{E5302280-809F-4BAB-A8AE-AC9AA536F18D}" type="parTrans" cxnId="{396E3141-5CB2-4205-A1CA-61980D0ECA29}">
      <dgm:prSet/>
      <dgm:spPr/>
      <dgm:t>
        <a:bodyPr/>
        <a:lstStyle/>
        <a:p>
          <a:endParaRPr lang="en-US"/>
        </a:p>
      </dgm:t>
    </dgm:pt>
    <dgm:pt modelId="{91055FD2-1D9E-4DBA-970A-83A06C4AFEC0}" type="sibTrans" cxnId="{396E3141-5CB2-4205-A1CA-61980D0ECA29}">
      <dgm:prSet/>
      <dgm:spPr/>
      <dgm:t>
        <a:bodyPr/>
        <a:lstStyle/>
        <a:p>
          <a:endParaRPr lang="en-US"/>
        </a:p>
      </dgm:t>
    </dgm:pt>
    <dgm:pt modelId="{F88AAD8A-6341-41BD-A7FB-9B07B42A3538}">
      <dgm:prSet phldrT="[Text]"/>
      <dgm:spPr>
        <a:solidFill>
          <a:srgbClr val="006600"/>
        </a:solidFill>
      </dgm:spPr>
      <dgm:t>
        <a:bodyPr/>
        <a:lstStyle/>
        <a:p>
          <a:r>
            <a:rPr lang="en-US" b="1" dirty="0"/>
            <a:t>Under-represented Groups</a:t>
          </a:r>
        </a:p>
      </dgm:t>
    </dgm:pt>
    <dgm:pt modelId="{74244865-7590-4981-8275-70C6D4C56642}" type="parTrans" cxnId="{4739AFF3-9B5D-4222-89D6-A04555A37ED9}">
      <dgm:prSet/>
      <dgm:spPr/>
      <dgm:t>
        <a:bodyPr/>
        <a:lstStyle/>
        <a:p>
          <a:endParaRPr lang="en-US"/>
        </a:p>
      </dgm:t>
    </dgm:pt>
    <dgm:pt modelId="{A87B3632-FF2B-4D37-ABBA-1BC56F9F5C35}" type="sibTrans" cxnId="{4739AFF3-9B5D-4222-89D6-A04555A37ED9}">
      <dgm:prSet/>
      <dgm:spPr/>
      <dgm:t>
        <a:bodyPr/>
        <a:lstStyle/>
        <a:p>
          <a:endParaRPr lang="en-US"/>
        </a:p>
      </dgm:t>
    </dgm:pt>
    <dgm:pt modelId="{DFD61027-0B12-445D-B22E-B5ABECBF042A}">
      <dgm:prSet phldrT="[Text]"/>
      <dgm:spPr>
        <a:solidFill>
          <a:srgbClr val="006600"/>
        </a:solidFill>
      </dgm:spPr>
      <dgm:t>
        <a:bodyPr/>
        <a:lstStyle/>
        <a:p>
          <a:r>
            <a:rPr lang="en-US" b="1" dirty="0"/>
            <a:t>Diversity VS</a:t>
          </a:r>
        </a:p>
        <a:p>
          <a:r>
            <a:rPr lang="en-US" b="1" dirty="0"/>
            <a:t>Inclusion</a:t>
          </a:r>
        </a:p>
      </dgm:t>
    </dgm:pt>
    <dgm:pt modelId="{7DE726DC-4C53-4C6A-B68B-0CDE2601135F}" type="parTrans" cxnId="{C5E7DD25-BDFD-47A5-8C88-EF7AFD537BB8}">
      <dgm:prSet/>
      <dgm:spPr/>
      <dgm:t>
        <a:bodyPr/>
        <a:lstStyle/>
        <a:p>
          <a:endParaRPr lang="en-US"/>
        </a:p>
      </dgm:t>
    </dgm:pt>
    <dgm:pt modelId="{2D0BD22F-F995-488F-947B-2E5F9651D22A}" type="sibTrans" cxnId="{C5E7DD25-BDFD-47A5-8C88-EF7AFD537BB8}">
      <dgm:prSet/>
      <dgm:spPr/>
      <dgm:t>
        <a:bodyPr/>
        <a:lstStyle/>
        <a:p>
          <a:endParaRPr lang="en-US"/>
        </a:p>
      </dgm:t>
    </dgm:pt>
    <dgm:pt modelId="{9B0576FA-C118-406A-91F8-FE4DEB576D43}">
      <dgm:prSet phldrT="[Text]"/>
      <dgm:spPr>
        <a:solidFill>
          <a:srgbClr val="006600"/>
        </a:solidFill>
      </dgm:spPr>
      <dgm:t>
        <a:bodyPr/>
        <a:lstStyle/>
        <a:p>
          <a:r>
            <a:rPr lang="en-US" b="1" dirty="0"/>
            <a:t>Privilege</a:t>
          </a:r>
        </a:p>
      </dgm:t>
    </dgm:pt>
    <dgm:pt modelId="{F81F4D64-3247-4947-A264-C45871AED8CA}" type="parTrans" cxnId="{3E01596C-4846-42C7-8D04-61879541432B}">
      <dgm:prSet/>
      <dgm:spPr/>
      <dgm:t>
        <a:bodyPr/>
        <a:lstStyle/>
        <a:p>
          <a:endParaRPr lang="en-US"/>
        </a:p>
      </dgm:t>
    </dgm:pt>
    <dgm:pt modelId="{6983DF2B-3C2B-47A4-A3DB-B6225261B590}" type="sibTrans" cxnId="{3E01596C-4846-42C7-8D04-61879541432B}">
      <dgm:prSet/>
      <dgm:spPr/>
      <dgm:t>
        <a:bodyPr/>
        <a:lstStyle/>
        <a:p>
          <a:endParaRPr lang="en-US"/>
        </a:p>
      </dgm:t>
    </dgm:pt>
    <dgm:pt modelId="{D4C0BB1A-B8DD-4E55-A47C-EE8FEC7E18F3}">
      <dgm:prSet phldrT="[Text]"/>
      <dgm:spPr>
        <a:solidFill>
          <a:srgbClr val="006600"/>
        </a:solidFill>
      </dgm:spPr>
      <dgm:t>
        <a:bodyPr/>
        <a:lstStyle/>
        <a:p>
          <a:r>
            <a:rPr lang="en-US" b="1" dirty="0"/>
            <a:t>Change Agent</a:t>
          </a:r>
        </a:p>
      </dgm:t>
    </dgm:pt>
    <dgm:pt modelId="{81BA3498-3992-442F-88B6-EC2357A3BAAC}" type="parTrans" cxnId="{C3301205-B749-413F-9639-C3ADB2BDC432}">
      <dgm:prSet/>
      <dgm:spPr/>
      <dgm:t>
        <a:bodyPr/>
        <a:lstStyle/>
        <a:p>
          <a:endParaRPr lang="en-US"/>
        </a:p>
      </dgm:t>
    </dgm:pt>
    <dgm:pt modelId="{72E52AE1-51ED-4ED4-986E-E5E9D61A22F5}" type="sibTrans" cxnId="{C3301205-B749-413F-9639-C3ADB2BDC432}">
      <dgm:prSet/>
      <dgm:spPr/>
      <dgm:t>
        <a:bodyPr/>
        <a:lstStyle/>
        <a:p>
          <a:endParaRPr lang="en-US"/>
        </a:p>
      </dgm:t>
    </dgm:pt>
    <dgm:pt modelId="{663E1E8B-B330-49DF-A6C1-384E6E8C6A1E}">
      <dgm:prSet phldrT="[Text]"/>
      <dgm:spPr>
        <a:solidFill>
          <a:srgbClr val="006600"/>
        </a:solidFill>
      </dgm:spPr>
      <dgm:t>
        <a:bodyPr/>
        <a:lstStyle/>
        <a:p>
          <a:r>
            <a:rPr lang="en-US" b="1" dirty="0"/>
            <a:t>Micro-aggressions</a:t>
          </a:r>
        </a:p>
      </dgm:t>
    </dgm:pt>
    <dgm:pt modelId="{9BCC623F-5B60-4ACE-ACAB-5CDE7712EA13}" type="parTrans" cxnId="{478F4528-1C7B-4EFB-AC31-49BAA372F931}">
      <dgm:prSet/>
      <dgm:spPr/>
      <dgm:t>
        <a:bodyPr/>
        <a:lstStyle/>
        <a:p>
          <a:endParaRPr lang="en-US"/>
        </a:p>
      </dgm:t>
    </dgm:pt>
    <dgm:pt modelId="{54DCC9A1-D170-40E7-94FA-0595C716C6E5}" type="sibTrans" cxnId="{478F4528-1C7B-4EFB-AC31-49BAA372F931}">
      <dgm:prSet/>
      <dgm:spPr/>
      <dgm:t>
        <a:bodyPr/>
        <a:lstStyle/>
        <a:p>
          <a:endParaRPr lang="en-US"/>
        </a:p>
      </dgm:t>
    </dgm:pt>
    <dgm:pt modelId="{0176B2F6-A793-49E6-B13E-EC92F5B86B98}" type="pres">
      <dgm:prSet presAssocID="{D008A6CC-43D6-4591-9E92-FA190EC20535}" presName="diagram" presStyleCnt="0">
        <dgm:presLayoutVars>
          <dgm:dir/>
          <dgm:resizeHandles val="exact"/>
        </dgm:presLayoutVars>
      </dgm:prSet>
      <dgm:spPr/>
    </dgm:pt>
    <dgm:pt modelId="{C7DAEADE-2901-47D2-B49A-F3C55FE51C45}" type="pres">
      <dgm:prSet presAssocID="{9F066512-6AEA-4442-87D3-AE2F4CB9B8E2}" presName="node" presStyleLbl="node1" presStyleIdx="0" presStyleCnt="6">
        <dgm:presLayoutVars>
          <dgm:bulletEnabled val="1"/>
        </dgm:presLayoutVars>
      </dgm:prSet>
      <dgm:spPr/>
    </dgm:pt>
    <dgm:pt modelId="{BDDBAE53-6C68-4652-89F1-867F0EDCC282}" type="pres">
      <dgm:prSet presAssocID="{91055FD2-1D9E-4DBA-970A-83A06C4AFEC0}" presName="sibTrans" presStyleCnt="0"/>
      <dgm:spPr/>
    </dgm:pt>
    <dgm:pt modelId="{EF8653B9-29BA-4005-A417-4C042D6F70D6}" type="pres">
      <dgm:prSet presAssocID="{F88AAD8A-6341-41BD-A7FB-9B07B42A3538}" presName="node" presStyleLbl="node1" presStyleIdx="1" presStyleCnt="6">
        <dgm:presLayoutVars>
          <dgm:bulletEnabled val="1"/>
        </dgm:presLayoutVars>
      </dgm:prSet>
      <dgm:spPr/>
    </dgm:pt>
    <dgm:pt modelId="{D1CBC7F8-2206-4B8B-9E4F-7F5F5CC1C960}" type="pres">
      <dgm:prSet presAssocID="{A87B3632-FF2B-4D37-ABBA-1BC56F9F5C35}" presName="sibTrans" presStyleCnt="0"/>
      <dgm:spPr/>
    </dgm:pt>
    <dgm:pt modelId="{27A95F2E-193A-4B09-8F7E-1EAE42C1B508}" type="pres">
      <dgm:prSet presAssocID="{DFD61027-0B12-445D-B22E-B5ABECBF042A}" presName="node" presStyleLbl="node1" presStyleIdx="2" presStyleCnt="6">
        <dgm:presLayoutVars>
          <dgm:bulletEnabled val="1"/>
        </dgm:presLayoutVars>
      </dgm:prSet>
      <dgm:spPr/>
    </dgm:pt>
    <dgm:pt modelId="{A5C1CCAA-836A-4C7B-BB29-1BFD8FA96D0B}" type="pres">
      <dgm:prSet presAssocID="{2D0BD22F-F995-488F-947B-2E5F9651D22A}" presName="sibTrans" presStyleCnt="0"/>
      <dgm:spPr/>
    </dgm:pt>
    <dgm:pt modelId="{55323437-3A21-4BBC-AEF4-ACDE8AEC3AFE}" type="pres">
      <dgm:prSet presAssocID="{9B0576FA-C118-406A-91F8-FE4DEB576D43}" presName="node" presStyleLbl="node1" presStyleIdx="3" presStyleCnt="6">
        <dgm:presLayoutVars>
          <dgm:bulletEnabled val="1"/>
        </dgm:presLayoutVars>
      </dgm:prSet>
      <dgm:spPr/>
    </dgm:pt>
    <dgm:pt modelId="{ECAA85C1-CDD6-4641-A675-96A8E4943170}" type="pres">
      <dgm:prSet presAssocID="{6983DF2B-3C2B-47A4-A3DB-B6225261B590}" presName="sibTrans" presStyleCnt="0"/>
      <dgm:spPr/>
    </dgm:pt>
    <dgm:pt modelId="{1815E5E9-A626-40DC-8373-DA8D6F527EA2}" type="pres">
      <dgm:prSet presAssocID="{D4C0BB1A-B8DD-4E55-A47C-EE8FEC7E18F3}" presName="node" presStyleLbl="node1" presStyleIdx="4" presStyleCnt="6">
        <dgm:presLayoutVars>
          <dgm:bulletEnabled val="1"/>
        </dgm:presLayoutVars>
      </dgm:prSet>
      <dgm:spPr/>
    </dgm:pt>
    <dgm:pt modelId="{55493936-D7FC-4218-814A-91686D6E07E7}" type="pres">
      <dgm:prSet presAssocID="{72E52AE1-51ED-4ED4-986E-E5E9D61A22F5}" presName="sibTrans" presStyleCnt="0"/>
      <dgm:spPr/>
    </dgm:pt>
    <dgm:pt modelId="{35361B41-0A86-4FEB-822A-51BF2C285AAD}" type="pres">
      <dgm:prSet presAssocID="{663E1E8B-B330-49DF-A6C1-384E6E8C6A1E}" presName="node" presStyleLbl="node1" presStyleIdx="5" presStyleCnt="6">
        <dgm:presLayoutVars>
          <dgm:bulletEnabled val="1"/>
        </dgm:presLayoutVars>
      </dgm:prSet>
      <dgm:spPr/>
    </dgm:pt>
  </dgm:ptLst>
  <dgm:cxnLst>
    <dgm:cxn modelId="{C3301205-B749-413F-9639-C3ADB2BDC432}" srcId="{D008A6CC-43D6-4591-9E92-FA190EC20535}" destId="{D4C0BB1A-B8DD-4E55-A47C-EE8FEC7E18F3}" srcOrd="4" destOrd="0" parTransId="{81BA3498-3992-442F-88B6-EC2357A3BAAC}" sibTransId="{72E52AE1-51ED-4ED4-986E-E5E9D61A22F5}"/>
    <dgm:cxn modelId="{E438050B-3DC5-4DDC-9F63-5229E34D328B}" type="presOf" srcId="{D008A6CC-43D6-4591-9E92-FA190EC20535}" destId="{0176B2F6-A793-49E6-B13E-EC92F5B86B98}" srcOrd="0" destOrd="0" presId="urn:microsoft.com/office/officeart/2005/8/layout/default#1"/>
    <dgm:cxn modelId="{C5E7DD25-BDFD-47A5-8C88-EF7AFD537BB8}" srcId="{D008A6CC-43D6-4591-9E92-FA190EC20535}" destId="{DFD61027-0B12-445D-B22E-B5ABECBF042A}" srcOrd="2" destOrd="0" parTransId="{7DE726DC-4C53-4C6A-B68B-0CDE2601135F}" sibTransId="{2D0BD22F-F995-488F-947B-2E5F9651D22A}"/>
    <dgm:cxn modelId="{478F4528-1C7B-4EFB-AC31-49BAA372F931}" srcId="{D008A6CC-43D6-4591-9E92-FA190EC20535}" destId="{663E1E8B-B330-49DF-A6C1-384E6E8C6A1E}" srcOrd="5" destOrd="0" parTransId="{9BCC623F-5B60-4ACE-ACAB-5CDE7712EA13}" sibTransId="{54DCC9A1-D170-40E7-94FA-0595C716C6E5}"/>
    <dgm:cxn modelId="{6A762C2C-513C-49A1-B1BB-992C110DDFB7}" type="presOf" srcId="{F88AAD8A-6341-41BD-A7FB-9B07B42A3538}" destId="{EF8653B9-29BA-4005-A417-4C042D6F70D6}" srcOrd="0" destOrd="0" presId="urn:microsoft.com/office/officeart/2005/8/layout/default#1"/>
    <dgm:cxn modelId="{8A205E36-B9AF-4380-9565-59A95FA09D31}" type="presOf" srcId="{663E1E8B-B330-49DF-A6C1-384E6E8C6A1E}" destId="{35361B41-0A86-4FEB-822A-51BF2C285AAD}" srcOrd="0" destOrd="0" presId="urn:microsoft.com/office/officeart/2005/8/layout/default#1"/>
    <dgm:cxn modelId="{396E3141-5CB2-4205-A1CA-61980D0ECA29}" srcId="{D008A6CC-43D6-4591-9E92-FA190EC20535}" destId="{9F066512-6AEA-4442-87D3-AE2F4CB9B8E2}" srcOrd="0" destOrd="0" parTransId="{E5302280-809F-4BAB-A8AE-AC9AA536F18D}" sibTransId="{91055FD2-1D9E-4DBA-970A-83A06C4AFEC0}"/>
    <dgm:cxn modelId="{DEFEC845-1646-4E1C-8D63-F70ED57C5D4D}" type="presOf" srcId="{D4C0BB1A-B8DD-4E55-A47C-EE8FEC7E18F3}" destId="{1815E5E9-A626-40DC-8373-DA8D6F527EA2}" srcOrd="0" destOrd="0" presId="urn:microsoft.com/office/officeart/2005/8/layout/default#1"/>
    <dgm:cxn modelId="{3E01596C-4846-42C7-8D04-61879541432B}" srcId="{D008A6CC-43D6-4591-9E92-FA190EC20535}" destId="{9B0576FA-C118-406A-91F8-FE4DEB576D43}" srcOrd="3" destOrd="0" parTransId="{F81F4D64-3247-4947-A264-C45871AED8CA}" sibTransId="{6983DF2B-3C2B-47A4-A3DB-B6225261B590}"/>
    <dgm:cxn modelId="{90788DBB-2BD0-4AD6-915E-6991C5D9F32E}" type="presOf" srcId="{9F066512-6AEA-4442-87D3-AE2F4CB9B8E2}" destId="{C7DAEADE-2901-47D2-B49A-F3C55FE51C45}" srcOrd="0" destOrd="0" presId="urn:microsoft.com/office/officeart/2005/8/layout/default#1"/>
    <dgm:cxn modelId="{60C821E3-0C2E-48CD-95B8-4F52F24244A3}" type="presOf" srcId="{9B0576FA-C118-406A-91F8-FE4DEB576D43}" destId="{55323437-3A21-4BBC-AEF4-ACDE8AEC3AFE}" srcOrd="0" destOrd="0" presId="urn:microsoft.com/office/officeart/2005/8/layout/default#1"/>
    <dgm:cxn modelId="{082292F2-05AC-41BA-9651-2B31790F02E1}" type="presOf" srcId="{DFD61027-0B12-445D-B22E-B5ABECBF042A}" destId="{27A95F2E-193A-4B09-8F7E-1EAE42C1B508}" srcOrd="0" destOrd="0" presId="urn:microsoft.com/office/officeart/2005/8/layout/default#1"/>
    <dgm:cxn modelId="{4739AFF3-9B5D-4222-89D6-A04555A37ED9}" srcId="{D008A6CC-43D6-4591-9E92-FA190EC20535}" destId="{F88AAD8A-6341-41BD-A7FB-9B07B42A3538}" srcOrd="1" destOrd="0" parTransId="{74244865-7590-4981-8275-70C6D4C56642}" sibTransId="{A87B3632-FF2B-4D37-ABBA-1BC56F9F5C35}"/>
    <dgm:cxn modelId="{66FB6492-6969-4F90-B5AD-B8F3EEE78E3C}" type="presParOf" srcId="{0176B2F6-A793-49E6-B13E-EC92F5B86B98}" destId="{C7DAEADE-2901-47D2-B49A-F3C55FE51C45}" srcOrd="0" destOrd="0" presId="urn:microsoft.com/office/officeart/2005/8/layout/default#1"/>
    <dgm:cxn modelId="{4478154A-343C-4660-9D7A-A04C27F6A348}" type="presParOf" srcId="{0176B2F6-A793-49E6-B13E-EC92F5B86B98}" destId="{BDDBAE53-6C68-4652-89F1-867F0EDCC282}" srcOrd="1" destOrd="0" presId="urn:microsoft.com/office/officeart/2005/8/layout/default#1"/>
    <dgm:cxn modelId="{8C499F02-AD28-4A93-B123-5CD1B127C946}" type="presParOf" srcId="{0176B2F6-A793-49E6-B13E-EC92F5B86B98}" destId="{EF8653B9-29BA-4005-A417-4C042D6F70D6}" srcOrd="2" destOrd="0" presId="urn:microsoft.com/office/officeart/2005/8/layout/default#1"/>
    <dgm:cxn modelId="{BA8AD2E6-9AF0-4874-8E84-261B4361DA13}" type="presParOf" srcId="{0176B2F6-A793-49E6-B13E-EC92F5B86B98}" destId="{D1CBC7F8-2206-4B8B-9E4F-7F5F5CC1C960}" srcOrd="3" destOrd="0" presId="urn:microsoft.com/office/officeart/2005/8/layout/default#1"/>
    <dgm:cxn modelId="{66971C3F-768D-4D5D-A3D5-A0052F923312}" type="presParOf" srcId="{0176B2F6-A793-49E6-B13E-EC92F5B86B98}" destId="{27A95F2E-193A-4B09-8F7E-1EAE42C1B508}" srcOrd="4" destOrd="0" presId="urn:microsoft.com/office/officeart/2005/8/layout/default#1"/>
    <dgm:cxn modelId="{14410E98-0D54-4117-81AD-A624A14EE584}" type="presParOf" srcId="{0176B2F6-A793-49E6-B13E-EC92F5B86B98}" destId="{A5C1CCAA-836A-4C7B-BB29-1BFD8FA96D0B}" srcOrd="5" destOrd="0" presId="urn:microsoft.com/office/officeart/2005/8/layout/default#1"/>
    <dgm:cxn modelId="{B071113C-1CCD-4098-923D-EF5DAD462474}" type="presParOf" srcId="{0176B2F6-A793-49E6-B13E-EC92F5B86B98}" destId="{55323437-3A21-4BBC-AEF4-ACDE8AEC3AFE}" srcOrd="6" destOrd="0" presId="urn:microsoft.com/office/officeart/2005/8/layout/default#1"/>
    <dgm:cxn modelId="{C9C82082-C724-4165-A100-5F011782984D}" type="presParOf" srcId="{0176B2F6-A793-49E6-B13E-EC92F5B86B98}" destId="{ECAA85C1-CDD6-4641-A675-96A8E4943170}" srcOrd="7" destOrd="0" presId="urn:microsoft.com/office/officeart/2005/8/layout/default#1"/>
    <dgm:cxn modelId="{4C97B2AA-16C6-4519-863F-B276B5F56248}" type="presParOf" srcId="{0176B2F6-A793-49E6-B13E-EC92F5B86B98}" destId="{1815E5E9-A626-40DC-8373-DA8D6F527EA2}" srcOrd="8" destOrd="0" presId="urn:microsoft.com/office/officeart/2005/8/layout/default#1"/>
    <dgm:cxn modelId="{12FC8372-3210-4422-B8EA-2FD78E82A937}" type="presParOf" srcId="{0176B2F6-A793-49E6-B13E-EC92F5B86B98}" destId="{55493936-D7FC-4218-814A-91686D6E07E7}" srcOrd="9" destOrd="0" presId="urn:microsoft.com/office/officeart/2005/8/layout/default#1"/>
    <dgm:cxn modelId="{B7413429-0B3F-4070-BF25-79584621DD93}" type="presParOf" srcId="{0176B2F6-A793-49E6-B13E-EC92F5B86B98}" destId="{35361B41-0A86-4FEB-822A-51BF2C285AAD}" srcOrd="10"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618DE4-A07B-4ABC-9FAD-51F79D18A94C}"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A93C952-5904-4504-93F6-A13C77581048}">
      <dgm:prSet custT="1"/>
      <dgm:spPr>
        <a:solidFill>
          <a:srgbClr val="006600"/>
        </a:solidFill>
      </dgm:spPr>
      <dgm:t>
        <a:bodyPr anchor="t" anchorCtr="1"/>
        <a:lstStyle/>
        <a:p>
          <a:pPr rtl="0">
            <a:lnSpc>
              <a:spcPct val="100000"/>
            </a:lnSpc>
          </a:pPr>
          <a:r>
            <a:rPr lang="en-US" sz="2400" b="1" dirty="0"/>
            <a:t>Academic CV </a:t>
          </a:r>
          <a:r>
            <a:rPr lang="en-US" sz="2400" b="1" dirty="0">
              <a:effectLst/>
            </a:rPr>
            <a:t>evaluation </a:t>
          </a:r>
          <a:r>
            <a:rPr lang="en-US" sz="2400" b="1" dirty="0"/>
            <a:t> </a:t>
          </a:r>
          <a:r>
            <a:rPr lang="en-US" sz="1400" b="1" dirty="0"/>
            <a:t>(</a:t>
          </a:r>
          <a:r>
            <a:rPr lang="en-US" sz="1800" b="1" dirty="0" err="1"/>
            <a:t>Steinpreis</a:t>
          </a:r>
          <a:r>
            <a:rPr lang="en-US" sz="1800" b="1" dirty="0"/>
            <a:t> et al., 1999; </a:t>
          </a:r>
          <a:r>
            <a:rPr lang="en-US" sz="1800" dirty="0"/>
            <a:t>Moss-</a:t>
          </a:r>
          <a:r>
            <a:rPr lang="en-US" sz="1800" dirty="0" err="1"/>
            <a:t>Racusin</a:t>
          </a:r>
          <a:r>
            <a:rPr lang="en-US" sz="1800" dirty="0"/>
            <a:t>  et al 2012</a:t>
          </a:r>
          <a:r>
            <a:rPr lang="en-US" sz="1800" b="1" dirty="0"/>
            <a:t>)</a:t>
          </a:r>
          <a:br>
            <a:rPr lang="en-US" sz="1600" b="1" dirty="0"/>
          </a:br>
          <a:endParaRPr lang="en-US" sz="1600" dirty="0"/>
        </a:p>
      </dgm:t>
    </dgm:pt>
    <dgm:pt modelId="{A6DD2970-AFA3-4AC7-A55D-C31B302528F3}" type="parTrans" cxnId="{5BDA6828-7D8F-41A9-B165-B20F2B75F434}">
      <dgm:prSet/>
      <dgm:spPr/>
      <dgm:t>
        <a:bodyPr/>
        <a:lstStyle/>
        <a:p>
          <a:endParaRPr lang="en-US"/>
        </a:p>
      </dgm:t>
    </dgm:pt>
    <dgm:pt modelId="{4C55BB34-8E29-4E7F-8458-7E3E305E4701}" type="sibTrans" cxnId="{5BDA6828-7D8F-41A9-B165-B20F2B75F434}">
      <dgm:prSet/>
      <dgm:spPr/>
      <dgm:t>
        <a:bodyPr/>
        <a:lstStyle/>
        <a:p>
          <a:endParaRPr lang="en-US"/>
        </a:p>
      </dgm:t>
    </dgm:pt>
    <dgm:pt modelId="{0D30F7AB-0965-493A-92C1-089464ACA639}" type="pres">
      <dgm:prSet presAssocID="{B5618DE4-A07B-4ABC-9FAD-51F79D18A94C}" presName="Name0" presStyleCnt="0">
        <dgm:presLayoutVars>
          <dgm:dir/>
          <dgm:animLvl val="lvl"/>
          <dgm:resizeHandles val="exact"/>
        </dgm:presLayoutVars>
      </dgm:prSet>
      <dgm:spPr/>
    </dgm:pt>
    <dgm:pt modelId="{FFF0E4DD-FCE8-42A7-AF80-B204C34B9837}" type="pres">
      <dgm:prSet presAssocID="{AA93C952-5904-4504-93F6-A13C77581048}" presName="linNode" presStyleCnt="0"/>
      <dgm:spPr/>
    </dgm:pt>
    <dgm:pt modelId="{66A6A00A-CC82-4ADC-8E6C-FDEF1CD9C1BD}" type="pres">
      <dgm:prSet presAssocID="{AA93C952-5904-4504-93F6-A13C77581048}" presName="parentText" presStyleLbl="node1" presStyleIdx="0" presStyleCnt="1" custScaleX="277778">
        <dgm:presLayoutVars>
          <dgm:chMax val="1"/>
          <dgm:bulletEnabled val="1"/>
        </dgm:presLayoutVars>
      </dgm:prSet>
      <dgm:spPr/>
    </dgm:pt>
  </dgm:ptLst>
  <dgm:cxnLst>
    <dgm:cxn modelId="{5BDA6828-7D8F-41A9-B165-B20F2B75F434}" srcId="{B5618DE4-A07B-4ABC-9FAD-51F79D18A94C}" destId="{AA93C952-5904-4504-93F6-A13C77581048}" srcOrd="0" destOrd="0" parTransId="{A6DD2970-AFA3-4AC7-A55D-C31B302528F3}" sibTransId="{4C55BB34-8E29-4E7F-8458-7E3E305E4701}"/>
    <dgm:cxn modelId="{1CBCD793-A90B-47DB-86EE-DAACEAE43E1A}" type="presOf" srcId="{B5618DE4-A07B-4ABC-9FAD-51F79D18A94C}" destId="{0D30F7AB-0965-493A-92C1-089464ACA639}" srcOrd="0" destOrd="0" presId="urn:microsoft.com/office/officeart/2005/8/layout/vList5"/>
    <dgm:cxn modelId="{0C640FD0-A5AB-40F6-9384-F7E3C1445967}" type="presOf" srcId="{AA93C952-5904-4504-93F6-A13C77581048}" destId="{66A6A00A-CC82-4ADC-8E6C-FDEF1CD9C1BD}" srcOrd="0" destOrd="0" presId="urn:microsoft.com/office/officeart/2005/8/layout/vList5"/>
    <dgm:cxn modelId="{7B1385A2-9CD9-40F1-AFA2-9C9F90058D37}" type="presParOf" srcId="{0D30F7AB-0965-493A-92C1-089464ACA639}" destId="{FFF0E4DD-FCE8-42A7-AF80-B204C34B9837}" srcOrd="0" destOrd="0" presId="urn:microsoft.com/office/officeart/2005/8/layout/vList5"/>
    <dgm:cxn modelId="{880FD05F-57BA-4D38-AF32-B3CCDB3104D3}" type="presParOf" srcId="{FFF0E4DD-FCE8-42A7-AF80-B204C34B9837}" destId="{66A6A00A-CC82-4ADC-8E6C-FDEF1CD9C1BD}" srcOrd="0" destOrd="0" presId="urn:microsoft.com/office/officeart/2005/8/layout/vList5"/>
  </dgm:cxnLst>
  <dgm:bg>
    <a:noFill/>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48C6FD-2E1D-4FD3-825C-3372B1FEF97D}"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494C30B0-BD8B-419A-826D-74B2CDBAE234}">
      <dgm:prSet/>
      <dgm:spPr>
        <a:solidFill>
          <a:srgbClr val="006600"/>
        </a:solidFill>
        <a:ln w="38100">
          <a:solidFill>
            <a:schemeClr val="bg1"/>
          </a:solidFill>
        </a:ln>
      </dgm:spPr>
      <dgm:t>
        <a:bodyPr/>
        <a:lstStyle/>
        <a:p>
          <a:pPr rtl="0"/>
          <a:r>
            <a:rPr lang="en-US" b="1" dirty="0"/>
            <a:t>Job Callbacks</a:t>
          </a:r>
          <a:br>
            <a:rPr lang="en-US" b="1" dirty="0"/>
          </a:br>
          <a:r>
            <a:rPr lang="en-US" b="0" dirty="0"/>
            <a:t>(Bertrand &amp; </a:t>
          </a:r>
          <a:r>
            <a:rPr lang="en-US" b="0" dirty="0" err="1"/>
            <a:t>Mullainathan</a:t>
          </a:r>
          <a:r>
            <a:rPr lang="en-US" b="0" dirty="0"/>
            <a:t>) </a:t>
          </a:r>
          <a:endParaRPr lang="en-US" b="1" dirty="0"/>
        </a:p>
      </dgm:t>
    </dgm:pt>
    <dgm:pt modelId="{D31C88C7-7FF5-4F9B-944B-87D6538359A8}" type="parTrans" cxnId="{79746E15-09DF-4A48-AB60-0FE80ECDA220}">
      <dgm:prSet/>
      <dgm:spPr/>
      <dgm:t>
        <a:bodyPr/>
        <a:lstStyle/>
        <a:p>
          <a:endParaRPr lang="en-US"/>
        </a:p>
      </dgm:t>
    </dgm:pt>
    <dgm:pt modelId="{B285AEB7-D69D-4251-9DD5-001C9D49B5A4}" type="sibTrans" cxnId="{79746E15-09DF-4A48-AB60-0FE80ECDA220}">
      <dgm:prSet/>
      <dgm:spPr/>
      <dgm:t>
        <a:bodyPr/>
        <a:lstStyle/>
        <a:p>
          <a:endParaRPr lang="en-US"/>
        </a:p>
      </dgm:t>
    </dgm:pt>
    <dgm:pt modelId="{88A1CFC0-83A8-4251-A3A7-E7DE1174B88E}" type="pres">
      <dgm:prSet presAssocID="{8848C6FD-2E1D-4FD3-825C-3372B1FEF97D}" presName="Name0" presStyleCnt="0">
        <dgm:presLayoutVars>
          <dgm:dir/>
          <dgm:animLvl val="lvl"/>
          <dgm:resizeHandles val="exact"/>
        </dgm:presLayoutVars>
      </dgm:prSet>
      <dgm:spPr/>
    </dgm:pt>
    <dgm:pt modelId="{67B20A7D-7D35-4D9B-A390-4E5FD3DA911D}" type="pres">
      <dgm:prSet presAssocID="{494C30B0-BD8B-419A-826D-74B2CDBAE234}" presName="linNode" presStyleCnt="0"/>
      <dgm:spPr/>
    </dgm:pt>
    <dgm:pt modelId="{EE52009B-E9F2-4254-A79A-A23B748E8C3B}" type="pres">
      <dgm:prSet presAssocID="{494C30B0-BD8B-419A-826D-74B2CDBAE234}" presName="parentText" presStyleLbl="node1" presStyleIdx="0" presStyleCnt="1" custScaleX="277778">
        <dgm:presLayoutVars>
          <dgm:chMax val="1"/>
          <dgm:bulletEnabled val="1"/>
        </dgm:presLayoutVars>
      </dgm:prSet>
      <dgm:spPr/>
    </dgm:pt>
  </dgm:ptLst>
  <dgm:cxnLst>
    <dgm:cxn modelId="{79746E15-09DF-4A48-AB60-0FE80ECDA220}" srcId="{8848C6FD-2E1D-4FD3-825C-3372B1FEF97D}" destId="{494C30B0-BD8B-419A-826D-74B2CDBAE234}" srcOrd="0" destOrd="0" parTransId="{D31C88C7-7FF5-4F9B-944B-87D6538359A8}" sibTransId="{B285AEB7-D69D-4251-9DD5-001C9D49B5A4}"/>
    <dgm:cxn modelId="{7D8D9C27-9291-43FC-BCE4-27E8C1043722}" type="presOf" srcId="{8848C6FD-2E1D-4FD3-825C-3372B1FEF97D}" destId="{88A1CFC0-83A8-4251-A3A7-E7DE1174B88E}" srcOrd="0" destOrd="0" presId="urn:microsoft.com/office/officeart/2005/8/layout/vList5"/>
    <dgm:cxn modelId="{9A4E1A7B-D101-4165-A46D-A4B789594524}" type="presOf" srcId="{494C30B0-BD8B-419A-826D-74B2CDBAE234}" destId="{EE52009B-E9F2-4254-A79A-A23B748E8C3B}" srcOrd="0" destOrd="0" presId="urn:microsoft.com/office/officeart/2005/8/layout/vList5"/>
    <dgm:cxn modelId="{40A8A845-6B59-418F-A63E-932C9489D28C}" type="presParOf" srcId="{88A1CFC0-83A8-4251-A3A7-E7DE1174B88E}" destId="{67B20A7D-7D35-4D9B-A390-4E5FD3DA911D}" srcOrd="0" destOrd="0" presId="urn:microsoft.com/office/officeart/2005/8/layout/vList5"/>
    <dgm:cxn modelId="{6F1F8B72-96D7-464B-9D56-7431538345E3}" type="presParOf" srcId="{67B20A7D-7D35-4D9B-A390-4E5FD3DA911D}" destId="{EE52009B-E9F2-4254-A79A-A23B748E8C3B}" srcOrd="0" destOrd="0" presId="urn:microsoft.com/office/officeart/2005/8/layout/vList5"/>
  </dgm:cxnLst>
  <dgm:bg>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1A3D034-3DC9-4ED7-9214-1BA7FAEC181C}"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111C72B5-2F15-4B27-B62F-7A84CA332DC2}">
      <dgm:prSet/>
      <dgm:spPr>
        <a:solidFill>
          <a:srgbClr val="006600"/>
        </a:solidFill>
      </dgm:spPr>
      <dgm:t>
        <a:bodyPr/>
        <a:lstStyle/>
        <a:p>
          <a:pPr rtl="0"/>
          <a:r>
            <a:rPr lang="en-US" b="1" dirty="0"/>
            <a:t>Fellowships</a:t>
          </a:r>
          <a:br>
            <a:rPr lang="en-US" b="1" dirty="0"/>
          </a:br>
          <a:r>
            <a:rPr lang="en-US" dirty="0"/>
            <a:t>(</a:t>
          </a:r>
          <a:r>
            <a:rPr lang="en-US" dirty="0" err="1"/>
            <a:t>Wennerås</a:t>
          </a:r>
          <a:r>
            <a:rPr lang="en-US" dirty="0"/>
            <a:t> and </a:t>
          </a:r>
          <a:r>
            <a:rPr lang="en-US" dirty="0" err="1"/>
            <a:t>Wold</a:t>
          </a:r>
          <a:r>
            <a:rPr lang="en-US" dirty="0"/>
            <a:t>).</a:t>
          </a:r>
          <a:endParaRPr lang="en-US" b="1" dirty="0"/>
        </a:p>
      </dgm:t>
    </dgm:pt>
    <dgm:pt modelId="{568ECE33-C009-450B-B798-68798F912CEC}" type="parTrans" cxnId="{19A30A48-5A9B-419B-9547-6BAB9FC7A238}">
      <dgm:prSet/>
      <dgm:spPr/>
      <dgm:t>
        <a:bodyPr/>
        <a:lstStyle/>
        <a:p>
          <a:endParaRPr lang="en-US"/>
        </a:p>
      </dgm:t>
    </dgm:pt>
    <dgm:pt modelId="{259B832F-7D63-473E-8BFC-5206B9377671}" type="sibTrans" cxnId="{19A30A48-5A9B-419B-9547-6BAB9FC7A238}">
      <dgm:prSet/>
      <dgm:spPr/>
      <dgm:t>
        <a:bodyPr/>
        <a:lstStyle/>
        <a:p>
          <a:endParaRPr lang="en-US"/>
        </a:p>
      </dgm:t>
    </dgm:pt>
    <dgm:pt modelId="{8C3309BF-F61F-4010-A1C8-629220E6B924}" type="pres">
      <dgm:prSet presAssocID="{F1A3D034-3DC9-4ED7-9214-1BA7FAEC181C}" presName="Name0" presStyleCnt="0">
        <dgm:presLayoutVars>
          <dgm:dir/>
          <dgm:animLvl val="lvl"/>
          <dgm:resizeHandles val="exact"/>
        </dgm:presLayoutVars>
      </dgm:prSet>
      <dgm:spPr/>
    </dgm:pt>
    <dgm:pt modelId="{5BA3CB65-1990-453E-9F88-BDADE46C5B14}" type="pres">
      <dgm:prSet presAssocID="{111C72B5-2F15-4B27-B62F-7A84CA332DC2}" presName="linNode" presStyleCnt="0"/>
      <dgm:spPr/>
    </dgm:pt>
    <dgm:pt modelId="{ACBE3494-3D33-4129-A892-E73622AE04E9}" type="pres">
      <dgm:prSet presAssocID="{111C72B5-2F15-4B27-B62F-7A84CA332DC2}" presName="parentText" presStyleLbl="node1" presStyleIdx="0" presStyleCnt="1" custScaleX="277778">
        <dgm:presLayoutVars>
          <dgm:chMax val="1"/>
          <dgm:bulletEnabled val="1"/>
        </dgm:presLayoutVars>
      </dgm:prSet>
      <dgm:spPr/>
    </dgm:pt>
  </dgm:ptLst>
  <dgm:cxnLst>
    <dgm:cxn modelId="{85626C28-88E1-40FE-A9FA-DA7A6C2D2630}" type="presOf" srcId="{111C72B5-2F15-4B27-B62F-7A84CA332DC2}" destId="{ACBE3494-3D33-4129-A892-E73622AE04E9}" srcOrd="0" destOrd="0" presId="urn:microsoft.com/office/officeart/2005/8/layout/vList5"/>
    <dgm:cxn modelId="{19A30A48-5A9B-419B-9547-6BAB9FC7A238}" srcId="{F1A3D034-3DC9-4ED7-9214-1BA7FAEC181C}" destId="{111C72B5-2F15-4B27-B62F-7A84CA332DC2}" srcOrd="0" destOrd="0" parTransId="{568ECE33-C009-450B-B798-68798F912CEC}" sibTransId="{259B832F-7D63-473E-8BFC-5206B9377671}"/>
    <dgm:cxn modelId="{6F2F1D4F-20C3-4116-881C-7D4C32500E58}" type="presOf" srcId="{F1A3D034-3DC9-4ED7-9214-1BA7FAEC181C}" destId="{8C3309BF-F61F-4010-A1C8-629220E6B924}" srcOrd="0" destOrd="0" presId="urn:microsoft.com/office/officeart/2005/8/layout/vList5"/>
    <dgm:cxn modelId="{71F44CC7-363C-4E11-B99D-C3CB32BF049F}" type="presParOf" srcId="{8C3309BF-F61F-4010-A1C8-629220E6B924}" destId="{5BA3CB65-1990-453E-9F88-BDADE46C5B14}" srcOrd="0" destOrd="0" presId="urn:microsoft.com/office/officeart/2005/8/layout/vList5"/>
    <dgm:cxn modelId="{ABB8E269-89E0-44A8-8B8B-B5B3809C9DBA}" type="presParOf" srcId="{5BA3CB65-1990-453E-9F88-BDADE46C5B14}" destId="{ACBE3494-3D33-4129-A892-E73622AE04E9}" srcOrd="0" destOrd="0" presId="urn:microsoft.com/office/officeart/2005/8/layout/vList5"/>
  </dgm:cxnLst>
  <dgm:bg>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F78801-D21D-4E88-B13C-340BB6B8E150}" type="doc">
      <dgm:prSet loTypeId="urn:microsoft.com/office/officeart/2005/8/layout/default#2" loCatId="list" qsTypeId="urn:microsoft.com/office/officeart/2005/8/quickstyle/simple1" qsCatId="simple" csTypeId="urn:microsoft.com/office/officeart/2005/8/colors/accent1_2" csCatId="accent1" phldr="1"/>
      <dgm:spPr/>
      <dgm:t>
        <a:bodyPr/>
        <a:lstStyle/>
        <a:p>
          <a:endParaRPr lang="en-US"/>
        </a:p>
      </dgm:t>
    </dgm:pt>
    <dgm:pt modelId="{E4FCEBFA-43DE-49FF-A319-C29488C7FFFA}">
      <dgm:prSet phldrT="[Text]"/>
      <dgm:spPr>
        <a:solidFill>
          <a:srgbClr val="006600"/>
        </a:solidFill>
      </dgm:spPr>
      <dgm:t>
        <a:bodyPr/>
        <a:lstStyle/>
        <a:p>
          <a:r>
            <a:rPr lang="en-US" dirty="0"/>
            <a:t>Cloning</a:t>
          </a:r>
        </a:p>
      </dgm:t>
    </dgm:pt>
    <dgm:pt modelId="{1689D885-4562-4E12-BC02-5CF91219169F}" type="parTrans" cxnId="{F655164D-DCC7-4693-A723-6E3C589F929E}">
      <dgm:prSet/>
      <dgm:spPr/>
      <dgm:t>
        <a:bodyPr/>
        <a:lstStyle/>
        <a:p>
          <a:endParaRPr lang="en-US"/>
        </a:p>
      </dgm:t>
    </dgm:pt>
    <dgm:pt modelId="{1ED32BB5-5CC7-4A59-80CE-22CEEB8958BC}" type="sibTrans" cxnId="{F655164D-DCC7-4693-A723-6E3C589F929E}">
      <dgm:prSet/>
      <dgm:spPr/>
      <dgm:t>
        <a:bodyPr/>
        <a:lstStyle/>
        <a:p>
          <a:endParaRPr lang="en-US"/>
        </a:p>
      </dgm:t>
    </dgm:pt>
    <dgm:pt modelId="{699B1886-0C98-471F-9AE6-073B0E37CD0C}">
      <dgm:prSet phldrT="[Text]"/>
      <dgm:spPr>
        <a:solidFill>
          <a:srgbClr val="006600"/>
        </a:solidFill>
      </dgm:spPr>
      <dgm:t>
        <a:bodyPr/>
        <a:lstStyle/>
        <a:p>
          <a:r>
            <a:rPr lang="en-US" dirty="0"/>
            <a:t>Snap Judgments</a:t>
          </a:r>
        </a:p>
      </dgm:t>
    </dgm:pt>
    <dgm:pt modelId="{83C66084-CF0C-4B4D-A376-4AEE304BE60B}" type="parTrans" cxnId="{A1B4C3F9-4455-45E8-93D4-B496E1979DED}">
      <dgm:prSet/>
      <dgm:spPr/>
      <dgm:t>
        <a:bodyPr/>
        <a:lstStyle/>
        <a:p>
          <a:endParaRPr lang="en-US"/>
        </a:p>
      </dgm:t>
    </dgm:pt>
    <dgm:pt modelId="{258B6120-9466-4432-A561-57C65A753E45}" type="sibTrans" cxnId="{A1B4C3F9-4455-45E8-93D4-B496E1979DED}">
      <dgm:prSet/>
      <dgm:spPr/>
      <dgm:t>
        <a:bodyPr/>
        <a:lstStyle/>
        <a:p>
          <a:endParaRPr lang="en-US"/>
        </a:p>
      </dgm:t>
    </dgm:pt>
    <dgm:pt modelId="{C11784F6-F43A-4FAC-A9C8-0D65493983A4}">
      <dgm:prSet phldrT="[Text]"/>
      <dgm:spPr>
        <a:solidFill>
          <a:srgbClr val="006600"/>
        </a:solidFill>
      </dgm:spPr>
      <dgm:t>
        <a:bodyPr/>
        <a:lstStyle/>
        <a:p>
          <a:r>
            <a:rPr lang="en-US" dirty="0"/>
            <a:t>Negative Stereotypes</a:t>
          </a:r>
        </a:p>
      </dgm:t>
    </dgm:pt>
    <dgm:pt modelId="{60676045-34B0-4577-8DBA-0720FAE49430}" type="parTrans" cxnId="{B0497F84-06BD-484F-A283-B409138B52C6}">
      <dgm:prSet/>
      <dgm:spPr/>
      <dgm:t>
        <a:bodyPr/>
        <a:lstStyle/>
        <a:p>
          <a:endParaRPr lang="en-US"/>
        </a:p>
      </dgm:t>
    </dgm:pt>
    <dgm:pt modelId="{47F11A2B-0C3A-4D36-865C-8EEF22D0896A}" type="sibTrans" cxnId="{B0497F84-06BD-484F-A283-B409138B52C6}">
      <dgm:prSet/>
      <dgm:spPr/>
      <dgm:t>
        <a:bodyPr/>
        <a:lstStyle/>
        <a:p>
          <a:endParaRPr lang="en-US"/>
        </a:p>
      </dgm:t>
    </dgm:pt>
    <dgm:pt modelId="{8B0A5F3C-3A55-4204-B372-6B6DBDC7EC6B}">
      <dgm:prSet phldrT="[Text]"/>
      <dgm:spPr>
        <a:solidFill>
          <a:srgbClr val="006600"/>
        </a:solidFill>
      </dgm:spPr>
      <dgm:t>
        <a:bodyPr/>
        <a:lstStyle/>
        <a:p>
          <a:r>
            <a:rPr lang="en-US" dirty="0"/>
            <a:t>Positive Stereotypes</a:t>
          </a:r>
        </a:p>
      </dgm:t>
    </dgm:pt>
    <dgm:pt modelId="{3396A361-7E07-4FEC-A051-AD650AF9DC99}" type="parTrans" cxnId="{96FBAA10-D914-4DF0-9F34-B5DFC250C3C7}">
      <dgm:prSet/>
      <dgm:spPr/>
      <dgm:t>
        <a:bodyPr/>
        <a:lstStyle/>
        <a:p>
          <a:endParaRPr lang="en-US"/>
        </a:p>
      </dgm:t>
    </dgm:pt>
    <dgm:pt modelId="{E676061A-44BD-454A-B09A-0B689F904D95}" type="sibTrans" cxnId="{96FBAA10-D914-4DF0-9F34-B5DFC250C3C7}">
      <dgm:prSet/>
      <dgm:spPr/>
      <dgm:t>
        <a:bodyPr/>
        <a:lstStyle/>
        <a:p>
          <a:endParaRPr lang="en-US"/>
        </a:p>
      </dgm:t>
    </dgm:pt>
    <dgm:pt modelId="{B1EAB5E4-98D7-49E3-AF5A-0244D429F43E}">
      <dgm:prSet phldrT="[Text]"/>
      <dgm:spPr>
        <a:solidFill>
          <a:srgbClr val="006600"/>
        </a:solidFill>
      </dgm:spPr>
      <dgm:t>
        <a:bodyPr/>
        <a:lstStyle/>
        <a:p>
          <a:r>
            <a:rPr lang="en-US" dirty="0"/>
            <a:t>Euphemized Bias</a:t>
          </a:r>
        </a:p>
      </dgm:t>
    </dgm:pt>
    <dgm:pt modelId="{E58AB6B7-DA64-4BC1-B5DF-90E0397DC25C}" type="parTrans" cxnId="{69BB3336-6BA9-4252-A6CB-3C370BF5C1C6}">
      <dgm:prSet/>
      <dgm:spPr/>
      <dgm:t>
        <a:bodyPr/>
        <a:lstStyle/>
        <a:p>
          <a:endParaRPr lang="en-US"/>
        </a:p>
      </dgm:t>
    </dgm:pt>
    <dgm:pt modelId="{247E6A76-636E-499F-AE97-B242343259C9}" type="sibTrans" cxnId="{69BB3336-6BA9-4252-A6CB-3C370BF5C1C6}">
      <dgm:prSet/>
      <dgm:spPr/>
      <dgm:t>
        <a:bodyPr/>
        <a:lstStyle/>
        <a:p>
          <a:endParaRPr lang="en-US"/>
        </a:p>
      </dgm:t>
    </dgm:pt>
    <dgm:pt modelId="{08CA971F-E2C5-4405-821A-9E5ECE9A52AE}" type="pres">
      <dgm:prSet presAssocID="{58F78801-D21D-4E88-B13C-340BB6B8E150}" presName="diagram" presStyleCnt="0">
        <dgm:presLayoutVars>
          <dgm:dir/>
          <dgm:resizeHandles val="exact"/>
        </dgm:presLayoutVars>
      </dgm:prSet>
      <dgm:spPr/>
    </dgm:pt>
    <dgm:pt modelId="{F1A201DE-91E5-4580-A00B-77ED3A4C4200}" type="pres">
      <dgm:prSet presAssocID="{E4FCEBFA-43DE-49FF-A319-C29488C7FFFA}" presName="node" presStyleLbl="node1" presStyleIdx="0" presStyleCnt="5" custLinFactNeighborY="-3314">
        <dgm:presLayoutVars>
          <dgm:bulletEnabled val="1"/>
        </dgm:presLayoutVars>
      </dgm:prSet>
      <dgm:spPr/>
    </dgm:pt>
    <dgm:pt modelId="{EE021D18-2218-4F15-855D-CD7BCECC59CA}" type="pres">
      <dgm:prSet presAssocID="{1ED32BB5-5CC7-4A59-80CE-22CEEB8958BC}" presName="sibTrans" presStyleCnt="0"/>
      <dgm:spPr/>
    </dgm:pt>
    <dgm:pt modelId="{6CE51C72-E602-425E-94A7-3A73BDF78AAF}" type="pres">
      <dgm:prSet presAssocID="{699B1886-0C98-471F-9AE6-073B0E37CD0C}" presName="node" presStyleLbl="node1" presStyleIdx="1" presStyleCnt="5" custLinFactNeighborX="-345" custLinFactNeighborY="-3314">
        <dgm:presLayoutVars>
          <dgm:bulletEnabled val="1"/>
        </dgm:presLayoutVars>
      </dgm:prSet>
      <dgm:spPr/>
    </dgm:pt>
    <dgm:pt modelId="{A865CADD-F679-4D89-AA5F-F8F0F39400AD}" type="pres">
      <dgm:prSet presAssocID="{258B6120-9466-4432-A561-57C65A753E45}" presName="sibTrans" presStyleCnt="0"/>
      <dgm:spPr/>
    </dgm:pt>
    <dgm:pt modelId="{179AED5A-7733-4313-A217-2A79678CEBB2}" type="pres">
      <dgm:prSet presAssocID="{C11784F6-F43A-4FAC-A9C8-0D65493983A4}" presName="node" presStyleLbl="node1" presStyleIdx="2" presStyleCnt="5" custLinFactNeighborX="-465" custLinFactNeighborY="-1940">
        <dgm:presLayoutVars>
          <dgm:bulletEnabled val="1"/>
        </dgm:presLayoutVars>
      </dgm:prSet>
      <dgm:spPr/>
    </dgm:pt>
    <dgm:pt modelId="{73C2DF71-DD71-45FE-A6AA-6612179CD402}" type="pres">
      <dgm:prSet presAssocID="{47F11A2B-0C3A-4D36-865C-8EEF22D0896A}" presName="sibTrans" presStyleCnt="0"/>
      <dgm:spPr/>
    </dgm:pt>
    <dgm:pt modelId="{2223675C-E7D3-4D1C-AA0D-92E5ABD3436B}" type="pres">
      <dgm:prSet presAssocID="{8B0A5F3C-3A55-4204-B372-6B6DBDC7EC6B}" presName="node" presStyleLbl="node1" presStyleIdx="3" presStyleCnt="5" custLinFactNeighborX="908" custLinFactNeighborY="3314">
        <dgm:presLayoutVars>
          <dgm:bulletEnabled val="1"/>
        </dgm:presLayoutVars>
      </dgm:prSet>
      <dgm:spPr/>
    </dgm:pt>
    <dgm:pt modelId="{C1C95DAE-D722-43B5-BE04-9B157F4E47E8}" type="pres">
      <dgm:prSet presAssocID="{E676061A-44BD-454A-B09A-0B689F904D95}" presName="sibTrans" presStyleCnt="0"/>
      <dgm:spPr/>
    </dgm:pt>
    <dgm:pt modelId="{E7528E01-0130-4930-990E-E4560C2B554D}" type="pres">
      <dgm:prSet presAssocID="{B1EAB5E4-98D7-49E3-AF5A-0244D429F43E}" presName="node" presStyleLbl="node1" presStyleIdx="4" presStyleCnt="5" custLinFactNeighborX="563" custLinFactNeighborY="3314">
        <dgm:presLayoutVars>
          <dgm:bulletEnabled val="1"/>
        </dgm:presLayoutVars>
      </dgm:prSet>
      <dgm:spPr/>
    </dgm:pt>
  </dgm:ptLst>
  <dgm:cxnLst>
    <dgm:cxn modelId="{96FBAA10-D914-4DF0-9F34-B5DFC250C3C7}" srcId="{58F78801-D21D-4E88-B13C-340BB6B8E150}" destId="{8B0A5F3C-3A55-4204-B372-6B6DBDC7EC6B}" srcOrd="3" destOrd="0" parTransId="{3396A361-7E07-4FEC-A051-AD650AF9DC99}" sibTransId="{E676061A-44BD-454A-B09A-0B689F904D95}"/>
    <dgm:cxn modelId="{31397628-6BEA-46EA-9B51-B17168BF6E6B}" type="presOf" srcId="{58F78801-D21D-4E88-B13C-340BB6B8E150}" destId="{08CA971F-E2C5-4405-821A-9E5ECE9A52AE}" srcOrd="0" destOrd="0" presId="urn:microsoft.com/office/officeart/2005/8/layout/default#2"/>
    <dgm:cxn modelId="{69BB3336-6BA9-4252-A6CB-3C370BF5C1C6}" srcId="{58F78801-D21D-4E88-B13C-340BB6B8E150}" destId="{B1EAB5E4-98D7-49E3-AF5A-0244D429F43E}" srcOrd="4" destOrd="0" parTransId="{E58AB6B7-DA64-4BC1-B5DF-90E0397DC25C}" sibTransId="{247E6A76-636E-499F-AE97-B242343259C9}"/>
    <dgm:cxn modelId="{24498339-CEDA-44C6-A1F3-0FC0600B189B}" type="presOf" srcId="{699B1886-0C98-471F-9AE6-073B0E37CD0C}" destId="{6CE51C72-E602-425E-94A7-3A73BDF78AAF}" srcOrd="0" destOrd="0" presId="urn:microsoft.com/office/officeart/2005/8/layout/default#2"/>
    <dgm:cxn modelId="{F655164D-DCC7-4693-A723-6E3C589F929E}" srcId="{58F78801-D21D-4E88-B13C-340BB6B8E150}" destId="{E4FCEBFA-43DE-49FF-A319-C29488C7FFFA}" srcOrd="0" destOrd="0" parTransId="{1689D885-4562-4E12-BC02-5CF91219169F}" sibTransId="{1ED32BB5-5CC7-4A59-80CE-22CEEB8958BC}"/>
    <dgm:cxn modelId="{B0497F84-06BD-484F-A283-B409138B52C6}" srcId="{58F78801-D21D-4E88-B13C-340BB6B8E150}" destId="{C11784F6-F43A-4FAC-A9C8-0D65493983A4}" srcOrd="2" destOrd="0" parTransId="{60676045-34B0-4577-8DBA-0720FAE49430}" sibTransId="{47F11A2B-0C3A-4D36-865C-8EEF22D0896A}"/>
    <dgm:cxn modelId="{5BA1D39D-341C-4726-94B9-FED2FB83BB73}" type="presOf" srcId="{C11784F6-F43A-4FAC-A9C8-0D65493983A4}" destId="{179AED5A-7733-4313-A217-2A79678CEBB2}" srcOrd="0" destOrd="0" presId="urn:microsoft.com/office/officeart/2005/8/layout/default#2"/>
    <dgm:cxn modelId="{AADD2EAF-04E3-44CD-A188-09C89DACD03B}" type="presOf" srcId="{8B0A5F3C-3A55-4204-B372-6B6DBDC7EC6B}" destId="{2223675C-E7D3-4D1C-AA0D-92E5ABD3436B}" srcOrd="0" destOrd="0" presId="urn:microsoft.com/office/officeart/2005/8/layout/default#2"/>
    <dgm:cxn modelId="{DDF575E9-D2DF-45BB-8A5A-343266DDD5F6}" type="presOf" srcId="{B1EAB5E4-98D7-49E3-AF5A-0244D429F43E}" destId="{E7528E01-0130-4930-990E-E4560C2B554D}" srcOrd="0" destOrd="0" presId="urn:microsoft.com/office/officeart/2005/8/layout/default#2"/>
    <dgm:cxn modelId="{A1B4C3F9-4455-45E8-93D4-B496E1979DED}" srcId="{58F78801-D21D-4E88-B13C-340BB6B8E150}" destId="{699B1886-0C98-471F-9AE6-073B0E37CD0C}" srcOrd="1" destOrd="0" parTransId="{83C66084-CF0C-4B4D-A376-4AEE304BE60B}" sibTransId="{258B6120-9466-4432-A561-57C65A753E45}"/>
    <dgm:cxn modelId="{7AF2CAFC-B459-4618-A05D-7C012BE9239B}" type="presOf" srcId="{E4FCEBFA-43DE-49FF-A319-C29488C7FFFA}" destId="{F1A201DE-91E5-4580-A00B-77ED3A4C4200}" srcOrd="0" destOrd="0" presId="urn:microsoft.com/office/officeart/2005/8/layout/default#2"/>
    <dgm:cxn modelId="{D79DB841-CD6F-4293-97B4-CA86FB7EF179}" type="presParOf" srcId="{08CA971F-E2C5-4405-821A-9E5ECE9A52AE}" destId="{F1A201DE-91E5-4580-A00B-77ED3A4C4200}" srcOrd="0" destOrd="0" presId="urn:microsoft.com/office/officeart/2005/8/layout/default#2"/>
    <dgm:cxn modelId="{05455C42-7830-4620-9650-F6B409CD6940}" type="presParOf" srcId="{08CA971F-E2C5-4405-821A-9E5ECE9A52AE}" destId="{EE021D18-2218-4F15-855D-CD7BCECC59CA}" srcOrd="1" destOrd="0" presId="urn:microsoft.com/office/officeart/2005/8/layout/default#2"/>
    <dgm:cxn modelId="{D9F03DB3-3338-438E-A349-6106ACAD2FB5}" type="presParOf" srcId="{08CA971F-E2C5-4405-821A-9E5ECE9A52AE}" destId="{6CE51C72-E602-425E-94A7-3A73BDF78AAF}" srcOrd="2" destOrd="0" presId="urn:microsoft.com/office/officeart/2005/8/layout/default#2"/>
    <dgm:cxn modelId="{000AA2FF-22D3-40C9-9025-EAA359F61E39}" type="presParOf" srcId="{08CA971F-E2C5-4405-821A-9E5ECE9A52AE}" destId="{A865CADD-F679-4D89-AA5F-F8F0F39400AD}" srcOrd="3" destOrd="0" presId="urn:microsoft.com/office/officeart/2005/8/layout/default#2"/>
    <dgm:cxn modelId="{71A96A00-7CBD-467A-8762-83068FE7D0CE}" type="presParOf" srcId="{08CA971F-E2C5-4405-821A-9E5ECE9A52AE}" destId="{179AED5A-7733-4313-A217-2A79678CEBB2}" srcOrd="4" destOrd="0" presId="urn:microsoft.com/office/officeart/2005/8/layout/default#2"/>
    <dgm:cxn modelId="{F6AF3DAC-71CD-429B-920B-C8A7059A73CF}" type="presParOf" srcId="{08CA971F-E2C5-4405-821A-9E5ECE9A52AE}" destId="{73C2DF71-DD71-45FE-A6AA-6612179CD402}" srcOrd="5" destOrd="0" presId="urn:microsoft.com/office/officeart/2005/8/layout/default#2"/>
    <dgm:cxn modelId="{7352ED98-5EEF-439D-8846-8C6000764841}" type="presParOf" srcId="{08CA971F-E2C5-4405-821A-9E5ECE9A52AE}" destId="{2223675C-E7D3-4D1C-AA0D-92E5ABD3436B}" srcOrd="6" destOrd="0" presId="urn:microsoft.com/office/officeart/2005/8/layout/default#2"/>
    <dgm:cxn modelId="{79EF25BA-B1FB-424C-91B0-A8427636A95B}" type="presParOf" srcId="{08CA971F-E2C5-4405-821A-9E5ECE9A52AE}" destId="{C1C95DAE-D722-43B5-BE04-9B157F4E47E8}" srcOrd="7" destOrd="0" presId="urn:microsoft.com/office/officeart/2005/8/layout/default#2"/>
    <dgm:cxn modelId="{10AF89C8-8542-49B0-9851-3B6EA91A88A4}" type="presParOf" srcId="{08CA971F-E2C5-4405-821A-9E5ECE9A52AE}" destId="{E7528E01-0130-4930-990E-E4560C2B554D}" srcOrd="8" destOrd="0" presId="urn:microsoft.com/office/officeart/2005/8/layout/defaul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065CE1C-056B-47DB-82D6-43CF40CBE75A}" type="doc">
      <dgm:prSet loTypeId="urn:microsoft.com/office/officeart/2005/8/layout/cycle1" loCatId="cycle" qsTypeId="urn:microsoft.com/office/officeart/2005/8/quickstyle/simple2" qsCatId="simple" csTypeId="urn:microsoft.com/office/officeart/2005/8/colors/accent3_1" csCatId="accent3" phldr="1"/>
      <dgm:spPr/>
      <dgm:t>
        <a:bodyPr/>
        <a:lstStyle/>
        <a:p>
          <a:endParaRPr lang="en-US"/>
        </a:p>
      </dgm:t>
    </dgm:pt>
    <dgm:pt modelId="{2D50513A-CFBF-43D0-A291-05280DDA8219}">
      <dgm:prSet phldrT="[Text]" custT="1"/>
      <dgm:spPr/>
      <dgm:t>
        <a:bodyPr/>
        <a:lstStyle/>
        <a:p>
          <a:r>
            <a:rPr lang="en-US" sz="5400" b="1" dirty="0">
              <a:latin typeface="+mj-lt"/>
              <a:cs typeface="Arial" pitchFamily="34" charset="0"/>
            </a:rPr>
            <a:t>Diversity</a:t>
          </a:r>
        </a:p>
      </dgm:t>
    </dgm:pt>
    <dgm:pt modelId="{1A9FA154-3DE2-44B8-BE2E-2352F52A1568}" type="parTrans" cxnId="{13F44E18-9C28-45B1-ABD1-D9D5BBE86F40}">
      <dgm:prSet/>
      <dgm:spPr/>
      <dgm:t>
        <a:bodyPr/>
        <a:lstStyle/>
        <a:p>
          <a:endParaRPr lang="en-US"/>
        </a:p>
      </dgm:t>
    </dgm:pt>
    <dgm:pt modelId="{7B82702E-05AC-449D-A3E9-AD451DBA435A}" type="sibTrans" cxnId="{13F44E18-9C28-45B1-ABD1-D9D5BBE86F40}">
      <dgm:prSet/>
      <dgm:spPr/>
      <dgm:t>
        <a:bodyPr/>
        <a:lstStyle/>
        <a:p>
          <a:endParaRPr lang="en-US"/>
        </a:p>
      </dgm:t>
    </dgm:pt>
    <dgm:pt modelId="{74FF4968-833B-46C9-95FD-7A82F543B44A}">
      <dgm:prSet phldrT="[Text]" custT="1"/>
      <dgm:spPr/>
      <dgm:t>
        <a:bodyPr/>
        <a:lstStyle/>
        <a:p>
          <a:r>
            <a:rPr lang="en-US" sz="5400" b="1">
              <a:latin typeface="+mj-lt"/>
              <a:cs typeface="Arial" pitchFamily="34" charset="0"/>
            </a:rPr>
            <a:t>Accountability</a:t>
          </a:r>
          <a:endParaRPr lang="en-US" sz="5400" b="1" dirty="0">
            <a:latin typeface="+mj-lt"/>
            <a:cs typeface="Arial" pitchFamily="34" charset="0"/>
          </a:endParaRPr>
        </a:p>
      </dgm:t>
    </dgm:pt>
    <dgm:pt modelId="{2BE6FC29-4D9C-4268-92AE-9F9A9C1E3745}" type="parTrans" cxnId="{7A0313E1-2335-4ED7-ABC8-515DAFE98873}">
      <dgm:prSet/>
      <dgm:spPr/>
      <dgm:t>
        <a:bodyPr/>
        <a:lstStyle/>
        <a:p>
          <a:endParaRPr lang="en-US"/>
        </a:p>
      </dgm:t>
    </dgm:pt>
    <dgm:pt modelId="{48D4DB77-68D1-4A4E-8549-1388038A1FBF}" type="sibTrans" cxnId="{7A0313E1-2335-4ED7-ABC8-515DAFE98873}">
      <dgm:prSet/>
      <dgm:spPr/>
      <dgm:t>
        <a:bodyPr/>
        <a:lstStyle/>
        <a:p>
          <a:endParaRPr lang="en-US"/>
        </a:p>
      </dgm:t>
    </dgm:pt>
    <dgm:pt modelId="{E6205A2D-1F8D-4B8B-A406-21769CB80F47}" type="pres">
      <dgm:prSet presAssocID="{4065CE1C-056B-47DB-82D6-43CF40CBE75A}" presName="cycle" presStyleCnt="0">
        <dgm:presLayoutVars>
          <dgm:dir/>
          <dgm:resizeHandles val="exact"/>
        </dgm:presLayoutVars>
      </dgm:prSet>
      <dgm:spPr/>
    </dgm:pt>
    <dgm:pt modelId="{AC65A37A-E029-4BC2-A4FE-97DB454D958D}" type="pres">
      <dgm:prSet presAssocID="{2D50513A-CFBF-43D0-A291-05280DDA8219}" presName="dummy" presStyleCnt="0"/>
      <dgm:spPr/>
    </dgm:pt>
    <dgm:pt modelId="{26CBE2B1-F7A9-4F53-8575-9F393B10CEB7}" type="pres">
      <dgm:prSet presAssocID="{2D50513A-CFBF-43D0-A291-05280DDA8219}" presName="node" presStyleLbl="revTx" presStyleIdx="0" presStyleCnt="2" custScaleX="137790">
        <dgm:presLayoutVars>
          <dgm:bulletEnabled val="1"/>
        </dgm:presLayoutVars>
      </dgm:prSet>
      <dgm:spPr/>
    </dgm:pt>
    <dgm:pt modelId="{930C7038-C5DD-43FB-86DC-D3E58D42F7DB}" type="pres">
      <dgm:prSet presAssocID="{7B82702E-05AC-449D-A3E9-AD451DBA435A}" presName="sibTrans" presStyleLbl="node1" presStyleIdx="0" presStyleCnt="2"/>
      <dgm:spPr/>
    </dgm:pt>
    <dgm:pt modelId="{A2FB529D-0239-4AD6-861B-1CD11403B740}" type="pres">
      <dgm:prSet presAssocID="{74FF4968-833B-46C9-95FD-7A82F543B44A}" presName="dummy" presStyleCnt="0"/>
      <dgm:spPr/>
    </dgm:pt>
    <dgm:pt modelId="{9F712607-E35C-442B-9383-4A02A467E0E0}" type="pres">
      <dgm:prSet presAssocID="{74FF4968-833B-46C9-95FD-7A82F543B44A}" presName="node" presStyleLbl="revTx" presStyleIdx="1" presStyleCnt="2" custScaleX="161221">
        <dgm:presLayoutVars>
          <dgm:bulletEnabled val="1"/>
        </dgm:presLayoutVars>
      </dgm:prSet>
      <dgm:spPr/>
    </dgm:pt>
    <dgm:pt modelId="{752FC737-DA7F-456D-A71B-D1B259377BF3}" type="pres">
      <dgm:prSet presAssocID="{48D4DB77-68D1-4A4E-8549-1388038A1FBF}" presName="sibTrans" presStyleLbl="node1" presStyleIdx="1" presStyleCnt="2"/>
      <dgm:spPr/>
    </dgm:pt>
  </dgm:ptLst>
  <dgm:cxnLst>
    <dgm:cxn modelId="{01CFD70B-0AE8-4BAF-A19C-470EEC3F8C2A}" type="presOf" srcId="{48D4DB77-68D1-4A4E-8549-1388038A1FBF}" destId="{752FC737-DA7F-456D-A71B-D1B259377BF3}" srcOrd="0" destOrd="0" presId="urn:microsoft.com/office/officeart/2005/8/layout/cycle1"/>
    <dgm:cxn modelId="{4CB35C0F-FA30-40B6-BE2D-7764D6F5C227}" type="presOf" srcId="{2D50513A-CFBF-43D0-A291-05280DDA8219}" destId="{26CBE2B1-F7A9-4F53-8575-9F393B10CEB7}" srcOrd="0" destOrd="0" presId="urn:microsoft.com/office/officeart/2005/8/layout/cycle1"/>
    <dgm:cxn modelId="{85292813-3E8F-4A83-B9DA-979086D83827}" type="presOf" srcId="{74FF4968-833B-46C9-95FD-7A82F543B44A}" destId="{9F712607-E35C-442B-9383-4A02A467E0E0}" srcOrd="0" destOrd="0" presId="urn:microsoft.com/office/officeart/2005/8/layout/cycle1"/>
    <dgm:cxn modelId="{13F44E18-9C28-45B1-ABD1-D9D5BBE86F40}" srcId="{4065CE1C-056B-47DB-82D6-43CF40CBE75A}" destId="{2D50513A-CFBF-43D0-A291-05280DDA8219}" srcOrd="0" destOrd="0" parTransId="{1A9FA154-3DE2-44B8-BE2E-2352F52A1568}" sibTransId="{7B82702E-05AC-449D-A3E9-AD451DBA435A}"/>
    <dgm:cxn modelId="{7AF845A6-22C1-4B4C-B649-D2F246A6A000}" type="presOf" srcId="{4065CE1C-056B-47DB-82D6-43CF40CBE75A}" destId="{E6205A2D-1F8D-4B8B-A406-21769CB80F47}" srcOrd="0" destOrd="0" presId="urn:microsoft.com/office/officeart/2005/8/layout/cycle1"/>
    <dgm:cxn modelId="{BF1B74DF-8414-43E8-B832-3C8350571A79}" type="presOf" srcId="{7B82702E-05AC-449D-A3E9-AD451DBA435A}" destId="{930C7038-C5DD-43FB-86DC-D3E58D42F7DB}" srcOrd="0" destOrd="0" presId="urn:microsoft.com/office/officeart/2005/8/layout/cycle1"/>
    <dgm:cxn modelId="{7A0313E1-2335-4ED7-ABC8-515DAFE98873}" srcId="{4065CE1C-056B-47DB-82D6-43CF40CBE75A}" destId="{74FF4968-833B-46C9-95FD-7A82F543B44A}" srcOrd="1" destOrd="0" parTransId="{2BE6FC29-4D9C-4268-92AE-9F9A9C1E3745}" sibTransId="{48D4DB77-68D1-4A4E-8549-1388038A1FBF}"/>
    <dgm:cxn modelId="{871C1CCB-F865-412C-8ABA-290E5CA4B8E1}" type="presParOf" srcId="{E6205A2D-1F8D-4B8B-A406-21769CB80F47}" destId="{AC65A37A-E029-4BC2-A4FE-97DB454D958D}" srcOrd="0" destOrd="0" presId="urn:microsoft.com/office/officeart/2005/8/layout/cycle1"/>
    <dgm:cxn modelId="{8D18773B-58C9-42B0-A924-CEFC8F1D0DEE}" type="presParOf" srcId="{E6205A2D-1F8D-4B8B-A406-21769CB80F47}" destId="{26CBE2B1-F7A9-4F53-8575-9F393B10CEB7}" srcOrd="1" destOrd="0" presId="urn:microsoft.com/office/officeart/2005/8/layout/cycle1"/>
    <dgm:cxn modelId="{0964BE5E-269A-41B1-94DF-CD2051CE3995}" type="presParOf" srcId="{E6205A2D-1F8D-4B8B-A406-21769CB80F47}" destId="{930C7038-C5DD-43FB-86DC-D3E58D42F7DB}" srcOrd="2" destOrd="0" presId="urn:microsoft.com/office/officeart/2005/8/layout/cycle1"/>
    <dgm:cxn modelId="{574A340D-A686-4987-A9F5-451CDC284A94}" type="presParOf" srcId="{E6205A2D-1F8D-4B8B-A406-21769CB80F47}" destId="{A2FB529D-0239-4AD6-861B-1CD11403B740}" srcOrd="3" destOrd="0" presId="urn:microsoft.com/office/officeart/2005/8/layout/cycle1"/>
    <dgm:cxn modelId="{72004F29-37B3-42D3-A42E-09206166D5C7}" type="presParOf" srcId="{E6205A2D-1F8D-4B8B-A406-21769CB80F47}" destId="{9F712607-E35C-442B-9383-4A02A467E0E0}" srcOrd="4" destOrd="0" presId="urn:microsoft.com/office/officeart/2005/8/layout/cycle1"/>
    <dgm:cxn modelId="{7C6E86A4-04EA-452B-BDB0-17E2AFC43CDC}" type="presParOf" srcId="{E6205A2D-1F8D-4B8B-A406-21769CB80F47}" destId="{752FC737-DA7F-456D-A71B-D1B259377BF3}" srcOrd="5"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30FA160-B836-48A7-82B8-501CE5B1486D}"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D996F41C-E69F-4A44-A848-F034BCCFDBEB}">
      <dgm:prSet phldrT="[Text]" custT="1"/>
      <dgm:spPr>
        <a:solidFill>
          <a:srgbClr val="006600"/>
        </a:solidFill>
      </dgm:spPr>
      <dgm:t>
        <a:bodyPr/>
        <a:lstStyle/>
        <a:p>
          <a:r>
            <a:rPr lang="en-US" sz="5400" dirty="0"/>
            <a:t>Faculty</a:t>
          </a:r>
        </a:p>
      </dgm:t>
    </dgm:pt>
    <dgm:pt modelId="{3809E79F-BD9D-4249-AFAA-FA23A1CB80D8}" type="parTrans" cxnId="{3A074B71-0C21-4BED-B7AD-A6D1610474DC}">
      <dgm:prSet/>
      <dgm:spPr/>
      <dgm:t>
        <a:bodyPr/>
        <a:lstStyle/>
        <a:p>
          <a:endParaRPr lang="en-US"/>
        </a:p>
      </dgm:t>
    </dgm:pt>
    <dgm:pt modelId="{9E3AA53F-8336-495E-8241-9CEFEEB6F93C}" type="sibTrans" cxnId="{3A074B71-0C21-4BED-B7AD-A6D1610474DC}">
      <dgm:prSet/>
      <dgm:spPr>
        <a:solidFill>
          <a:schemeClr val="accent2">
            <a:alpha val="90000"/>
          </a:schemeClr>
        </a:solidFill>
      </dgm:spPr>
      <dgm:t>
        <a:bodyPr/>
        <a:lstStyle/>
        <a:p>
          <a:endParaRPr lang="en-US"/>
        </a:p>
      </dgm:t>
    </dgm:pt>
    <dgm:pt modelId="{9139A091-5662-4947-BC6F-8F8FBBAA289A}">
      <dgm:prSet phldrT="[Text]" custT="1"/>
      <dgm:spPr>
        <a:solidFill>
          <a:srgbClr val="006600"/>
        </a:solidFill>
      </dgm:spPr>
      <dgm:t>
        <a:bodyPr/>
        <a:lstStyle/>
        <a:p>
          <a:r>
            <a:rPr lang="en-US" sz="4800" dirty="0"/>
            <a:t>Chairs</a:t>
          </a:r>
        </a:p>
      </dgm:t>
    </dgm:pt>
    <dgm:pt modelId="{06955202-6D9B-49BA-8174-0B8E7852F44C}" type="parTrans" cxnId="{8A327EFB-76C6-48BB-B1E7-F6B89A7F26AA}">
      <dgm:prSet/>
      <dgm:spPr/>
      <dgm:t>
        <a:bodyPr/>
        <a:lstStyle/>
        <a:p>
          <a:endParaRPr lang="en-US"/>
        </a:p>
      </dgm:t>
    </dgm:pt>
    <dgm:pt modelId="{19CFCE5F-26ED-44B4-9B6A-132F3D86596B}" type="sibTrans" cxnId="{8A327EFB-76C6-48BB-B1E7-F6B89A7F26AA}">
      <dgm:prSet/>
      <dgm:spPr>
        <a:solidFill>
          <a:srgbClr val="FFC000">
            <a:alpha val="90000"/>
          </a:srgbClr>
        </a:solidFill>
      </dgm:spPr>
      <dgm:t>
        <a:bodyPr/>
        <a:lstStyle/>
        <a:p>
          <a:endParaRPr lang="en-US"/>
        </a:p>
      </dgm:t>
    </dgm:pt>
    <dgm:pt modelId="{FB1DE42D-9B8B-4307-901C-7F4F24F6ECE3}">
      <dgm:prSet phldrT="[Text]" custT="1"/>
      <dgm:spPr>
        <a:solidFill>
          <a:srgbClr val="006600"/>
        </a:solidFill>
      </dgm:spPr>
      <dgm:t>
        <a:bodyPr/>
        <a:lstStyle/>
        <a:p>
          <a:r>
            <a:rPr lang="en-US" sz="4800" dirty="0"/>
            <a:t>Deans</a:t>
          </a:r>
        </a:p>
      </dgm:t>
    </dgm:pt>
    <dgm:pt modelId="{B43A3AF3-F7E8-4309-A610-4C126F80D8BA}" type="parTrans" cxnId="{32AFC0C7-8741-4F39-A595-975362D9E6DD}">
      <dgm:prSet/>
      <dgm:spPr/>
      <dgm:t>
        <a:bodyPr/>
        <a:lstStyle/>
        <a:p>
          <a:endParaRPr lang="en-US"/>
        </a:p>
      </dgm:t>
    </dgm:pt>
    <dgm:pt modelId="{0B2BDBC1-A98A-4916-B865-8B52DA2F2B9B}" type="sibTrans" cxnId="{32AFC0C7-8741-4F39-A595-975362D9E6DD}">
      <dgm:prSet/>
      <dgm:spPr/>
      <dgm:t>
        <a:bodyPr/>
        <a:lstStyle/>
        <a:p>
          <a:endParaRPr lang="en-US"/>
        </a:p>
      </dgm:t>
    </dgm:pt>
    <dgm:pt modelId="{0D114796-4A20-497B-959C-6C85A3FF64AB}" type="pres">
      <dgm:prSet presAssocID="{E30FA160-B836-48A7-82B8-501CE5B1486D}" presName="outerComposite" presStyleCnt="0">
        <dgm:presLayoutVars>
          <dgm:chMax val="5"/>
          <dgm:dir/>
          <dgm:resizeHandles val="exact"/>
        </dgm:presLayoutVars>
      </dgm:prSet>
      <dgm:spPr/>
    </dgm:pt>
    <dgm:pt modelId="{4A0AFC86-DEC5-461F-B234-D5D77CD4FA6B}" type="pres">
      <dgm:prSet presAssocID="{E30FA160-B836-48A7-82B8-501CE5B1486D}" presName="dummyMaxCanvas" presStyleCnt="0">
        <dgm:presLayoutVars/>
      </dgm:prSet>
      <dgm:spPr/>
    </dgm:pt>
    <dgm:pt modelId="{EDC518CB-28AE-411B-A6DF-8195310FA9A0}" type="pres">
      <dgm:prSet presAssocID="{E30FA160-B836-48A7-82B8-501CE5B1486D}" presName="ThreeNodes_1" presStyleLbl="node1" presStyleIdx="0" presStyleCnt="3" custScaleX="112524" custScaleY="75926" custLinFactNeighborX="3131" custLinFactNeighborY="1852">
        <dgm:presLayoutVars>
          <dgm:bulletEnabled val="1"/>
        </dgm:presLayoutVars>
      </dgm:prSet>
      <dgm:spPr/>
    </dgm:pt>
    <dgm:pt modelId="{9AF1154D-0913-4853-A871-1FB99F3CEB4A}" type="pres">
      <dgm:prSet presAssocID="{E30FA160-B836-48A7-82B8-501CE5B1486D}" presName="ThreeNodes_2" presStyleLbl="node1" presStyleIdx="1" presStyleCnt="3" custScaleY="75926" custLinFactNeighborX="-4715" custLinFactNeighborY="-926">
        <dgm:presLayoutVars>
          <dgm:bulletEnabled val="1"/>
        </dgm:presLayoutVars>
      </dgm:prSet>
      <dgm:spPr/>
    </dgm:pt>
    <dgm:pt modelId="{D280C936-2FEE-4E56-B5A6-9E885549D6B7}" type="pres">
      <dgm:prSet presAssocID="{E30FA160-B836-48A7-82B8-501CE5B1486D}" presName="ThreeNodes_3" presStyleLbl="node1" presStyleIdx="2" presStyleCnt="3" custScaleX="93738" custScaleY="85186" custLinFactNeighborX="-7619" custLinFactNeighborY="-1852">
        <dgm:presLayoutVars>
          <dgm:bulletEnabled val="1"/>
        </dgm:presLayoutVars>
      </dgm:prSet>
      <dgm:spPr/>
    </dgm:pt>
    <dgm:pt modelId="{E1CFE060-5B9C-42D4-8A14-697A34BB0F34}" type="pres">
      <dgm:prSet presAssocID="{E30FA160-B836-48A7-82B8-501CE5B1486D}" presName="ThreeConn_1-2" presStyleLbl="fgAccFollowNode1" presStyleIdx="0" presStyleCnt="2">
        <dgm:presLayoutVars>
          <dgm:bulletEnabled val="1"/>
        </dgm:presLayoutVars>
      </dgm:prSet>
      <dgm:spPr/>
    </dgm:pt>
    <dgm:pt modelId="{2580455B-2EBB-4B59-AEBD-F76B1E4159D9}" type="pres">
      <dgm:prSet presAssocID="{E30FA160-B836-48A7-82B8-501CE5B1486D}" presName="ThreeConn_2-3" presStyleLbl="fgAccFollowNode1" presStyleIdx="1" presStyleCnt="2">
        <dgm:presLayoutVars>
          <dgm:bulletEnabled val="1"/>
        </dgm:presLayoutVars>
      </dgm:prSet>
      <dgm:spPr/>
    </dgm:pt>
    <dgm:pt modelId="{2CA931B9-2355-4C6B-8595-4E36D52C5155}" type="pres">
      <dgm:prSet presAssocID="{E30FA160-B836-48A7-82B8-501CE5B1486D}" presName="ThreeNodes_1_text" presStyleLbl="node1" presStyleIdx="2" presStyleCnt="3">
        <dgm:presLayoutVars>
          <dgm:bulletEnabled val="1"/>
        </dgm:presLayoutVars>
      </dgm:prSet>
      <dgm:spPr/>
    </dgm:pt>
    <dgm:pt modelId="{5A28D594-9F43-4D3D-9D5F-A0EF024B40A8}" type="pres">
      <dgm:prSet presAssocID="{E30FA160-B836-48A7-82B8-501CE5B1486D}" presName="ThreeNodes_2_text" presStyleLbl="node1" presStyleIdx="2" presStyleCnt="3">
        <dgm:presLayoutVars>
          <dgm:bulletEnabled val="1"/>
        </dgm:presLayoutVars>
      </dgm:prSet>
      <dgm:spPr/>
    </dgm:pt>
    <dgm:pt modelId="{DCDF23C3-95AC-4707-8FB5-BF08BFB6F741}" type="pres">
      <dgm:prSet presAssocID="{E30FA160-B836-48A7-82B8-501CE5B1486D}" presName="ThreeNodes_3_text" presStyleLbl="node1" presStyleIdx="2" presStyleCnt="3">
        <dgm:presLayoutVars>
          <dgm:bulletEnabled val="1"/>
        </dgm:presLayoutVars>
      </dgm:prSet>
      <dgm:spPr/>
    </dgm:pt>
  </dgm:ptLst>
  <dgm:cxnLst>
    <dgm:cxn modelId="{C6D86D01-BF86-4567-AF16-9196DF862116}" type="presOf" srcId="{19CFCE5F-26ED-44B4-9B6A-132F3D86596B}" destId="{2580455B-2EBB-4B59-AEBD-F76B1E4159D9}" srcOrd="0" destOrd="0" presId="urn:microsoft.com/office/officeart/2005/8/layout/vProcess5"/>
    <dgm:cxn modelId="{C468A628-BEED-4890-898C-B35C84BDD220}" type="presOf" srcId="{D996F41C-E69F-4A44-A848-F034BCCFDBEB}" destId="{EDC518CB-28AE-411B-A6DF-8195310FA9A0}" srcOrd="0" destOrd="0" presId="urn:microsoft.com/office/officeart/2005/8/layout/vProcess5"/>
    <dgm:cxn modelId="{8913AA2B-288D-4D7D-9F9C-EB7F3F622C8C}" type="presOf" srcId="{E30FA160-B836-48A7-82B8-501CE5B1486D}" destId="{0D114796-4A20-497B-959C-6C85A3FF64AB}" srcOrd="0" destOrd="0" presId="urn:microsoft.com/office/officeart/2005/8/layout/vProcess5"/>
    <dgm:cxn modelId="{CA5C183D-9CD4-4E63-8D02-EA952CEAAB67}" type="presOf" srcId="{9139A091-5662-4947-BC6F-8F8FBBAA289A}" destId="{5A28D594-9F43-4D3D-9D5F-A0EF024B40A8}" srcOrd="1" destOrd="0" presId="urn:microsoft.com/office/officeart/2005/8/layout/vProcess5"/>
    <dgm:cxn modelId="{496BC06C-96FC-4248-BA85-B4413F6F0054}" type="presOf" srcId="{D996F41C-E69F-4A44-A848-F034BCCFDBEB}" destId="{2CA931B9-2355-4C6B-8595-4E36D52C5155}" srcOrd="1" destOrd="0" presId="urn:microsoft.com/office/officeart/2005/8/layout/vProcess5"/>
    <dgm:cxn modelId="{3A074B71-0C21-4BED-B7AD-A6D1610474DC}" srcId="{E30FA160-B836-48A7-82B8-501CE5B1486D}" destId="{D996F41C-E69F-4A44-A848-F034BCCFDBEB}" srcOrd="0" destOrd="0" parTransId="{3809E79F-BD9D-4249-AFAA-FA23A1CB80D8}" sibTransId="{9E3AA53F-8336-495E-8241-9CEFEEB6F93C}"/>
    <dgm:cxn modelId="{AB39FDB7-063F-433B-B778-A6146696205D}" type="presOf" srcId="{9E3AA53F-8336-495E-8241-9CEFEEB6F93C}" destId="{E1CFE060-5B9C-42D4-8A14-697A34BB0F34}" srcOrd="0" destOrd="0" presId="urn:microsoft.com/office/officeart/2005/8/layout/vProcess5"/>
    <dgm:cxn modelId="{32AFC0C7-8741-4F39-A595-975362D9E6DD}" srcId="{E30FA160-B836-48A7-82B8-501CE5B1486D}" destId="{FB1DE42D-9B8B-4307-901C-7F4F24F6ECE3}" srcOrd="2" destOrd="0" parTransId="{B43A3AF3-F7E8-4309-A610-4C126F80D8BA}" sibTransId="{0B2BDBC1-A98A-4916-B865-8B52DA2F2B9B}"/>
    <dgm:cxn modelId="{A5256FCA-B29D-416D-88EC-9A3B335DD129}" type="presOf" srcId="{FB1DE42D-9B8B-4307-901C-7F4F24F6ECE3}" destId="{D280C936-2FEE-4E56-B5A6-9E885549D6B7}" srcOrd="0" destOrd="0" presId="urn:microsoft.com/office/officeart/2005/8/layout/vProcess5"/>
    <dgm:cxn modelId="{E1F0A1E7-3188-41BA-A350-78D863B68FE2}" type="presOf" srcId="{FB1DE42D-9B8B-4307-901C-7F4F24F6ECE3}" destId="{DCDF23C3-95AC-4707-8FB5-BF08BFB6F741}" srcOrd="1" destOrd="0" presId="urn:microsoft.com/office/officeart/2005/8/layout/vProcess5"/>
    <dgm:cxn modelId="{500B56FA-C334-4E40-BD1F-E761B9B8CD67}" type="presOf" srcId="{9139A091-5662-4947-BC6F-8F8FBBAA289A}" destId="{9AF1154D-0913-4853-A871-1FB99F3CEB4A}" srcOrd="0" destOrd="0" presId="urn:microsoft.com/office/officeart/2005/8/layout/vProcess5"/>
    <dgm:cxn modelId="{8A327EFB-76C6-48BB-B1E7-F6B89A7F26AA}" srcId="{E30FA160-B836-48A7-82B8-501CE5B1486D}" destId="{9139A091-5662-4947-BC6F-8F8FBBAA289A}" srcOrd="1" destOrd="0" parTransId="{06955202-6D9B-49BA-8174-0B8E7852F44C}" sibTransId="{19CFCE5F-26ED-44B4-9B6A-132F3D86596B}"/>
    <dgm:cxn modelId="{F113BB01-7FC3-475C-B79A-780F780E04F9}" type="presParOf" srcId="{0D114796-4A20-497B-959C-6C85A3FF64AB}" destId="{4A0AFC86-DEC5-461F-B234-D5D77CD4FA6B}" srcOrd="0" destOrd="0" presId="urn:microsoft.com/office/officeart/2005/8/layout/vProcess5"/>
    <dgm:cxn modelId="{C5604E02-1F40-449E-A462-16CF3DB817F2}" type="presParOf" srcId="{0D114796-4A20-497B-959C-6C85A3FF64AB}" destId="{EDC518CB-28AE-411B-A6DF-8195310FA9A0}" srcOrd="1" destOrd="0" presId="urn:microsoft.com/office/officeart/2005/8/layout/vProcess5"/>
    <dgm:cxn modelId="{6DC420AE-6147-4ABC-9265-10A3B9CBB90C}" type="presParOf" srcId="{0D114796-4A20-497B-959C-6C85A3FF64AB}" destId="{9AF1154D-0913-4853-A871-1FB99F3CEB4A}" srcOrd="2" destOrd="0" presId="urn:microsoft.com/office/officeart/2005/8/layout/vProcess5"/>
    <dgm:cxn modelId="{0EDBF596-C657-4454-8C43-1750E560B916}" type="presParOf" srcId="{0D114796-4A20-497B-959C-6C85A3FF64AB}" destId="{D280C936-2FEE-4E56-B5A6-9E885549D6B7}" srcOrd="3" destOrd="0" presId="urn:microsoft.com/office/officeart/2005/8/layout/vProcess5"/>
    <dgm:cxn modelId="{3AA62813-426E-499C-AFC4-DB988B4A2B8D}" type="presParOf" srcId="{0D114796-4A20-497B-959C-6C85A3FF64AB}" destId="{E1CFE060-5B9C-42D4-8A14-697A34BB0F34}" srcOrd="4" destOrd="0" presId="urn:microsoft.com/office/officeart/2005/8/layout/vProcess5"/>
    <dgm:cxn modelId="{7D101CFB-5633-4EB4-AB02-A1BBEB5916F3}" type="presParOf" srcId="{0D114796-4A20-497B-959C-6C85A3FF64AB}" destId="{2580455B-2EBB-4B59-AEBD-F76B1E4159D9}" srcOrd="5" destOrd="0" presId="urn:microsoft.com/office/officeart/2005/8/layout/vProcess5"/>
    <dgm:cxn modelId="{4365E114-8314-4A2A-ADDD-354EE16E8DCA}" type="presParOf" srcId="{0D114796-4A20-497B-959C-6C85A3FF64AB}" destId="{2CA931B9-2355-4C6B-8595-4E36D52C5155}" srcOrd="6" destOrd="0" presId="urn:microsoft.com/office/officeart/2005/8/layout/vProcess5"/>
    <dgm:cxn modelId="{407C3617-9BFD-4A0A-97C1-78EE573A9456}" type="presParOf" srcId="{0D114796-4A20-497B-959C-6C85A3FF64AB}" destId="{5A28D594-9F43-4D3D-9D5F-A0EF024B40A8}" srcOrd="7" destOrd="0" presId="urn:microsoft.com/office/officeart/2005/8/layout/vProcess5"/>
    <dgm:cxn modelId="{2955C057-AF4F-43AA-82EC-D611F6C2284B}" type="presParOf" srcId="{0D114796-4A20-497B-959C-6C85A3FF64AB}" destId="{DCDF23C3-95AC-4707-8FB5-BF08BFB6F741}"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DAEADE-2901-47D2-B49A-F3C55FE51C45}">
      <dsp:nvSpPr>
        <dsp:cNvPr id="0" name=""/>
        <dsp:cNvSpPr/>
      </dsp:nvSpPr>
      <dsp:spPr>
        <a:xfrm>
          <a:off x="0" y="577453"/>
          <a:ext cx="2452687" cy="1471612"/>
        </a:xfrm>
        <a:prstGeom prst="rect">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dirty="0"/>
            <a:t>Unexamined Bias</a:t>
          </a:r>
        </a:p>
      </dsp:txBody>
      <dsp:txXfrm>
        <a:off x="0" y="577453"/>
        <a:ext cx="2452687" cy="1471612"/>
      </dsp:txXfrm>
    </dsp:sp>
    <dsp:sp modelId="{EF8653B9-29BA-4005-A417-4C042D6F70D6}">
      <dsp:nvSpPr>
        <dsp:cNvPr id="0" name=""/>
        <dsp:cNvSpPr/>
      </dsp:nvSpPr>
      <dsp:spPr>
        <a:xfrm>
          <a:off x="2697956" y="577453"/>
          <a:ext cx="2452687" cy="1471612"/>
        </a:xfrm>
        <a:prstGeom prst="rect">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dirty="0"/>
            <a:t>Under-represented Groups</a:t>
          </a:r>
        </a:p>
      </dsp:txBody>
      <dsp:txXfrm>
        <a:off x="2697956" y="577453"/>
        <a:ext cx="2452687" cy="1471612"/>
      </dsp:txXfrm>
    </dsp:sp>
    <dsp:sp modelId="{27A95F2E-193A-4B09-8F7E-1EAE42C1B508}">
      <dsp:nvSpPr>
        <dsp:cNvPr id="0" name=""/>
        <dsp:cNvSpPr/>
      </dsp:nvSpPr>
      <dsp:spPr>
        <a:xfrm>
          <a:off x="5395912" y="577453"/>
          <a:ext cx="2452687" cy="1471612"/>
        </a:xfrm>
        <a:prstGeom prst="rect">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dirty="0"/>
            <a:t>Diversity VS</a:t>
          </a:r>
        </a:p>
        <a:p>
          <a:pPr marL="0" lvl="0" indent="0" algn="ctr" defTabSz="1289050">
            <a:lnSpc>
              <a:spcPct val="90000"/>
            </a:lnSpc>
            <a:spcBef>
              <a:spcPct val="0"/>
            </a:spcBef>
            <a:spcAft>
              <a:spcPct val="35000"/>
            </a:spcAft>
            <a:buNone/>
          </a:pPr>
          <a:r>
            <a:rPr lang="en-US" sz="2900" b="1" kern="1200" dirty="0"/>
            <a:t>Inclusion</a:t>
          </a:r>
        </a:p>
      </dsp:txBody>
      <dsp:txXfrm>
        <a:off x="5395912" y="577453"/>
        <a:ext cx="2452687" cy="1471612"/>
      </dsp:txXfrm>
    </dsp:sp>
    <dsp:sp modelId="{55323437-3A21-4BBC-AEF4-ACDE8AEC3AFE}">
      <dsp:nvSpPr>
        <dsp:cNvPr id="0" name=""/>
        <dsp:cNvSpPr/>
      </dsp:nvSpPr>
      <dsp:spPr>
        <a:xfrm>
          <a:off x="0" y="2294334"/>
          <a:ext cx="2452687" cy="1471612"/>
        </a:xfrm>
        <a:prstGeom prst="rect">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dirty="0"/>
            <a:t>Privilege</a:t>
          </a:r>
        </a:p>
      </dsp:txBody>
      <dsp:txXfrm>
        <a:off x="0" y="2294334"/>
        <a:ext cx="2452687" cy="1471612"/>
      </dsp:txXfrm>
    </dsp:sp>
    <dsp:sp modelId="{1815E5E9-A626-40DC-8373-DA8D6F527EA2}">
      <dsp:nvSpPr>
        <dsp:cNvPr id="0" name=""/>
        <dsp:cNvSpPr/>
      </dsp:nvSpPr>
      <dsp:spPr>
        <a:xfrm>
          <a:off x="2697956" y="2294334"/>
          <a:ext cx="2452687" cy="1471612"/>
        </a:xfrm>
        <a:prstGeom prst="rect">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dirty="0"/>
            <a:t>Change Agent</a:t>
          </a:r>
        </a:p>
      </dsp:txBody>
      <dsp:txXfrm>
        <a:off x="2697956" y="2294334"/>
        <a:ext cx="2452687" cy="1471612"/>
      </dsp:txXfrm>
    </dsp:sp>
    <dsp:sp modelId="{35361B41-0A86-4FEB-822A-51BF2C285AAD}">
      <dsp:nvSpPr>
        <dsp:cNvPr id="0" name=""/>
        <dsp:cNvSpPr/>
      </dsp:nvSpPr>
      <dsp:spPr>
        <a:xfrm>
          <a:off x="5395912" y="2294334"/>
          <a:ext cx="2452687" cy="1471612"/>
        </a:xfrm>
        <a:prstGeom prst="rect">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b="1" kern="1200" dirty="0"/>
            <a:t>Micro-aggressions</a:t>
          </a:r>
        </a:p>
      </dsp:txBody>
      <dsp:txXfrm>
        <a:off x="5395912" y="2294334"/>
        <a:ext cx="2452687" cy="14716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A6A00A-CC82-4ADC-8E6C-FDEF1CD9C1BD}">
      <dsp:nvSpPr>
        <dsp:cNvPr id="0" name=""/>
        <dsp:cNvSpPr/>
      </dsp:nvSpPr>
      <dsp:spPr>
        <a:xfrm>
          <a:off x="1338" y="744"/>
          <a:ext cx="2740523" cy="1522511"/>
        </a:xfrm>
        <a:prstGeom prst="roundRect">
          <a:avLst/>
        </a:prstGeom>
        <a:solidFill>
          <a:srgbClr val="0066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t" anchorCtr="1">
          <a:noAutofit/>
        </a:bodyPr>
        <a:lstStyle/>
        <a:p>
          <a:pPr marL="0" lvl="0" indent="0" algn="ctr" defTabSz="1066800" rtl="0">
            <a:lnSpc>
              <a:spcPct val="100000"/>
            </a:lnSpc>
            <a:spcBef>
              <a:spcPct val="0"/>
            </a:spcBef>
            <a:spcAft>
              <a:spcPct val="35000"/>
            </a:spcAft>
            <a:buNone/>
          </a:pPr>
          <a:r>
            <a:rPr lang="en-US" sz="2400" b="1" kern="1200" dirty="0"/>
            <a:t>Academic CV </a:t>
          </a:r>
          <a:r>
            <a:rPr lang="en-US" sz="2400" b="1" kern="1200" dirty="0">
              <a:effectLst/>
            </a:rPr>
            <a:t>evaluation </a:t>
          </a:r>
          <a:r>
            <a:rPr lang="en-US" sz="2400" b="1" kern="1200" dirty="0"/>
            <a:t> </a:t>
          </a:r>
          <a:r>
            <a:rPr lang="en-US" sz="1400" b="1" kern="1200" dirty="0"/>
            <a:t>(</a:t>
          </a:r>
          <a:r>
            <a:rPr lang="en-US" sz="1800" b="1" kern="1200" dirty="0" err="1"/>
            <a:t>Steinpreis</a:t>
          </a:r>
          <a:r>
            <a:rPr lang="en-US" sz="1800" b="1" kern="1200" dirty="0"/>
            <a:t> et al., 1999; </a:t>
          </a:r>
          <a:r>
            <a:rPr lang="en-US" sz="1800" kern="1200" dirty="0"/>
            <a:t>Moss-</a:t>
          </a:r>
          <a:r>
            <a:rPr lang="en-US" sz="1800" kern="1200" dirty="0" err="1"/>
            <a:t>Racusin</a:t>
          </a:r>
          <a:r>
            <a:rPr lang="en-US" sz="1800" kern="1200" dirty="0"/>
            <a:t>  et al 2012</a:t>
          </a:r>
          <a:r>
            <a:rPr lang="en-US" sz="1800" b="1" kern="1200" dirty="0"/>
            <a:t>)</a:t>
          </a:r>
          <a:br>
            <a:rPr lang="en-US" sz="1600" b="1" kern="1200" dirty="0"/>
          </a:br>
          <a:endParaRPr lang="en-US" sz="1600" kern="1200" dirty="0"/>
        </a:p>
      </dsp:txBody>
      <dsp:txXfrm>
        <a:off x="75661" y="75067"/>
        <a:ext cx="2591877" cy="13738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52009B-E9F2-4254-A79A-A23B748E8C3B}">
      <dsp:nvSpPr>
        <dsp:cNvPr id="0" name=""/>
        <dsp:cNvSpPr/>
      </dsp:nvSpPr>
      <dsp:spPr>
        <a:xfrm>
          <a:off x="1338" y="0"/>
          <a:ext cx="2740523" cy="1524000"/>
        </a:xfrm>
        <a:prstGeom prst="roundRect">
          <a:avLst/>
        </a:prstGeom>
        <a:solidFill>
          <a:srgbClr val="006600"/>
        </a:solidFill>
        <a:ln w="38100" cap="flat" cmpd="sng" algn="ctr">
          <a:solidFill>
            <a:schemeClr val="bg1"/>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rtl="0">
            <a:lnSpc>
              <a:spcPct val="90000"/>
            </a:lnSpc>
            <a:spcBef>
              <a:spcPct val="0"/>
            </a:spcBef>
            <a:spcAft>
              <a:spcPct val="35000"/>
            </a:spcAft>
            <a:buNone/>
          </a:pPr>
          <a:r>
            <a:rPr lang="en-US" sz="3000" b="1" kern="1200" dirty="0"/>
            <a:t>Job Callbacks</a:t>
          </a:r>
          <a:br>
            <a:rPr lang="en-US" sz="3000" b="1" kern="1200" dirty="0"/>
          </a:br>
          <a:r>
            <a:rPr lang="en-US" sz="3000" b="0" kern="1200" dirty="0"/>
            <a:t>(Bertrand &amp; </a:t>
          </a:r>
          <a:r>
            <a:rPr lang="en-US" sz="3000" b="0" kern="1200" dirty="0" err="1"/>
            <a:t>Mullainathan</a:t>
          </a:r>
          <a:r>
            <a:rPr lang="en-US" sz="3000" b="0" kern="1200" dirty="0"/>
            <a:t>) </a:t>
          </a:r>
          <a:endParaRPr lang="en-US" sz="3000" b="1" kern="1200" dirty="0"/>
        </a:p>
      </dsp:txBody>
      <dsp:txXfrm>
        <a:off x="75734" y="74396"/>
        <a:ext cx="2591731" cy="13752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BE3494-3D33-4129-A892-E73622AE04E9}">
      <dsp:nvSpPr>
        <dsp:cNvPr id="0" name=""/>
        <dsp:cNvSpPr/>
      </dsp:nvSpPr>
      <dsp:spPr>
        <a:xfrm>
          <a:off x="1338" y="0"/>
          <a:ext cx="2740523" cy="1524000"/>
        </a:xfrm>
        <a:prstGeom prst="roundRect">
          <a:avLst/>
        </a:prstGeom>
        <a:solidFill>
          <a:srgbClr val="0066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rtl="0">
            <a:lnSpc>
              <a:spcPct val="90000"/>
            </a:lnSpc>
            <a:spcBef>
              <a:spcPct val="0"/>
            </a:spcBef>
            <a:spcAft>
              <a:spcPct val="35000"/>
            </a:spcAft>
            <a:buNone/>
          </a:pPr>
          <a:r>
            <a:rPr lang="en-US" sz="3000" b="1" kern="1200" dirty="0"/>
            <a:t>Fellowships</a:t>
          </a:r>
          <a:br>
            <a:rPr lang="en-US" sz="3000" b="1" kern="1200" dirty="0"/>
          </a:br>
          <a:r>
            <a:rPr lang="en-US" sz="3000" kern="1200" dirty="0"/>
            <a:t>(</a:t>
          </a:r>
          <a:r>
            <a:rPr lang="en-US" sz="3000" kern="1200" dirty="0" err="1"/>
            <a:t>Wennerås</a:t>
          </a:r>
          <a:r>
            <a:rPr lang="en-US" sz="3000" kern="1200" dirty="0"/>
            <a:t> and </a:t>
          </a:r>
          <a:r>
            <a:rPr lang="en-US" sz="3000" kern="1200" dirty="0" err="1"/>
            <a:t>Wold</a:t>
          </a:r>
          <a:r>
            <a:rPr lang="en-US" sz="3000" kern="1200" dirty="0"/>
            <a:t>).</a:t>
          </a:r>
          <a:endParaRPr lang="en-US" sz="3000" b="1" kern="1200" dirty="0"/>
        </a:p>
      </dsp:txBody>
      <dsp:txXfrm>
        <a:off x="75734" y="74396"/>
        <a:ext cx="2591731" cy="13752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201DE-91E5-4580-A00B-77ED3A4C4200}">
      <dsp:nvSpPr>
        <dsp:cNvPr id="0" name=""/>
        <dsp:cNvSpPr/>
      </dsp:nvSpPr>
      <dsp:spPr>
        <a:xfrm>
          <a:off x="0" y="59319"/>
          <a:ext cx="2047874" cy="1228725"/>
        </a:xfrm>
        <a:prstGeom prst="rect">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Cloning</a:t>
          </a:r>
        </a:p>
      </dsp:txBody>
      <dsp:txXfrm>
        <a:off x="0" y="59319"/>
        <a:ext cx="2047874" cy="1228725"/>
      </dsp:txXfrm>
    </dsp:sp>
    <dsp:sp modelId="{6CE51C72-E602-425E-94A7-3A73BDF78AAF}">
      <dsp:nvSpPr>
        <dsp:cNvPr id="0" name=""/>
        <dsp:cNvSpPr/>
      </dsp:nvSpPr>
      <dsp:spPr>
        <a:xfrm>
          <a:off x="2245597" y="59319"/>
          <a:ext cx="2047874" cy="1228725"/>
        </a:xfrm>
        <a:prstGeom prst="rect">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Snap Judgments</a:t>
          </a:r>
        </a:p>
      </dsp:txBody>
      <dsp:txXfrm>
        <a:off x="2245597" y="59319"/>
        <a:ext cx="2047874" cy="1228725"/>
      </dsp:txXfrm>
    </dsp:sp>
    <dsp:sp modelId="{179AED5A-7733-4313-A217-2A79678CEBB2}">
      <dsp:nvSpPr>
        <dsp:cNvPr id="0" name=""/>
        <dsp:cNvSpPr/>
      </dsp:nvSpPr>
      <dsp:spPr>
        <a:xfrm>
          <a:off x="4495802" y="76202"/>
          <a:ext cx="2047874" cy="1228725"/>
        </a:xfrm>
        <a:prstGeom prst="rect">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Negative Stereotypes</a:t>
          </a:r>
        </a:p>
      </dsp:txBody>
      <dsp:txXfrm>
        <a:off x="4495802" y="76202"/>
        <a:ext cx="2047874" cy="1228725"/>
      </dsp:txXfrm>
    </dsp:sp>
    <dsp:sp modelId="{2223675C-E7D3-4D1C-AA0D-92E5ABD3436B}">
      <dsp:nvSpPr>
        <dsp:cNvPr id="0" name=""/>
        <dsp:cNvSpPr/>
      </dsp:nvSpPr>
      <dsp:spPr>
        <a:xfrm>
          <a:off x="1144925" y="1574272"/>
          <a:ext cx="2047874" cy="1228725"/>
        </a:xfrm>
        <a:prstGeom prst="rect">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Positive Stereotypes</a:t>
          </a:r>
        </a:p>
      </dsp:txBody>
      <dsp:txXfrm>
        <a:off x="1144925" y="1574272"/>
        <a:ext cx="2047874" cy="1228725"/>
      </dsp:txXfrm>
    </dsp:sp>
    <dsp:sp modelId="{E7528E01-0130-4930-990E-E4560C2B554D}">
      <dsp:nvSpPr>
        <dsp:cNvPr id="0" name=""/>
        <dsp:cNvSpPr/>
      </dsp:nvSpPr>
      <dsp:spPr>
        <a:xfrm>
          <a:off x="3390523" y="1574272"/>
          <a:ext cx="2047874" cy="1228725"/>
        </a:xfrm>
        <a:prstGeom prst="rect">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Euphemized Bias</a:t>
          </a:r>
        </a:p>
      </dsp:txBody>
      <dsp:txXfrm>
        <a:off x="3390523" y="1574272"/>
        <a:ext cx="2047874" cy="122872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CBE2B1-F7A9-4F53-8575-9F393B10CEB7}">
      <dsp:nvSpPr>
        <dsp:cNvPr id="0" name=""/>
        <dsp:cNvSpPr/>
      </dsp:nvSpPr>
      <dsp:spPr>
        <a:xfrm>
          <a:off x="4703309" y="1448320"/>
          <a:ext cx="3778419" cy="2742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2400300">
            <a:lnSpc>
              <a:spcPct val="90000"/>
            </a:lnSpc>
            <a:spcBef>
              <a:spcPct val="0"/>
            </a:spcBef>
            <a:spcAft>
              <a:spcPct val="35000"/>
            </a:spcAft>
            <a:buNone/>
          </a:pPr>
          <a:r>
            <a:rPr lang="en-US" sz="5400" b="1" kern="1200" dirty="0">
              <a:latin typeface="+mj-lt"/>
              <a:cs typeface="Arial" pitchFamily="34" charset="0"/>
            </a:rPr>
            <a:t>Diversity</a:t>
          </a:r>
        </a:p>
      </dsp:txBody>
      <dsp:txXfrm>
        <a:off x="4703309" y="1448320"/>
        <a:ext cx="3778419" cy="2742158"/>
      </dsp:txXfrm>
    </dsp:sp>
    <dsp:sp modelId="{930C7038-C5DD-43FB-86DC-D3E58D42F7DB}">
      <dsp:nvSpPr>
        <dsp:cNvPr id="0" name=""/>
        <dsp:cNvSpPr/>
      </dsp:nvSpPr>
      <dsp:spPr>
        <a:xfrm>
          <a:off x="1531457" y="-771"/>
          <a:ext cx="5640342" cy="5640342"/>
        </a:xfrm>
        <a:prstGeom prst="circularArrow">
          <a:avLst>
            <a:gd name="adj1" fmla="val 9480"/>
            <a:gd name="adj2" fmla="val 684727"/>
            <a:gd name="adj3" fmla="val 7851888"/>
            <a:gd name="adj4" fmla="val 2263385"/>
            <a:gd name="adj5" fmla="val 11060"/>
          </a:avLst>
        </a:prstGeom>
        <a:solidFill>
          <a:schemeClr val="lt1">
            <a:hueOff val="0"/>
            <a:satOff val="0"/>
            <a:lumOff val="0"/>
            <a:alphaOff val="0"/>
          </a:schemeClr>
        </a:solidFill>
        <a:ln w="38100" cap="flat" cmpd="sng" algn="ctr">
          <a:solidFill>
            <a:schemeClr val="accent3">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9F712607-E35C-442B-9383-4A02A467E0E0}">
      <dsp:nvSpPr>
        <dsp:cNvPr id="0" name=""/>
        <dsp:cNvSpPr/>
      </dsp:nvSpPr>
      <dsp:spPr>
        <a:xfrm>
          <a:off x="-99728" y="1448320"/>
          <a:ext cx="4420934" cy="27421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2400300">
            <a:lnSpc>
              <a:spcPct val="90000"/>
            </a:lnSpc>
            <a:spcBef>
              <a:spcPct val="0"/>
            </a:spcBef>
            <a:spcAft>
              <a:spcPct val="35000"/>
            </a:spcAft>
            <a:buNone/>
          </a:pPr>
          <a:r>
            <a:rPr lang="en-US" sz="5400" b="1" kern="1200">
              <a:latin typeface="+mj-lt"/>
              <a:cs typeface="Arial" pitchFamily="34" charset="0"/>
            </a:rPr>
            <a:t>Accountability</a:t>
          </a:r>
          <a:endParaRPr lang="en-US" sz="5400" b="1" kern="1200" dirty="0">
            <a:latin typeface="+mj-lt"/>
            <a:cs typeface="Arial" pitchFamily="34" charset="0"/>
          </a:endParaRPr>
        </a:p>
      </dsp:txBody>
      <dsp:txXfrm>
        <a:off x="-99728" y="1448320"/>
        <a:ext cx="4420934" cy="2742158"/>
      </dsp:txXfrm>
    </dsp:sp>
    <dsp:sp modelId="{752FC737-DA7F-456D-A71B-D1B259377BF3}">
      <dsp:nvSpPr>
        <dsp:cNvPr id="0" name=""/>
        <dsp:cNvSpPr/>
      </dsp:nvSpPr>
      <dsp:spPr>
        <a:xfrm>
          <a:off x="1531457" y="-771"/>
          <a:ext cx="5640342" cy="5640342"/>
        </a:xfrm>
        <a:prstGeom prst="circularArrow">
          <a:avLst>
            <a:gd name="adj1" fmla="val 9480"/>
            <a:gd name="adj2" fmla="val 684727"/>
            <a:gd name="adj3" fmla="val 18651888"/>
            <a:gd name="adj4" fmla="val 13063385"/>
            <a:gd name="adj5" fmla="val 11060"/>
          </a:avLst>
        </a:prstGeom>
        <a:solidFill>
          <a:schemeClr val="lt1">
            <a:hueOff val="0"/>
            <a:satOff val="0"/>
            <a:lumOff val="0"/>
            <a:alphaOff val="0"/>
          </a:schemeClr>
        </a:solidFill>
        <a:ln w="38100" cap="flat" cmpd="sng" algn="ctr">
          <a:solidFill>
            <a:schemeClr val="accent3">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C518CB-28AE-411B-A6DF-8195310FA9A0}">
      <dsp:nvSpPr>
        <dsp:cNvPr id="0" name=""/>
        <dsp:cNvSpPr/>
      </dsp:nvSpPr>
      <dsp:spPr>
        <a:xfrm>
          <a:off x="0" y="196851"/>
          <a:ext cx="4300025" cy="1076114"/>
        </a:xfrm>
        <a:prstGeom prst="roundRect">
          <a:avLst>
            <a:gd name="adj" fmla="val 10000"/>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l" defTabSz="2400300">
            <a:lnSpc>
              <a:spcPct val="90000"/>
            </a:lnSpc>
            <a:spcBef>
              <a:spcPct val="0"/>
            </a:spcBef>
            <a:spcAft>
              <a:spcPct val="35000"/>
            </a:spcAft>
            <a:buNone/>
          </a:pPr>
          <a:r>
            <a:rPr lang="en-US" sz="5400" kern="1200" dirty="0"/>
            <a:t>Faculty</a:t>
          </a:r>
        </a:p>
      </dsp:txBody>
      <dsp:txXfrm>
        <a:off x="31518" y="228369"/>
        <a:ext cx="2609470" cy="1013078"/>
      </dsp:txXfrm>
    </dsp:sp>
    <dsp:sp modelId="{9AF1154D-0913-4853-A871-1FB99F3CEB4A}">
      <dsp:nvSpPr>
        <dsp:cNvPr id="0" name=""/>
        <dsp:cNvSpPr/>
      </dsp:nvSpPr>
      <dsp:spPr>
        <a:xfrm>
          <a:off x="276653" y="1811018"/>
          <a:ext cx="3821430" cy="1076114"/>
        </a:xfrm>
        <a:prstGeom prst="roundRect">
          <a:avLst>
            <a:gd name="adj" fmla="val 10000"/>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dirty="0"/>
            <a:t>Chairs</a:t>
          </a:r>
        </a:p>
      </dsp:txBody>
      <dsp:txXfrm>
        <a:off x="308171" y="1842536"/>
        <a:ext cx="2499951" cy="1013078"/>
      </dsp:txXfrm>
    </dsp:sp>
    <dsp:sp modelId="{D280C936-2FEE-4E56-B5A6-9E885549D6B7}">
      <dsp:nvSpPr>
        <dsp:cNvPr id="0" name=""/>
        <dsp:cNvSpPr/>
      </dsp:nvSpPr>
      <dsp:spPr>
        <a:xfrm>
          <a:off x="622513" y="3385812"/>
          <a:ext cx="3582132" cy="1207358"/>
        </a:xfrm>
        <a:prstGeom prst="roundRect">
          <a:avLst>
            <a:gd name="adj" fmla="val 10000"/>
          </a:avLst>
        </a:prstGeom>
        <a:solidFill>
          <a:srgbClr val="0066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dirty="0"/>
            <a:t>Deans</a:t>
          </a:r>
        </a:p>
      </dsp:txBody>
      <dsp:txXfrm>
        <a:off x="657875" y="3421174"/>
        <a:ext cx="2331768" cy="1136634"/>
      </dsp:txXfrm>
    </dsp:sp>
    <dsp:sp modelId="{E1CFE060-5B9C-42D4-8A14-697A34BB0F34}">
      <dsp:nvSpPr>
        <dsp:cNvPr id="0" name=""/>
        <dsp:cNvSpPr/>
      </dsp:nvSpPr>
      <dsp:spPr>
        <a:xfrm>
          <a:off x="3019820" y="1074801"/>
          <a:ext cx="921258" cy="921258"/>
        </a:xfrm>
        <a:prstGeom prst="downArrow">
          <a:avLst>
            <a:gd name="adj1" fmla="val 55000"/>
            <a:gd name="adj2" fmla="val 45000"/>
          </a:avLst>
        </a:prstGeom>
        <a:solidFill>
          <a:schemeClr val="accent2">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3227103" y="1074801"/>
        <a:ext cx="506692" cy="693247"/>
      </dsp:txXfrm>
    </dsp:sp>
    <dsp:sp modelId="{2580455B-2EBB-4B59-AEBD-F76B1E4159D9}">
      <dsp:nvSpPr>
        <dsp:cNvPr id="0" name=""/>
        <dsp:cNvSpPr/>
      </dsp:nvSpPr>
      <dsp:spPr>
        <a:xfrm>
          <a:off x="3357005" y="2718892"/>
          <a:ext cx="921258" cy="921258"/>
        </a:xfrm>
        <a:prstGeom prst="downArrow">
          <a:avLst>
            <a:gd name="adj1" fmla="val 55000"/>
            <a:gd name="adj2" fmla="val 45000"/>
          </a:avLst>
        </a:prstGeom>
        <a:solidFill>
          <a:srgbClr val="FFC000">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3564288" y="2718892"/>
        <a:ext cx="506692" cy="693247"/>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57200"/>
          </a:xfrm>
          <a:prstGeom prst="rect">
            <a:avLst/>
          </a:prstGeom>
        </p:spPr>
        <p:txBody>
          <a:bodyPr vert="horz" lIns="91419" tIns="45710" rIns="91419" bIns="45710" rtlCol="0"/>
          <a:lstStyle>
            <a:lvl1pPr algn="l">
              <a:defRPr sz="1200"/>
            </a:lvl1pPr>
          </a:lstStyle>
          <a:p>
            <a:endParaRPr lang="en-US"/>
          </a:p>
        </p:txBody>
      </p:sp>
      <p:sp>
        <p:nvSpPr>
          <p:cNvPr id="3" name="Date Placeholder 2"/>
          <p:cNvSpPr>
            <a:spLocks noGrp="1"/>
          </p:cNvSpPr>
          <p:nvPr>
            <p:ph type="dt" sz="quarter" idx="1"/>
          </p:nvPr>
        </p:nvSpPr>
        <p:spPr>
          <a:xfrm>
            <a:off x="3884614" y="0"/>
            <a:ext cx="2971800" cy="457200"/>
          </a:xfrm>
          <a:prstGeom prst="rect">
            <a:avLst/>
          </a:prstGeom>
        </p:spPr>
        <p:txBody>
          <a:bodyPr vert="horz" lIns="91419" tIns="45710" rIns="91419" bIns="45710" rtlCol="0"/>
          <a:lstStyle>
            <a:lvl1pPr algn="r">
              <a:defRPr sz="1200"/>
            </a:lvl1pPr>
          </a:lstStyle>
          <a:p>
            <a:fld id="{BDC14CF3-026B-4FE7-88EF-9DDC790F4DDF}" type="datetimeFigureOut">
              <a:rPr lang="en-US" smtClean="0"/>
              <a:pPr/>
              <a:t>2/14/2022</a:t>
            </a:fld>
            <a:endParaRPr lang="en-US"/>
          </a:p>
        </p:txBody>
      </p:sp>
      <p:sp>
        <p:nvSpPr>
          <p:cNvPr id="4" name="Footer Placeholder 3"/>
          <p:cNvSpPr>
            <a:spLocks noGrp="1"/>
          </p:cNvSpPr>
          <p:nvPr>
            <p:ph type="ftr" sz="quarter" idx="2"/>
          </p:nvPr>
        </p:nvSpPr>
        <p:spPr>
          <a:xfrm>
            <a:off x="1" y="8685214"/>
            <a:ext cx="2971800" cy="457200"/>
          </a:xfrm>
          <a:prstGeom prst="rect">
            <a:avLst/>
          </a:prstGeom>
        </p:spPr>
        <p:txBody>
          <a:bodyPr vert="horz" lIns="91419" tIns="45710" rIns="91419" bIns="45710" rtlCol="0" anchor="b"/>
          <a:lstStyle>
            <a:lvl1pPr algn="l">
              <a:defRPr sz="1200"/>
            </a:lvl1pPr>
          </a:lstStyle>
          <a:p>
            <a:endParaRPr lang="en-US"/>
          </a:p>
        </p:txBody>
      </p:sp>
      <p:sp>
        <p:nvSpPr>
          <p:cNvPr id="5" name="Slide Number Placeholder 4"/>
          <p:cNvSpPr>
            <a:spLocks noGrp="1"/>
          </p:cNvSpPr>
          <p:nvPr>
            <p:ph type="sldNum" sz="quarter" idx="3"/>
          </p:nvPr>
        </p:nvSpPr>
        <p:spPr>
          <a:xfrm>
            <a:off x="3884614" y="8685214"/>
            <a:ext cx="2971800" cy="457200"/>
          </a:xfrm>
          <a:prstGeom prst="rect">
            <a:avLst/>
          </a:prstGeom>
        </p:spPr>
        <p:txBody>
          <a:bodyPr vert="horz" lIns="91419" tIns="45710" rIns="91419" bIns="45710" rtlCol="0" anchor="b"/>
          <a:lstStyle>
            <a:lvl1pPr algn="r">
              <a:defRPr sz="1200"/>
            </a:lvl1pPr>
          </a:lstStyle>
          <a:p>
            <a:fld id="{ED489D34-6773-458A-BC68-1BC4BBE32BFC}" type="slidenum">
              <a:rPr lang="en-US" smtClean="0"/>
              <a:pPr/>
              <a:t>‹#›</a:t>
            </a:fld>
            <a:endParaRPr lang="en-US"/>
          </a:p>
        </p:txBody>
      </p:sp>
    </p:spTree>
    <p:extLst>
      <p:ext uri="{BB962C8B-B14F-4D97-AF65-F5344CB8AC3E}">
        <p14:creationId xmlns:p14="http://schemas.microsoft.com/office/powerpoint/2010/main" val="15900816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57200"/>
          </a:xfrm>
          <a:prstGeom prst="rect">
            <a:avLst/>
          </a:prstGeom>
        </p:spPr>
        <p:txBody>
          <a:bodyPr vert="horz" lIns="91419" tIns="45710" rIns="91419" bIns="45710" rtlCol="0"/>
          <a:lstStyle>
            <a:lvl1pPr algn="l">
              <a:defRPr sz="1200"/>
            </a:lvl1pPr>
          </a:lstStyle>
          <a:p>
            <a:endParaRPr lang="en-US"/>
          </a:p>
        </p:txBody>
      </p:sp>
      <p:sp>
        <p:nvSpPr>
          <p:cNvPr id="3" name="Date Placeholder 2"/>
          <p:cNvSpPr>
            <a:spLocks noGrp="1"/>
          </p:cNvSpPr>
          <p:nvPr>
            <p:ph type="dt" idx="1"/>
          </p:nvPr>
        </p:nvSpPr>
        <p:spPr>
          <a:xfrm>
            <a:off x="3884614" y="0"/>
            <a:ext cx="2971800" cy="457200"/>
          </a:xfrm>
          <a:prstGeom prst="rect">
            <a:avLst/>
          </a:prstGeom>
        </p:spPr>
        <p:txBody>
          <a:bodyPr vert="horz" lIns="91419" tIns="45710" rIns="91419" bIns="45710" rtlCol="0"/>
          <a:lstStyle>
            <a:lvl1pPr algn="r">
              <a:defRPr sz="1200"/>
            </a:lvl1pPr>
          </a:lstStyle>
          <a:p>
            <a:fld id="{0A0DD585-3B06-4E68-B39E-B1399EE1AC9D}" type="datetimeFigureOut">
              <a:rPr lang="en-US" smtClean="0"/>
              <a:pPr/>
              <a:t>2/14/2022</a:t>
            </a:fld>
            <a:endParaRPr lang="en-US"/>
          </a:p>
        </p:txBody>
      </p:sp>
      <p:sp>
        <p:nvSpPr>
          <p:cNvPr id="4" name="Slide Image Placeholder 3"/>
          <p:cNvSpPr>
            <a:spLocks noGrp="1" noRot="1" noChangeAspect="1"/>
          </p:cNvSpPr>
          <p:nvPr>
            <p:ph type="sldImg" idx="2"/>
          </p:nvPr>
        </p:nvSpPr>
        <p:spPr>
          <a:xfrm>
            <a:off x="1143000" y="687388"/>
            <a:ext cx="4572000" cy="3429000"/>
          </a:xfrm>
          <a:prstGeom prst="rect">
            <a:avLst/>
          </a:prstGeom>
          <a:noFill/>
          <a:ln w="12700">
            <a:solidFill>
              <a:prstClr val="black"/>
            </a:solidFill>
          </a:ln>
        </p:spPr>
        <p:txBody>
          <a:bodyPr vert="horz" lIns="91419" tIns="45710" rIns="91419" bIns="45710" rtlCol="0" anchor="ctr"/>
          <a:lstStyle/>
          <a:p>
            <a:endParaRPr lang="en-US"/>
          </a:p>
        </p:txBody>
      </p:sp>
      <p:sp>
        <p:nvSpPr>
          <p:cNvPr id="5" name="Notes Placeholder 4"/>
          <p:cNvSpPr>
            <a:spLocks noGrp="1"/>
          </p:cNvSpPr>
          <p:nvPr>
            <p:ph type="body" sz="quarter" idx="3"/>
          </p:nvPr>
        </p:nvSpPr>
        <p:spPr>
          <a:xfrm>
            <a:off x="685800" y="4343401"/>
            <a:ext cx="5486400" cy="4114800"/>
          </a:xfrm>
          <a:prstGeom prst="rect">
            <a:avLst/>
          </a:prstGeom>
        </p:spPr>
        <p:txBody>
          <a:bodyPr vert="horz" lIns="91419" tIns="45710" rIns="91419" bIns="4571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685214"/>
            <a:ext cx="2971800" cy="457200"/>
          </a:xfrm>
          <a:prstGeom prst="rect">
            <a:avLst/>
          </a:prstGeom>
        </p:spPr>
        <p:txBody>
          <a:bodyPr vert="horz" lIns="91419" tIns="45710" rIns="91419" bIns="45710" rtlCol="0" anchor="b"/>
          <a:lstStyle>
            <a:lvl1pPr algn="l">
              <a:defRPr sz="1200"/>
            </a:lvl1pPr>
          </a:lstStyle>
          <a:p>
            <a:endParaRPr lang="en-US"/>
          </a:p>
        </p:txBody>
      </p:sp>
      <p:sp>
        <p:nvSpPr>
          <p:cNvPr id="7" name="Slide Number Placeholder 6"/>
          <p:cNvSpPr>
            <a:spLocks noGrp="1"/>
          </p:cNvSpPr>
          <p:nvPr>
            <p:ph type="sldNum" sz="quarter" idx="5"/>
          </p:nvPr>
        </p:nvSpPr>
        <p:spPr>
          <a:xfrm>
            <a:off x="3884614" y="8685214"/>
            <a:ext cx="2971800" cy="457200"/>
          </a:xfrm>
          <a:prstGeom prst="rect">
            <a:avLst/>
          </a:prstGeom>
        </p:spPr>
        <p:txBody>
          <a:bodyPr vert="horz" lIns="91419" tIns="45710" rIns="91419" bIns="45710" rtlCol="0" anchor="b"/>
          <a:lstStyle>
            <a:lvl1pPr algn="r">
              <a:defRPr sz="1200"/>
            </a:lvl1pPr>
          </a:lstStyle>
          <a:p>
            <a:fld id="{5AACF6CF-6BB1-49B9-84B5-617859652D3A}" type="slidenum">
              <a:rPr lang="en-US" smtClean="0"/>
              <a:pPr/>
              <a:t>‹#›</a:t>
            </a:fld>
            <a:endParaRPr lang="en-US"/>
          </a:p>
        </p:txBody>
      </p:sp>
    </p:spTree>
    <p:extLst>
      <p:ext uri="{BB962C8B-B14F-4D97-AF65-F5344CB8AC3E}">
        <p14:creationId xmlns:p14="http://schemas.microsoft.com/office/powerpoint/2010/main" val="2535896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implicit.harvard.edu/"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www.people.fas.harvard.edu/~banaji"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4192">
              <a:defRPr/>
            </a:pPr>
            <a:r>
              <a:rPr lang="en-US" baseline="0" dirty="0"/>
              <a:t>These slides are a template you can use to provide the proper context for viewing the case study film with your audience. Most slides correlate with Steps 1-7 outlined in the Facilitation guide:</a:t>
            </a:r>
          </a:p>
          <a:p>
            <a:pPr defTabSz="914192">
              <a:defRPr/>
            </a:pPr>
            <a:endParaRPr lang="en-US" baseline="0" dirty="0"/>
          </a:p>
          <a:p>
            <a:pPr defTabSz="914192">
              <a:defRPr/>
            </a:pPr>
            <a:r>
              <a:rPr lang="en-US" sz="1200" dirty="0"/>
              <a:t>https://advance.washington.edu/about/national/interruptingbias</a:t>
            </a:r>
          </a:p>
          <a:p>
            <a:pPr defTabSz="914192">
              <a:defRPr/>
            </a:pPr>
            <a:endParaRPr lang="en-US" baseline="0" dirty="0"/>
          </a:p>
          <a:p>
            <a:pPr marL="0" marR="0" indent="0" algn="l" defTabSz="914192"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notes sections includes tips for each slide with references and points to which step in the facilitation guide the slide correlates.</a:t>
            </a:r>
          </a:p>
          <a:p>
            <a:pPr defTabSz="914192">
              <a:defRPr/>
            </a:pPr>
            <a:endParaRPr lang="en-US" baseline="0" dirty="0"/>
          </a:p>
        </p:txBody>
      </p:sp>
      <p:sp>
        <p:nvSpPr>
          <p:cNvPr id="4" name="Slide Number Placeholder 3"/>
          <p:cNvSpPr>
            <a:spLocks noGrp="1"/>
          </p:cNvSpPr>
          <p:nvPr>
            <p:ph type="sldNum" sz="quarter" idx="10"/>
          </p:nvPr>
        </p:nvSpPr>
        <p:spPr/>
        <p:txBody>
          <a:bodyPr/>
          <a:lstStyle/>
          <a:p>
            <a:fld id="{5AACF6CF-6BB1-49B9-84B5-617859652D3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r>
              <a:rPr lang="en-US" sz="2400" dirty="0"/>
              <a:t>Step 3: </a:t>
            </a:r>
          </a:p>
          <a:p>
            <a:pPr defTabSz="914192">
              <a:defRPr/>
            </a:pPr>
            <a:r>
              <a:rPr lang="en-US" sz="2400" dirty="0"/>
              <a:t>https://advance.washington.edu/about/national/interruptingbias</a:t>
            </a:r>
            <a:endParaRPr lang="en-US" sz="4400" dirty="0"/>
          </a:p>
          <a:p>
            <a:endParaRPr lang="en-US" sz="4400" b="1" dirty="0"/>
          </a:p>
          <a:p>
            <a:pPr eaLnBrk="1" hangingPunct="1">
              <a:defRPr/>
            </a:pPr>
            <a:r>
              <a:rPr lang="en-US" sz="2400" b="1" dirty="0"/>
              <a:t>Bertrand &amp; </a:t>
            </a:r>
            <a:r>
              <a:rPr lang="en-US" sz="2400" b="1" dirty="0" err="1"/>
              <a:t>Mullainathan</a:t>
            </a:r>
            <a:r>
              <a:rPr lang="en-US" sz="2400" b="1" dirty="0"/>
              <a:t> (2004</a:t>
            </a:r>
            <a:r>
              <a:rPr lang="en-US" sz="2400" dirty="0"/>
              <a:t>) </a:t>
            </a:r>
            <a:r>
              <a:rPr lang="en-US" sz="2400" i="1" dirty="0"/>
              <a:t>American Economic Review</a:t>
            </a:r>
            <a:r>
              <a:rPr lang="en-US" sz="2400" dirty="0"/>
              <a:t>, 94 (4), 991-1013.</a:t>
            </a:r>
          </a:p>
          <a:p>
            <a:pPr eaLnBrk="1" hangingPunct="1">
              <a:spcBef>
                <a:spcPct val="0"/>
              </a:spcBef>
            </a:pPr>
            <a:r>
              <a:rPr lang="en-US" sz="2400" dirty="0"/>
              <a:t>Source: Dr. Marianne Bertrand, a professor of economics at the University of Chicago, and Dr. </a:t>
            </a:r>
            <a:r>
              <a:rPr lang="en-US" sz="2400" dirty="0" err="1"/>
              <a:t>Sendhil</a:t>
            </a:r>
            <a:r>
              <a:rPr lang="en-US" sz="2400" dirty="0"/>
              <a:t> </a:t>
            </a:r>
            <a:r>
              <a:rPr lang="en-US" sz="2400" dirty="0" err="1"/>
              <a:t>Mullainathan</a:t>
            </a:r>
            <a:r>
              <a:rPr lang="en-US" sz="2400" dirty="0"/>
              <a:t>, MacArthur-winning associate professor of economics at the Massachusetts Institute of Technology: "Are Emily and Brendan More Employable than </a:t>
            </a:r>
            <a:r>
              <a:rPr lang="en-US" sz="2400" dirty="0" err="1"/>
              <a:t>Lakisha</a:t>
            </a:r>
            <a:r>
              <a:rPr lang="en-US" sz="2400" dirty="0"/>
              <a:t> and Jamal? A Field Experiment on Labor Market Discrimination."</a:t>
            </a:r>
            <a:endParaRPr lang="en-US" sz="2400" dirty="0">
              <a:latin typeface="Times New Roman" pitchFamily="18" charset="0"/>
            </a:endParaRPr>
          </a:p>
          <a:p>
            <a:pPr eaLnBrk="1" hangingPunct="1">
              <a:spcBef>
                <a:spcPct val="0"/>
              </a:spcBef>
            </a:pPr>
            <a:endParaRPr lang="en-US" sz="2400" dirty="0">
              <a:latin typeface="Times New Roman" pitchFamily="18" charset="0"/>
            </a:endParaRPr>
          </a:p>
          <a:p>
            <a:pPr eaLnBrk="1" hangingPunct="1">
              <a:spcBef>
                <a:spcPct val="0"/>
              </a:spcBef>
            </a:pPr>
            <a:r>
              <a:rPr lang="en-US" sz="2400" dirty="0">
                <a:latin typeface="Times New Roman" pitchFamily="18" charset="0"/>
              </a:rPr>
              <a:t>This first study here looks at the effect a potential employee’s name has on hiring. Researchers at MIT and University of Chicago distributed 5,000 resumes containing either "typically white” names or “typically black” names to 1,250 employers. Each company was sent four resumes: one highly skilled and one average resume from each race.</a:t>
            </a:r>
          </a:p>
          <a:p>
            <a:pPr eaLnBrk="1" hangingPunct="1">
              <a:defRPr/>
            </a:pPr>
            <a:endParaRPr lang="en-US" sz="2400" dirty="0"/>
          </a:p>
          <a:p>
            <a:pPr eaLnBrk="1" hangingPunct="1">
              <a:buFont typeface="Arial" pitchFamily="34" charset="0"/>
              <a:buChar char="•"/>
              <a:defRPr/>
            </a:pPr>
            <a:r>
              <a:rPr lang="en-US" sz="2400" dirty="0"/>
              <a:t>Applicants with African American- sounding names had to send 15 resumes to get a callback, compared to 10 needed by applicants with white-sounding names.</a:t>
            </a:r>
          </a:p>
          <a:p>
            <a:pPr eaLnBrk="1" hangingPunct="1">
              <a:buFont typeface="Arial" pitchFamily="34" charset="0"/>
              <a:buChar char="•"/>
              <a:defRPr/>
            </a:pPr>
            <a:r>
              <a:rPr lang="en-US" sz="2400" dirty="0"/>
              <a:t>White names yielded as many more callbacks as an additional eight years of experience.</a:t>
            </a:r>
          </a:p>
          <a:p>
            <a:pPr lvl="0">
              <a:buFont typeface="Arial" pitchFamily="34" charset="0"/>
              <a:buChar char="•"/>
            </a:pPr>
            <a:r>
              <a:rPr lang="en-US" sz="2400" dirty="0"/>
              <a:t>Resumes with “typically white” names received 50% more callbacks.</a:t>
            </a:r>
          </a:p>
          <a:p>
            <a:pPr lvl="0">
              <a:buFont typeface="Arial" pitchFamily="34" charset="0"/>
              <a:buChar char="•"/>
            </a:pPr>
            <a:r>
              <a:rPr lang="en-US" sz="2400" dirty="0"/>
              <a:t>Highly skilled “typically white” names received more callbacks than average. </a:t>
            </a:r>
          </a:p>
          <a:p>
            <a:pPr lvl="0">
              <a:buFont typeface="Arial" pitchFamily="34" charset="0"/>
              <a:buChar char="•"/>
            </a:pPr>
            <a:r>
              <a:rPr lang="en-US" sz="2400" dirty="0"/>
              <a:t>Number of callbacks for highly skilled and average “typically black” names was virtually the same.</a:t>
            </a:r>
          </a:p>
          <a:p>
            <a:endParaRPr lang="en-US" sz="2400" dirty="0"/>
          </a:p>
          <a:p>
            <a:r>
              <a:rPr lang="en-US" sz="2400" dirty="0"/>
              <a:t>__________________________________________________________________________________</a:t>
            </a:r>
          </a:p>
          <a:p>
            <a:r>
              <a:rPr lang="en-US" sz="2400" b="1" dirty="0" err="1"/>
              <a:t>Steinpres</a:t>
            </a:r>
            <a:r>
              <a:rPr lang="en-US" sz="2400" b="1" dirty="0"/>
              <a:t> et al. 1999 </a:t>
            </a:r>
            <a:r>
              <a:rPr lang="en-US" sz="2400" dirty="0"/>
              <a:t>In a national study, 238 academic psychologists (118 male, 120 female) evaluated a curriculum vitae randomly assigned a male or a female name. Both male and female participants gave the male applicant better evaluations for </a:t>
            </a:r>
            <a:r>
              <a:rPr lang="en-US" sz="2400" b="1" dirty="0"/>
              <a:t>teaching, research, and service </a:t>
            </a:r>
            <a:r>
              <a:rPr lang="en-US" sz="2400" dirty="0"/>
              <a:t>experience and were more likely to hire the male than the female applicant (</a:t>
            </a:r>
            <a:r>
              <a:rPr lang="en-US" sz="2400" dirty="0" err="1"/>
              <a:t>Steinpreis</a:t>
            </a:r>
            <a:r>
              <a:rPr lang="en-US" sz="2400" dirty="0"/>
              <a:t> et al.).</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latin typeface="+mn-lt"/>
                <a:ea typeface="+mn-ea"/>
                <a:cs typeface="+mn-cs"/>
              </a:rPr>
              <a:t>Moss-</a:t>
            </a:r>
            <a:r>
              <a:rPr lang="en-US" sz="1200" b="1" kern="1200" dirty="0" err="1">
                <a:solidFill>
                  <a:schemeClr val="tx1"/>
                </a:solidFill>
                <a:latin typeface="+mn-lt"/>
                <a:ea typeface="+mn-ea"/>
                <a:cs typeface="+mn-cs"/>
              </a:rPr>
              <a:t>Racusin</a:t>
            </a:r>
            <a:r>
              <a:rPr lang="en-US" sz="1200" b="1" kern="1200" dirty="0">
                <a:solidFill>
                  <a:schemeClr val="tx1"/>
                </a:solidFill>
                <a:latin typeface="+mn-lt"/>
                <a:ea typeface="+mn-ea"/>
                <a:cs typeface="+mn-cs"/>
              </a:rPr>
              <a:t> et al. (2012) </a:t>
            </a:r>
            <a:r>
              <a:rPr lang="en-US" sz="1200" kern="1200" dirty="0">
                <a:solidFill>
                  <a:schemeClr val="tx1"/>
                </a:solidFill>
                <a:latin typeface="+mn-lt"/>
                <a:ea typeface="+mn-ea"/>
                <a:cs typeface="+mn-cs"/>
              </a:rPr>
              <a:t>A recent national study found that both female and male science faculty members harbor bias against female students. The faculty participants were given application materials from an undergraduate student applying for a lab manager position. All received the same exact materials, except half the participants received a male applicant’s materials and the other half a female applicant’s materials. Faculty participants rated the female applicant significantly lower than the male applicant in terms of competence, </a:t>
            </a:r>
            <a:r>
              <a:rPr lang="en-US" sz="1200" kern="1200" dirty="0" err="1">
                <a:solidFill>
                  <a:schemeClr val="tx1"/>
                </a:solidFill>
                <a:latin typeface="+mn-lt"/>
                <a:ea typeface="+mn-ea"/>
                <a:cs typeface="+mn-cs"/>
              </a:rPr>
              <a:t>hireability</a:t>
            </a:r>
            <a:r>
              <a:rPr lang="en-US" sz="1200" kern="1200" dirty="0">
                <a:solidFill>
                  <a:schemeClr val="tx1"/>
                </a:solidFill>
                <a:latin typeface="+mn-lt"/>
                <a:ea typeface="+mn-ea"/>
                <a:cs typeface="+mn-cs"/>
              </a:rPr>
              <a:t>, salary offers and willingness to mentor.</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latin typeface="+mn-lt"/>
                <a:ea typeface="+mn-ea"/>
                <a:cs typeface="+mn-cs"/>
              </a:rPr>
              <a:t>Together, these two studies </a:t>
            </a:r>
            <a:r>
              <a:rPr lang="en-US" sz="1200" kern="1200" dirty="0">
                <a:solidFill>
                  <a:schemeClr val="tx1"/>
                </a:solidFill>
                <a:latin typeface="+mn-lt"/>
                <a:ea typeface="+mn-ea"/>
                <a:cs typeface="+mn-cs"/>
              </a:rPr>
              <a:t>offer indisputable evidence that males pursuing STEM careers benefit from a presumed competence that gives them unearned advantages in the world of scientific knowledge production. The fact that both female and male scientist perpetuate gender discrimination adversely impacting female scientists’ career trajectories helps explain why diversity eludes many STEM disciplines in academia. It also explains why female students switch out of STEM majors at much higher rates than their male peers (Seymour and Hewitt 1997), and more women than men with STEM degrees choose to invest their talents in other professions (</a:t>
            </a:r>
            <a:r>
              <a:rPr lang="en-US" sz="1200" kern="1200" dirty="0" err="1">
                <a:solidFill>
                  <a:schemeClr val="tx1"/>
                </a:solidFill>
                <a:latin typeface="+mn-lt"/>
                <a:ea typeface="+mn-ea"/>
                <a:cs typeface="+mn-cs"/>
              </a:rPr>
              <a:t>Valian</a:t>
            </a:r>
            <a:r>
              <a:rPr lang="en-US" sz="1200" kern="1200" dirty="0">
                <a:solidFill>
                  <a:schemeClr val="tx1"/>
                </a:solidFill>
                <a:latin typeface="+mn-lt"/>
                <a:ea typeface="+mn-ea"/>
                <a:cs typeface="+mn-cs"/>
              </a:rPr>
              <a:t> 1999). The alarmingly high rates of attrition among women in STEM fields when compared to their male colleagues may indicate  women’s resistance against the constraints of their subordinated positions within scientific institutions.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r>
              <a:rPr lang="en-US" dirty="0"/>
              <a:t>_____________________________________________________________________________________</a:t>
            </a:r>
          </a:p>
          <a:p>
            <a:r>
              <a:rPr lang="en-US" dirty="0"/>
              <a:t>A study of postdoctoral fellowships awarded by the Medical Research Council of Sweden found that women candidates needed substantially more publications to achieve the same rating as men, unless they personally knew someone on the panel (</a:t>
            </a:r>
            <a:r>
              <a:rPr lang="en-US" dirty="0" err="1"/>
              <a:t>Wennerås</a:t>
            </a:r>
            <a:r>
              <a:rPr lang="en-US" dirty="0"/>
              <a:t> and </a:t>
            </a:r>
            <a:r>
              <a:rPr lang="en-US" dirty="0" err="1"/>
              <a:t>Wold</a:t>
            </a:r>
            <a:r>
              <a:rPr lang="en-US" dirty="0"/>
              <a:t>).</a:t>
            </a:r>
          </a:p>
          <a:p>
            <a:endParaRPr lang="en-US" dirty="0"/>
          </a:p>
          <a:p>
            <a:r>
              <a:rPr lang="en-US" dirty="0"/>
              <a:t>Female postdoctoral applicants had to be significantly more productive than male applicants to receive the same peer review score. This meant that she either had to publish at least three more papers in a prestigious science journal or an additional 20 papers in lesser-known specialty journals to be judged as equivalent. The authors concluded that the systematic underrating of female applicants could help explain the lower success rates of female scientists in achieving high academic rank.</a:t>
            </a:r>
          </a:p>
        </p:txBody>
      </p:sp>
      <p:sp>
        <p:nvSpPr>
          <p:cNvPr id="4" name="Slide Number Placeholder 3"/>
          <p:cNvSpPr>
            <a:spLocks noGrp="1"/>
          </p:cNvSpPr>
          <p:nvPr>
            <p:ph type="sldNum" sz="quarter" idx="10"/>
          </p:nvPr>
        </p:nvSpPr>
        <p:spPr/>
        <p:txBody>
          <a:bodyPr/>
          <a:lstStyle/>
          <a:p>
            <a:fld id="{5AACF6CF-6BB1-49B9-84B5-617859652D3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4192">
              <a:defRPr/>
            </a:pPr>
            <a:r>
              <a:rPr lang="en-US" dirty="0"/>
              <a:t>Step 4:  </a:t>
            </a:r>
            <a:r>
              <a:rPr lang="en-US" sz="1200" dirty="0"/>
              <a:t>https://advance.washington.edu/about/national/interruptingbias</a:t>
            </a:r>
          </a:p>
          <a:p>
            <a:pPr defTabSz="914192">
              <a:defRPr/>
            </a:pPr>
            <a:endParaRPr lang="en-US" dirty="0"/>
          </a:p>
          <a:p>
            <a:r>
              <a:rPr lang="en-US" dirty="0"/>
              <a:t>This slide allows you to introduce the concept of short cut. Please note, the next slide defines salient</a:t>
            </a:r>
            <a:r>
              <a:rPr lang="en-US" baseline="0" dirty="0"/>
              <a:t> </a:t>
            </a:r>
            <a:r>
              <a:rPr lang="en-US" dirty="0"/>
              <a:t>examples of short cut.</a:t>
            </a:r>
          </a:p>
          <a:p>
            <a:endParaRPr lang="en-US" dirty="0"/>
          </a:p>
          <a:p>
            <a:endParaRPr lang="en-US" dirty="0"/>
          </a:p>
        </p:txBody>
      </p:sp>
      <p:sp>
        <p:nvSpPr>
          <p:cNvPr id="4" name="Slide Number Placeholder 3"/>
          <p:cNvSpPr>
            <a:spLocks noGrp="1"/>
          </p:cNvSpPr>
          <p:nvPr>
            <p:ph type="sldNum" sz="quarter" idx="10"/>
          </p:nvPr>
        </p:nvSpPr>
        <p:spPr/>
        <p:txBody>
          <a:bodyPr/>
          <a:lstStyle/>
          <a:p>
            <a:fld id="{5AACF6CF-6BB1-49B9-84B5-617859652D3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defTabSz="914192">
              <a:defRPr/>
            </a:pPr>
            <a:r>
              <a:rPr lang="en-US" dirty="0"/>
              <a:t>Step 4:  </a:t>
            </a:r>
            <a:r>
              <a:rPr lang="en-US" sz="1200" dirty="0"/>
              <a:t>https://advance.washington.edu/about/national/interruptingbias</a:t>
            </a:r>
          </a:p>
          <a:p>
            <a:pPr defTabSz="914192">
              <a:defRPr/>
            </a:pPr>
            <a:endParaRPr lang="en-US" dirty="0"/>
          </a:p>
          <a:p>
            <a:r>
              <a:rPr lang="en-US" dirty="0"/>
              <a:t>Cloning – Replicating oneself by hiring someone with similar attributes or background. Also refers to undervaluing a candidate’s research because it is not familiar, as well as expecting candidates to resemble someone whom the search committee is replacing. Cloning limits the scope and breadth of approaches and perspectives in research,</a:t>
            </a:r>
          </a:p>
          <a:p>
            <a:r>
              <a:rPr lang="en-US" dirty="0"/>
              <a:t>teaching and service.</a:t>
            </a:r>
          </a:p>
          <a:p>
            <a:endParaRPr lang="en-US" dirty="0"/>
          </a:p>
          <a:p>
            <a:r>
              <a:rPr lang="en-US" dirty="0"/>
              <a:t>Snap Judgments – Making judgments about the candidate with insufficient evidence. Dismissing a candidate for minor reasons or labeling a candidate “the best” and ignoring positive attributes of other candidates. Having a covert agenda furthered by stressing something trivial or focusing on a few negatives rather than the overall qualifications. Often occurs when the hiring process feels rushed.</a:t>
            </a:r>
          </a:p>
          <a:p>
            <a:endParaRPr lang="en-US" dirty="0"/>
          </a:p>
          <a:p>
            <a:r>
              <a:rPr lang="en-US" dirty="0"/>
              <a:t>Negative Stereotypes – Characterized by presumptions of incompetence. The work of women and underrepresented minorities is scrutinized much more than majority faculty, at all stages of academic career.</a:t>
            </a:r>
          </a:p>
          <a:p>
            <a:endParaRPr lang="en-US" dirty="0"/>
          </a:p>
          <a:p>
            <a:r>
              <a:rPr lang="en-US" dirty="0"/>
              <a:t>Positive Stereotypes – Dominant group members are automatically presumed to be competent. Such a member receives the benefit of the doubt, negative attributes are glossed over and success is assumed. Also called the “original affirmative action” because dominant group members are automatically presumed qualified and thereby given an unearned advantage.</a:t>
            </a:r>
          </a:p>
          <a:p>
            <a:endParaRPr lang="en-US" dirty="0"/>
          </a:p>
          <a:p>
            <a:r>
              <a:rPr lang="en-US" dirty="0"/>
              <a:t>Euphemized Bias:</a:t>
            </a:r>
          </a:p>
          <a:p>
            <a:pPr marL="171450" indent="-171450">
              <a:buFont typeface="Arial" panose="020B0604020202020204" pitchFamily="34" charset="0"/>
              <a:buChar char="•"/>
            </a:pPr>
            <a:r>
              <a:rPr lang="en-US" dirty="0"/>
              <a:t>Visionary: Members of dominant groups are evaluated based on their potential whereas underrepresented groups are judged on their accomplishments and their track record only. For example: “He has vision” or “She lacks vision.”</a:t>
            </a:r>
          </a:p>
          <a:p>
            <a:pPr marL="171450" indent="-171450">
              <a:buFont typeface="Arial" panose="020B0604020202020204" pitchFamily="34" charset="0"/>
              <a:buChar char="•"/>
            </a:pPr>
            <a:r>
              <a:rPr lang="en-US" dirty="0"/>
              <a:t>Star: Used when the speaker is an infatuated fan of the candidate under consideration. When you hear it, ask the speaker to explain their use of the term and support it with evidence. For example: “She’s not a star” or “It’s clear he’s a rock star.”</a:t>
            </a:r>
          </a:p>
          <a:p>
            <a:pPr marL="171450" indent="-171450">
              <a:buFont typeface="Arial" panose="020B0604020202020204" pitchFamily="34" charset="0"/>
              <a:buChar char="•"/>
            </a:pPr>
            <a:r>
              <a:rPr lang="en-US" dirty="0"/>
              <a:t>Committed, focused or hard-worker: These terms could be cloaking a bias against care-givers, those faculty members who cannot depend on what Williams (2000) calls a “flow of family work” which allows ideal workers to log long hours in the office while still having their material needs met.</a:t>
            </a:r>
          </a:p>
        </p:txBody>
      </p:sp>
      <p:sp>
        <p:nvSpPr>
          <p:cNvPr id="4" name="Slide Number Placeholder 3"/>
          <p:cNvSpPr>
            <a:spLocks noGrp="1"/>
          </p:cNvSpPr>
          <p:nvPr>
            <p:ph type="sldNum" sz="quarter" idx="10"/>
          </p:nvPr>
        </p:nvSpPr>
        <p:spPr/>
        <p:txBody>
          <a:bodyPr/>
          <a:lstStyle/>
          <a:p>
            <a:fld id="{5AACF6CF-6BB1-49B9-84B5-617859652D3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Step 5:</a:t>
            </a:r>
          </a:p>
          <a:p>
            <a:endParaRPr lang="en-US" dirty="0"/>
          </a:p>
          <a:p>
            <a:r>
              <a:rPr lang="en-US" b="0" i="0" dirty="0"/>
              <a:t>You can request access to the film by visiting https://advance.washington.edu/about/national/interruptingbias/register.</a:t>
            </a:r>
          </a:p>
          <a:p>
            <a:endParaRPr lang="en-US" dirty="0"/>
          </a:p>
          <a:p>
            <a:r>
              <a:rPr lang="en-US" dirty="0"/>
              <a:t>Pause video after first ending. Go to next slide for first round of questions</a:t>
            </a:r>
            <a:r>
              <a:rPr lang="en-US" baseline="0" dirty="0"/>
              <a:t> and come back to video for the second ending.</a:t>
            </a:r>
            <a:endParaRPr lang="en-US" dirty="0"/>
          </a:p>
        </p:txBody>
      </p:sp>
      <p:sp>
        <p:nvSpPr>
          <p:cNvPr id="4" name="Slide Number Placeholder 3"/>
          <p:cNvSpPr>
            <a:spLocks noGrp="1"/>
          </p:cNvSpPr>
          <p:nvPr>
            <p:ph type="sldNum" sz="quarter" idx="10"/>
          </p:nvPr>
        </p:nvSpPr>
        <p:spPr/>
        <p:txBody>
          <a:bodyPr/>
          <a:lstStyle/>
          <a:p>
            <a:fld id="{5AACF6CF-6BB1-49B9-84B5-617859652D3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Step 5:</a:t>
            </a:r>
          </a:p>
          <a:p>
            <a:endParaRPr lang="en-US" dirty="0"/>
          </a:p>
          <a:p>
            <a:pPr defTabSz="914192">
              <a:defRPr/>
            </a:pPr>
            <a:r>
              <a:rPr lang="en-US" sz="1200" dirty="0"/>
              <a:t>https://advance.washington.edu/about/national/interruptingbias</a:t>
            </a:r>
          </a:p>
          <a:p>
            <a:pPr defTabSz="914192">
              <a:defRPr/>
            </a:pPr>
            <a:endParaRPr lang="en-US" dirty="0"/>
          </a:p>
          <a:p>
            <a:r>
              <a:rPr lang="en-US" dirty="0"/>
              <a:t>Discussion</a:t>
            </a:r>
            <a:r>
              <a:rPr lang="en-US" baseline="0" dirty="0"/>
              <a:t> questions for Alternative ending on next slide.</a:t>
            </a:r>
            <a:endParaRPr lang="en-US" dirty="0"/>
          </a:p>
        </p:txBody>
      </p:sp>
      <p:sp>
        <p:nvSpPr>
          <p:cNvPr id="4" name="Slide Number Placeholder 3"/>
          <p:cNvSpPr>
            <a:spLocks noGrp="1"/>
          </p:cNvSpPr>
          <p:nvPr>
            <p:ph type="sldNum" sz="quarter" idx="10"/>
          </p:nvPr>
        </p:nvSpPr>
        <p:spPr/>
        <p:txBody>
          <a:bodyPr/>
          <a:lstStyle/>
          <a:p>
            <a:fld id="{5AACF6CF-6BB1-49B9-84B5-617859652D3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Step 6: https://advance.washington.edu/about/national/interruptingbias</a:t>
            </a:r>
          </a:p>
          <a:p>
            <a:endParaRPr lang="en-US" dirty="0"/>
          </a:p>
          <a:p>
            <a:r>
              <a:rPr lang="en-US" dirty="0"/>
              <a:t>In pairs,</a:t>
            </a:r>
            <a:r>
              <a:rPr lang="en-US" baseline="0" dirty="0"/>
              <a:t> discuss one of the questions listed on this slide. </a:t>
            </a:r>
          </a:p>
          <a:p>
            <a:endParaRPr lang="en-US" baseline="0" dirty="0"/>
          </a:p>
          <a:p>
            <a:r>
              <a:rPr lang="en-US" baseline="0" dirty="0"/>
              <a:t>Report out</a:t>
            </a:r>
            <a:endParaRPr lang="en-US" dirty="0"/>
          </a:p>
        </p:txBody>
      </p:sp>
      <p:sp>
        <p:nvSpPr>
          <p:cNvPr id="4" name="Slide Number Placeholder 3"/>
          <p:cNvSpPr>
            <a:spLocks noGrp="1"/>
          </p:cNvSpPr>
          <p:nvPr>
            <p:ph type="sldNum" sz="quarter" idx="10"/>
          </p:nvPr>
        </p:nvSpPr>
        <p:spPr/>
        <p:txBody>
          <a:bodyPr/>
          <a:lstStyle/>
          <a:p>
            <a:fld id="{5AACF6CF-6BB1-49B9-84B5-617859652D3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04982">
              <a:defRPr/>
            </a:pPr>
            <a:r>
              <a:rPr lang="en-US" b="1" dirty="0"/>
              <a:t>Accountability</a:t>
            </a:r>
            <a:r>
              <a:rPr lang="en-US" dirty="0"/>
              <a:t>: Organizations leaders who make accountability central to their diversity efforts have more effective results than those that do not (</a:t>
            </a:r>
            <a:r>
              <a:rPr lang="en-US" dirty="0" err="1"/>
              <a:t>Kavil</a:t>
            </a:r>
            <a:r>
              <a:rPr lang="en-US" dirty="0"/>
              <a:t> et al. 2006). Incorporate the concept of accountability throughout the presentation to stress its critical role in diversity efforts. </a:t>
            </a:r>
          </a:p>
          <a:p>
            <a:r>
              <a:rPr lang="en-US" dirty="0"/>
              <a:t> </a:t>
            </a:r>
          </a:p>
          <a:p>
            <a:r>
              <a:rPr lang="en-US" sz="1200" b="1" kern="1200" dirty="0">
                <a:solidFill>
                  <a:schemeClr val="tx1"/>
                </a:solidFill>
                <a:latin typeface="+mn-lt"/>
                <a:ea typeface="+mn-ea"/>
                <a:cs typeface="+mn-cs"/>
              </a:rPr>
              <a:t>Diversity training without accountability does NOT work, accountability without diversity training DOES work. Ideal to have both.</a:t>
            </a:r>
            <a:endParaRPr lang="en-US" b="1" dirty="0"/>
          </a:p>
        </p:txBody>
      </p:sp>
      <p:sp>
        <p:nvSpPr>
          <p:cNvPr id="4" name="Slide Number Placeholder 3"/>
          <p:cNvSpPr>
            <a:spLocks noGrp="1"/>
          </p:cNvSpPr>
          <p:nvPr>
            <p:ph type="sldNum" sz="quarter" idx="10"/>
          </p:nvPr>
        </p:nvSpPr>
        <p:spPr/>
        <p:txBody>
          <a:bodyPr/>
          <a:lstStyle/>
          <a:p>
            <a:fld id="{5AACF6CF-6BB1-49B9-84B5-617859652D3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a:t>This slide is a discussion prompt. Ask participants what accountability for</a:t>
            </a:r>
            <a:r>
              <a:rPr lang="en-US" baseline="0" dirty="0"/>
              <a:t> diversity looks like at the faculty level; chair level; and dean level.</a:t>
            </a:r>
            <a:endParaRPr lang="en-US" dirty="0"/>
          </a:p>
          <a:p>
            <a:endParaRPr lang="en-US" dirty="0"/>
          </a:p>
          <a:p>
            <a:r>
              <a:rPr lang="en-US" dirty="0"/>
              <a:t>After discussion, these items can be recommended:</a:t>
            </a:r>
          </a:p>
          <a:p>
            <a:endParaRPr lang="en-US" b="1" dirty="0"/>
          </a:p>
          <a:p>
            <a:r>
              <a:rPr lang="en-US" b="1" dirty="0"/>
              <a:t>Build Personal Awareness </a:t>
            </a:r>
            <a:endParaRPr lang="en-US" dirty="0"/>
          </a:p>
          <a:p>
            <a:pPr lvl="0"/>
            <a:r>
              <a:rPr lang="en-US" dirty="0"/>
              <a:t>Take the Implicit Association Test (implicit.harvard.edu) </a:t>
            </a:r>
          </a:p>
          <a:p>
            <a:pPr lvl="0"/>
            <a:r>
              <a:rPr lang="en-US" dirty="0"/>
              <a:t>Review </a:t>
            </a:r>
            <a:r>
              <a:rPr lang="en-US" dirty="0" err="1"/>
              <a:t>JoAnn</a:t>
            </a:r>
            <a:r>
              <a:rPr lang="en-US" dirty="0"/>
              <a:t> Moody’s “Rising Above Cognitive Errors” and practice suggestions to combat these cognitive errors (www.diversityoncampus.com) </a:t>
            </a:r>
          </a:p>
          <a:p>
            <a:pPr lvl="0"/>
            <a:r>
              <a:rPr lang="en-US" dirty="0"/>
              <a:t>Acknowledge role of bias and privilege </a:t>
            </a:r>
          </a:p>
          <a:p>
            <a:r>
              <a:rPr lang="en-US" dirty="0"/>
              <a:t> </a:t>
            </a:r>
          </a:p>
          <a:p>
            <a:r>
              <a:rPr lang="en-US" b="1" dirty="0"/>
              <a:t>Learn the Research and Share with Your Colleagues </a:t>
            </a:r>
            <a:endParaRPr lang="en-US" dirty="0"/>
          </a:p>
          <a:p>
            <a:pPr lvl="0"/>
            <a:r>
              <a:rPr lang="en-US" dirty="0"/>
              <a:t>University of Michigan ADVANCE STRIDE presentation “Workshop for Faculty Recruitment for Diversity and Excellence” (http://sitemaker.umich.edu/advance/files/stride11409.pps) </a:t>
            </a:r>
          </a:p>
          <a:p>
            <a:pPr lvl="0"/>
            <a:r>
              <a:rPr lang="en-US" dirty="0"/>
              <a:t>University of Wisconsin’s ADVANCE program’s brochure: Reviewing Applicants: Research on Bias and Assumptions (http://wiseli.engr.wisc.edu/docs/BiasBrochure_2ndEd.pdf) </a:t>
            </a:r>
          </a:p>
          <a:p>
            <a:pPr lvl="0"/>
            <a:r>
              <a:rPr lang="en-US" dirty="0" err="1"/>
              <a:t>Momox.org’s</a:t>
            </a:r>
            <a:r>
              <a:rPr lang="en-US" dirty="0"/>
              <a:t> discrimination bias literacy primer (http://momox.org/biasliteracy.html) </a:t>
            </a:r>
          </a:p>
          <a:p>
            <a:r>
              <a:rPr lang="en-US" dirty="0"/>
              <a:t> </a:t>
            </a:r>
          </a:p>
          <a:p>
            <a:r>
              <a:rPr lang="en-US" b="1" dirty="0"/>
              <a:t>Change the Norm </a:t>
            </a:r>
            <a:endParaRPr lang="en-US" dirty="0"/>
          </a:p>
          <a:p>
            <a:pPr lvl="0"/>
            <a:r>
              <a:rPr lang="en-US" dirty="0"/>
              <a:t>Ask different questions </a:t>
            </a:r>
          </a:p>
          <a:p>
            <a:pPr lvl="0"/>
            <a:r>
              <a:rPr lang="en-US" dirty="0"/>
              <a:t>S-L-O-W …. D-O-W-N </a:t>
            </a:r>
          </a:p>
          <a:p>
            <a:pPr lvl="0"/>
            <a:r>
              <a:rPr lang="en-US" dirty="0"/>
              <a:t>Stretch yourself </a:t>
            </a:r>
          </a:p>
          <a:p>
            <a:pPr lvl="0"/>
            <a:r>
              <a:rPr lang="en-US" dirty="0"/>
              <a:t>Create opportunities to have new experiences which can nudge our implicit biases </a:t>
            </a:r>
          </a:p>
          <a:p>
            <a:pPr lvl="0"/>
            <a:r>
              <a:rPr lang="en-US" dirty="0"/>
              <a:t>Be Proactive </a:t>
            </a:r>
          </a:p>
          <a:p>
            <a:pPr lvl="0"/>
            <a:r>
              <a:rPr lang="en-US" dirty="0"/>
              <a:t>Challenge the status quo </a:t>
            </a:r>
          </a:p>
          <a:p>
            <a:pPr lvl="0"/>
            <a:r>
              <a:rPr lang="en-US" dirty="0"/>
              <a:t>Break cultural norms that silence conversations around diversity </a:t>
            </a:r>
          </a:p>
          <a:p>
            <a:r>
              <a:rPr lang="en-US" dirty="0"/>
              <a:t> </a:t>
            </a:r>
          </a:p>
          <a:p>
            <a:r>
              <a:rPr lang="en-US" b="1" dirty="0"/>
              <a:t>Diversity Thread Throughout </a:t>
            </a:r>
            <a:endParaRPr lang="en-US" dirty="0"/>
          </a:p>
          <a:p>
            <a:pPr lvl="0"/>
            <a:r>
              <a:rPr lang="en-US" dirty="0"/>
              <a:t>Make diversity an espoused and practiced goal </a:t>
            </a:r>
          </a:p>
          <a:p>
            <a:pPr lvl="0"/>
            <a:r>
              <a:rPr lang="en-US" dirty="0"/>
              <a:t>Assessment, assessment, assessment…. </a:t>
            </a:r>
          </a:p>
          <a:p>
            <a:pPr lvl="0"/>
            <a:r>
              <a:rPr lang="en-US" dirty="0"/>
              <a:t>Monitor students’ and faculty’s experiences and career goals </a:t>
            </a:r>
          </a:p>
          <a:p>
            <a:pPr lvl="0"/>
            <a:r>
              <a:rPr lang="en-US" dirty="0"/>
              <a:t>Legitimize conversations around diversity </a:t>
            </a:r>
          </a:p>
          <a:p>
            <a:pPr lvl="0"/>
            <a:r>
              <a:rPr lang="en-US" dirty="0"/>
              <a:t>Move beyond diversity to inclusion </a:t>
            </a:r>
          </a:p>
          <a:p>
            <a:pPr lvl="0"/>
            <a:r>
              <a:rPr lang="en-US" dirty="0"/>
              <a:t>Accountability, accountability, accountability …. </a:t>
            </a:r>
          </a:p>
          <a:p>
            <a:r>
              <a:rPr lang="en-US" dirty="0"/>
              <a:t> </a:t>
            </a:r>
          </a:p>
          <a:p>
            <a:br>
              <a:rPr lang="en-US" b="1" dirty="0"/>
            </a:br>
            <a:r>
              <a:rPr lang="en-US" b="1" dirty="0"/>
              <a:t>Evaluation and Decision Making </a:t>
            </a:r>
            <a:endParaRPr lang="en-US" dirty="0"/>
          </a:p>
          <a:p>
            <a:pPr lvl="0"/>
            <a:r>
              <a:rPr lang="en-US" dirty="0"/>
              <a:t>Set transparent and inclusive criteria and processes for hiring, promotion, salary, resources </a:t>
            </a:r>
          </a:p>
          <a:p>
            <a:pPr lvl="0"/>
            <a:r>
              <a:rPr lang="en-US" dirty="0"/>
              <a:t>Pay attention to the practices of evaluation committees-build accountability (ex: Bringing in more than one female and/or minority candidate can disproportionately increase the likelihood that a woman and/or minority will be hired.) </a:t>
            </a:r>
          </a:p>
          <a:p>
            <a:pPr lvl="0"/>
            <a:r>
              <a:rPr lang="en-US" dirty="0"/>
              <a:t>Educate and train evaluative committees (P&amp;T, Faculty Hiring, Graduate Admissions, </a:t>
            </a:r>
          </a:p>
          <a:p>
            <a:r>
              <a:rPr lang="en-US" dirty="0"/>
              <a:t>Undergraduate Admissions, etc) </a:t>
            </a:r>
          </a:p>
          <a:p>
            <a:endParaRPr lang="en-US" dirty="0"/>
          </a:p>
          <a:p>
            <a:endParaRPr lang="en-US" dirty="0"/>
          </a:p>
        </p:txBody>
      </p:sp>
      <p:sp>
        <p:nvSpPr>
          <p:cNvPr id="4" name="Slide Number Placeholder 3"/>
          <p:cNvSpPr>
            <a:spLocks noGrp="1"/>
          </p:cNvSpPr>
          <p:nvPr>
            <p:ph type="sldNum" sz="quarter" idx="10"/>
          </p:nvPr>
        </p:nvSpPr>
        <p:spPr/>
        <p:txBody>
          <a:bodyPr/>
          <a:lstStyle/>
          <a:p>
            <a:fld id="{5AACF6CF-6BB1-49B9-84B5-617859652D3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Step</a:t>
            </a:r>
            <a:r>
              <a:rPr lang="en-US" baseline="0" dirty="0"/>
              <a:t> 7:</a:t>
            </a:r>
          </a:p>
          <a:p>
            <a:endParaRPr lang="en-US" baseline="0" dirty="0"/>
          </a:p>
          <a:p>
            <a:pPr defTabSz="914192">
              <a:defRPr/>
            </a:pPr>
            <a:r>
              <a:rPr lang="en-US" sz="1200" dirty="0"/>
              <a:t>https://advance.washington.edu/about/national/interruptingbias</a:t>
            </a:r>
          </a:p>
          <a:p>
            <a:pPr defTabSz="914192">
              <a:defRPr/>
            </a:pPr>
            <a:endParaRPr lang="en-US" dirty="0"/>
          </a:p>
          <a:p>
            <a:r>
              <a:rPr lang="en-US" dirty="0"/>
              <a:t>Turner collected data from 689 faculty searches</a:t>
            </a:r>
            <a:r>
              <a:rPr lang="en-US" baseline="0" dirty="0"/>
              <a:t> at 3 large elite public research universities</a:t>
            </a:r>
          </a:p>
          <a:p>
            <a:endParaRPr lang="en-US" baseline="0" dirty="0"/>
          </a:p>
          <a:p>
            <a:r>
              <a:rPr lang="en-US" baseline="0" dirty="0"/>
              <a:t>Handouts for participants here:</a:t>
            </a:r>
          </a:p>
          <a:p>
            <a:endParaRPr lang="en-US" baseline="0" dirty="0"/>
          </a:p>
          <a:p>
            <a:pPr defTabSz="914192">
              <a:defRPr/>
            </a:pPr>
            <a:r>
              <a:rPr lang="en-US" sz="1200" dirty="0"/>
              <a:t>https://advance.washington.edu/about/national/interruptingbias</a:t>
            </a:r>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5AACF6CF-6BB1-49B9-84B5-617859652D3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AACF6CF-6BB1-49B9-84B5-617859652D3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This slide can be used to prepare your audience for the message change is needed in the faculty search process to diversify the professoriate in academia. This message should be underlined throughout the facilitation. </a:t>
            </a:r>
          </a:p>
          <a:p>
            <a:endParaRPr lang="en-US" baseline="0" dirty="0"/>
          </a:p>
          <a:p>
            <a:endParaRPr lang="en-US" baseline="0" dirty="0"/>
          </a:p>
          <a:p>
            <a:r>
              <a:rPr lang="en-US" dirty="0"/>
              <a:t>“Insanity is doing the same thing over and over again but expecting different results” Rita Mae Brown (1983, p. 68)</a:t>
            </a:r>
          </a:p>
          <a:p>
            <a:r>
              <a:rPr lang="en-US" dirty="0"/>
              <a:t> </a:t>
            </a:r>
          </a:p>
          <a:p>
            <a:r>
              <a:rPr lang="en-US" dirty="0"/>
              <a:t>Brown, R.M. (1983). </a:t>
            </a:r>
            <a:r>
              <a:rPr lang="en-US" i="1" dirty="0"/>
              <a:t>Sudden Death</a:t>
            </a:r>
            <a:r>
              <a:rPr lang="en-US" dirty="0"/>
              <a:t>. New York: Bantam Books.</a:t>
            </a:r>
          </a:p>
          <a:p>
            <a:endParaRPr lang="en-US" dirty="0"/>
          </a:p>
        </p:txBody>
      </p:sp>
      <p:sp>
        <p:nvSpPr>
          <p:cNvPr id="4" name="Slide Number Placeholder 3"/>
          <p:cNvSpPr>
            <a:spLocks noGrp="1"/>
          </p:cNvSpPr>
          <p:nvPr>
            <p:ph type="sldNum" sz="quarter" idx="10"/>
          </p:nvPr>
        </p:nvSpPr>
        <p:spPr/>
        <p:txBody>
          <a:bodyPr/>
          <a:lstStyle/>
          <a:p>
            <a:fld id="{5AACF6CF-6BB1-49B9-84B5-617859652D3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Follow Step 1: Introduction</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Tell your audience you will watch a short film depicting a faculty search committee discussion and, as a group, analyze the search committee’s dynamics to better understand how subtle bias occurs and can thwart the diversification of the faculty. Stress that although the film is set in a computer science department, it is applicable to all disciplines where hiring decisions are made through a process of evaluation. Let the audience know that, before viewing the film, you will explore barriers within the faculty search process that prevent the fair evaluation of </a:t>
            </a:r>
            <a:r>
              <a:rPr lang="en-US" sz="1200" i="0" kern="1200" dirty="0">
                <a:solidFill>
                  <a:schemeClr val="tx1"/>
                </a:solidFill>
                <a:latin typeface="+mn-lt"/>
                <a:ea typeface="+mn-ea"/>
                <a:cs typeface="+mn-cs"/>
              </a:rPr>
              <a:t>candidates from historically underrepresented groups</a:t>
            </a:r>
          </a:p>
        </p:txBody>
      </p:sp>
      <p:sp>
        <p:nvSpPr>
          <p:cNvPr id="4" name="Slide Number Placeholder 3"/>
          <p:cNvSpPr>
            <a:spLocks noGrp="1"/>
          </p:cNvSpPr>
          <p:nvPr>
            <p:ph type="sldNum" sz="quarter" idx="10"/>
          </p:nvPr>
        </p:nvSpPr>
        <p:spPr/>
        <p:txBody>
          <a:bodyPr/>
          <a:lstStyle/>
          <a:p>
            <a:fld id="{5AACF6CF-6BB1-49B9-84B5-617859652D3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5EDA6DD2-A856-45C0-A3F2-DC070AB51D62}" type="slidenum">
              <a:rPr lang="en-US" smtClean="0">
                <a:latin typeface="Arial" pitchFamily="34" charset="0"/>
                <a:cs typeface="Arial" pitchFamily="34" charset="0"/>
              </a:rPr>
              <a:pPr/>
              <a:t>4</a:t>
            </a:fld>
            <a:endParaRPr lang="en-US">
              <a:latin typeface="Arial" pitchFamily="34" charset="0"/>
              <a:cs typeface="Arial" pitchFamily="34" charset="0"/>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p:spPr>
        <p:txBody>
          <a:bodyPr/>
          <a:lstStyle/>
          <a:p>
            <a:r>
              <a:rPr lang="en-US" dirty="0">
                <a:latin typeface="Arial" pitchFamily="34" charset="0"/>
                <a:cs typeface="Arial" pitchFamily="34" charset="0"/>
              </a:rPr>
              <a:t>Step 1:</a:t>
            </a: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a:t>Page, S. E. (2007). </a:t>
            </a:r>
            <a:r>
              <a:rPr lang="en-US" b="1" i="1" dirty="0"/>
              <a:t>The Difference: How the Power of Diversity Creates Better Groups, Firms, Schools, and Societies</a:t>
            </a:r>
            <a:r>
              <a:rPr lang="en-US" b="1" dirty="0"/>
              <a:t>. Princeton: Princeton University Press</a:t>
            </a:r>
            <a:endParaRPr lang="en-US" b="1" dirty="0">
              <a:latin typeface="Arial" pitchFamily="34" charset="0"/>
              <a:cs typeface="Arial" pitchFamily="34" charset="0"/>
            </a:endParaRPr>
          </a:p>
          <a:p>
            <a:endParaRPr lang="en-US" dirty="0">
              <a:latin typeface="Arial" pitchFamily="34" charset="0"/>
              <a:cs typeface="Arial" pitchFamily="34" charset="0"/>
            </a:endParaRPr>
          </a:p>
          <a:p>
            <a:r>
              <a:rPr lang="en-US" dirty="0">
                <a:latin typeface="Arial" pitchFamily="34" charset="0"/>
                <a:cs typeface="Arial" pitchFamily="34" charset="0"/>
              </a:rPr>
              <a:t>Presence</a:t>
            </a:r>
            <a:r>
              <a:rPr lang="en-US" baseline="0" dirty="0">
                <a:latin typeface="Arial" pitchFamily="34" charset="0"/>
                <a:cs typeface="Arial" pitchFamily="34" charset="0"/>
              </a:rPr>
              <a:t> of diversity can remind people importance of diversity</a:t>
            </a:r>
          </a:p>
          <a:p>
            <a:endParaRPr lang="en-US" baseline="0" dirty="0">
              <a:latin typeface="Arial" pitchFamily="34" charset="0"/>
              <a:cs typeface="Arial" pitchFamily="34" charset="0"/>
            </a:endParaRPr>
          </a:p>
          <a:p>
            <a:pPr defTabSz="904982">
              <a:defRPr/>
            </a:pPr>
            <a:r>
              <a:rPr lang="en-US" baseline="0" dirty="0">
                <a:latin typeface="Arial" pitchFamily="34" charset="0"/>
                <a:cs typeface="Arial" pitchFamily="34" charset="0"/>
              </a:rPr>
              <a:t>Research </a:t>
            </a:r>
            <a:r>
              <a:rPr lang="en-US" b="1" baseline="0" dirty="0">
                <a:latin typeface="Arial" pitchFamily="34" charset="0"/>
                <a:cs typeface="Arial" pitchFamily="34" charset="0"/>
              </a:rPr>
              <a:t>- </a:t>
            </a:r>
            <a:r>
              <a:rPr lang="en-US" b="1" dirty="0"/>
              <a:t>On racial diversity and group decision making: Identifying multiple effects of racial composition on jury deliberations. </a:t>
            </a:r>
            <a:r>
              <a:rPr lang="en-US" b="1" dirty="0" err="1"/>
              <a:t>Sommers</a:t>
            </a:r>
            <a:r>
              <a:rPr lang="en-US" b="1" dirty="0"/>
              <a:t>, Samuel R.; </a:t>
            </a:r>
            <a:r>
              <a:rPr lang="en-US" b="1" i="1" dirty="0"/>
              <a:t>Journal of Personality and Social Psychology</a:t>
            </a:r>
            <a:r>
              <a:rPr lang="en-US" b="1" dirty="0"/>
              <a:t>, </a:t>
            </a:r>
            <a:r>
              <a:rPr lang="en-US" b="1" dirty="0" err="1"/>
              <a:t>Vol</a:t>
            </a:r>
            <a:r>
              <a:rPr lang="en-US" b="1" dirty="0"/>
              <a:t> 90(4), Apr, 2006. pp. 597-612.</a:t>
            </a:r>
            <a:r>
              <a:rPr lang="en-US" dirty="0"/>
              <a:t> An</a:t>
            </a:r>
            <a:r>
              <a:rPr lang="en-US" dirty="0">
                <a:latin typeface="Arial" pitchFamily="34" charset="0"/>
                <a:cs typeface="Arial" pitchFamily="34" charset="0"/>
              </a:rPr>
              <a:t>alyses supported the prediction that diverse groups would exchange a wider range of information than all-White groups. This finding was not wholly attributable to the performance of Black participants, as Whites cited more case facts, made fewer errors, and were more amenable to discussion of racism when in diverse versus all-White groups. Even before discussion, Whites in diverse groups were more lenient toward the Black defendant, demonstrating that the effects of diversity do not occur solely through information exchange.</a:t>
            </a:r>
          </a:p>
          <a:p>
            <a:pPr defTabSz="904982">
              <a:defRPr/>
            </a:pP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9E6205AE-E36A-46A2-B3D0-7043F167930B}" type="slidenum">
              <a:rPr lang="en-US" smtClean="0">
                <a:latin typeface="Arial" pitchFamily="34" charset="0"/>
                <a:cs typeface="Arial" pitchFamily="34" charset="0"/>
              </a:rPr>
              <a:pPr/>
              <a:t>5</a:t>
            </a:fld>
            <a:endParaRPr lang="en-US">
              <a:latin typeface="Arial" pitchFamily="34" charset="0"/>
              <a:cs typeface="Arial" pitchFamily="34" charset="0"/>
            </a:endParaRP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xfrm>
            <a:off x="914401" y="4343401"/>
            <a:ext cx="5029200" cy="4114800"/>
          </a:xfrm>
          <a:noFill/>
          <a:ln/>
        </p:spPr>
        <p:txBody>
          <a:bodyPr>
            <a:normAutofit fontScale="40000" lnSpcReduction="20000"/>
          </a:bodyPr>
          <a:lstStyle/>
          <a:p>
            <a:pPr lvl="0">
              <a:lnSpc>
                <a:spcPct val="90000"/>
              </a:lnSpc>
              <a:spcBef>
                <a:spcPct val="20000"/>
              </a:spcBef>
              <a:buClr>
                <a:schemeClr val="tx2"/>
              </a:buClr>
              <a:buSzPct val="70000"/>
              <a:buFont typeface="Wingdings" pitchFamily="2" charset="2"/>
              <a:buNone/>
              <a:defRPr/>
            </a:pPr>
            <a:r>
              <a:rPr lang="en-US" sz="3300" dirty="0">
                <a:solidFill>
                  <a:srgbClr val="FF6600"/>
                </a:solidFill>
                <a:latin typeface="Arial" charset="0"/>
                <a:cs typeface="Times New Roman" pitchFamily="18" charset="0"/>
              </a:rPr>
              <a:t>Step 1:</a:t>
            </a:r>
          </a:p>
          <a:p>
            <a:pPr lvl="1">
              <a:lnSpc>
                <a:spcPct val="90000"/>
              </a:lnSpc>
              <a:spcBef>
                <a:spcPct val="20000"/>
              </a:spcBef>
              <a:buClr>
                <a:schemeClr val="tx2"/>
              </a:buClr>
              <a:buSzPct val="70000"/>
              <a:buFont typeface="Wingdings" pitchFamily="2" charset="2"/>
              <a:buNone/>
              <a:defRPr/>
            </a:pPr>
            <a:r>
              <a:rPr lang="en-US" sz="3300" i="1" dirty="0">
                <a:solidFill>
                  <a:srgbClr val="FF6600"/>
                </a:solidFill>
                <a:latin typeface="Arial" charset="0"/>
                <a:cs typeface="Times New Roman" pitchFamily="18" charset="0"/>
              </a:rPr>
              <a:t>MYTH!</a:t>
            </a:r>
            <a:r>
              <a:rPr lang="en-US" sz="3300" i="1" dirty="0">
                <a:solidFill>
                  <a:srgbClr val="FFFF99"/>
                </a:solidFill>
                <a:latin typeface="Arial" charset="0"/>
                <a:cs typeface="Times New Roman" pitchFamily="18" charset="0"/>
              </a:rPr>
              <a:t> </a:t>
            </a:r>
          </a:p>
          <a:p>
            <a:pPr lvl="1">
              <a:lnSpc>
                <a:spcPct val="90000"/>
              </a:lnSpc>
              <a:spcBef>
                <a:spcPct val="20000"/>
              </a:spcBef>
              <a:buClr>
                <a:schemeClr val="tx2"/>
              </a:buClr>
              <a:buSzPct val="70000"/>
              <a:buFont typeface="Wingdings" pitchFamily="2" charset="2"/>
              <a:buNone/>
              <a:defRPr/>
            </a:pPr>
            <a:r>
              <a:rPr lang="en-US" sz="2400" i="1" dirty="0">
                <a:solidFill>
                  <a:schemeClr val="accent4">
                    <a:lumMod val="75000"/>
                  </a:schemeClr>
                </a:solidFill>
                <a:latin typeface="Arial" charset="0"/>
                <a:cs typeface="Times New Roman" pitchFamily="18" charset="0"/>
              </a:rPr>
              <a:t>Research shows that a everyone – males and females alike</a:t>
            </a:r>
            <a:r>
              <a:rPr lang="en-US" sz="2400" dirty="0">
                <a:solidFill>
                  <a:schemeClr val="accent4">
                    <a:lumMod val="75000"/>
                  </a:schemeClr>
                </a:solidFill>
                <a:latin typeface="Arial" charset="0"/>
                <a:cs typeface="Arial" charset="0"/>
              </a:rPr>
              <a:t> </a:t>
            </a:r>
            <a:r>
              <a:rPr lang="en-US" sz="2400" i="1" dirty="0">
                <a:solidFill>
                  <a:schemeClr val="accent4">
                    <a:lumMod val="75000"/>
                  </a:schemeClr>
                </a:solidFill>
                <a:latin typeface="Arial" charset="0"/>
                <a:cs typeface="Arial" charset="0"/>
              </a:rPr>
              <a:t>–</a:t>
            </a:r>
            <a:r>
              <a:rPr lang="en-US" sz="2400" dirty="0">
                <a:solidFill>
                  <a:schemeClr val="accent4">
                    <a:lumMod val="75000"/>
                  </a:schemeClr>
                </a:solidFill>
                <a:latin typeface="Arial" charset="0"/>
                <a:cs typeface="Arial" charset="0"/>
              </a:rPr>
              <a:t> </a:t>
            </a:r>
            <a:r>
              <a:rPr lang="en-US" sz="2400" i="1" dirty="0">
                <a:solidFill>
                  <a:schemeClr val="accent4">
                    <a:lumMod val="75000"/>
                  </a:schemeClr>
                </a:solidFill>
                <a:latin typeface="Arial" charset="0"/>
                <a:cs typeface="Times New Roman" pitchFamily="18" charset="0"/>
              </a:rPr>
              <a:t>perceive and treat women differently from men, under-represented groups differently from the dominant culture group.</a:t>
            </a:r>
          </a:p>
          <a:p>
            <a:pPr lvl="1">
              <a:lnSpc>
                <a:spcPct val="90000"/>
              </a:lnSpc>
              <a:spcBef>
                <a:spcPct val="20000"/>
              </a:spcBef>
              <a:buClr>
                <a:schemeClr val="tx2"/>
              </a:buClr>
              <a:buSzPct val="70000"/>
              <a:buFont typeface="Wingdings" pitchFamily="2" charset="2"/>
              <a:buNone/>
              <a:defRPr/>
            </a:pPr>
            <a:r>
              <a:rPr lang="en-US" sz="2400" i="1" dirty="0">
                <a:solidFill>
                  <a:schemeClr val="accent4">
                    <a:lumMod val="75000"/>
                  </a:schemeClr>
                </a:solidFill>
                <a:latin typeface="Arial" charset="0"/>
                <a:cs typeface="Times New Roman" pitchFamily="18" charset="0"/>
              </a:rPr>
              <a:t>Research shows that a great majority – males and females alike – have implicit/unconscious associations that can influence their responses to situations and their decisions.</a:t>
            </a:r>
          </a:p>
          <a:p>
            <a:endParaRPr lang="en-US" dirty="0">
              <a:latin typeface="Arial" pitchFamily="34" charset="0"/>
              <a:cs typeface="Arial" pitchFamily="34" charset="0"/>
            </a:endParaRPr>
          </a:p>
          <a:p>
            <a:pPr eaLnBrk="1" hangingPunct="1"/>
            <a:r>
              <a:rPr lang="en-US" dirty="0">
                <a:latin typeface="Arial" pitchFamily="34" charset="0"/>
                <a:cs typeface="Arial" pitchFamily="34" charset="0"/>
              </a:rPr>
              <a:t>Add a personal story or anecdote….</a:t>
            </a:r>
          </a:p>
          <a:p>
            <a:pPr eaLnBrk="1" hangingPunct="1"/>
            <a:endParaRPr lang="en-US" dirty="0">
              <a:latin typeface="Arial" pitchFamily="34" charset="0"/>
              <a:cs typeface="Arial" pitchFamily="34" charset="0"/>
            </a:endParaRPr>
          </a:p>
          <a:p>
            <a:pPr eaLnBrk="1" hangingPunct="1"/>
            <a:r>
              <a:rPr lang="en-US" dirty="0">
                <a:latin typeface="Arial" pitchFamily="34" charset="0"/>
                <a:cs typeface="Arial" pitchFamily="34" charset="0"/>
              </a:rPr>
              <a:t>You may feel that these stories don’t fit your definition of discrimination.  Today, hope to demonstrate the</a:t>
            </a:r>
            <a:r>
              <a:rPr lang="en-US" i="1" dirty="0">
                <a:latin typeface="Arial" pitchFamily="34" charset="0"/>
                <a:cs typeface="Arial" pitchFamily="34" charset="0"/>
              </a:rPr>
              <a:t> (that)</a:t>
            </a:r>
            <a:r>
              <a:rPr lang="en-US" dirty="0">
                <a:latin typeface="Arial" pitchFamily="34" charset="0"/>
                <a:cs typeface="Arial" pitchFamily="34" charset="0"/>
              </a:rPr>
              <a:t> discrimination, bias, diversity, excellence, and inclusion have broader, more nuanced meaning that what we expect.</a:t>
            </a:r>
          </a:p>
          <a:p>
            <a:pPr eaLnBrk="1" hangingPunct="1"/>
            <a:endParaRPr lang="en-US" sz="2000" b="1" dirty="0">
              <a:latin typeface="Arial" pitchFamily="34" charset="0"/>
              <a:cs typeface="Arial" pitchFamily="34" charset="0"/>
            </a:endParaRPr>
          </a:p>
          <a:p>
            <a:pPr eaLnBrk="1" hangingPunct="1"/>
            <a:r>
              <a:rPr lang="en-US" sz="2000" b="1" dirty="0">
                <a:latin typeface="Arial" pitchFamily="34" charset="0"/>
                <a:cs typeface="Arial" pitchFamily="34" charset="0"/>
              </a:rPr>
              <a:t>For research</a:t>
            </a:r>
            <a:r>
              <a:rPr lang="en-US" sz="2000" b="1" baseline="0" dirty="0">
                <a:latin typeface="Arial" pitchFamily="34" charset="0"/>
                <a:cs typeface="Arial" pitchFamily="34" charset="0"/>
              </a:rPr>
              <a:t> supporting the claim on this slide, please see:</a:t>
            </a:r>
          </a:p>
          <a:p>
            <a:pPr eaLnBrk="1" hangingPunct="1"/>
            <a:r>
              <a:rPr lang="en-US" sz="2000" b="1" baseline="0" dirty="0">
                <a:latin typeface="Arial" pitchFamily="34" charset="0"/>
                <a:cs typeface="Arial" pitchFamily="34" charset="0"/>
              </a:rPr>
              <a:t>https://advance.washington.edu/about/national/interruptingbias</a:t>
            </a:r>
          </a:p>
          <a:p>
            <a:pPr eaLnBrk="1" hangingPunct="1"/>
            <a:endParaRPr lang="en-US" sz="2000" b="1" baseline="0" dirty="0">
              <a:latin typeface="Arial" pitchFamily="34" charset="0"/>
              <a:cs typeface="Arial" pitchFamily="34" charset="0"/>
            </a:endParaRPr>
          </a:p>
          <a:p>
            <a:r>
              <a:rPr lang="en-US" sz="1200" kern="1200" dirty="0">
                <a:solidFill>
                  <a:schemeClr val="tx1"/>
                </a:solidFill>
                <a:latin typeface="+mn-lt"/>
                <a:ea typeface="+mn-ea"/>
                <a:cs typeface="+mn-cs"/>
              </a:rPr>
              <a:t>Adam, B.D.  (1981). Stigma and Employability: Discrimination by Sex and Sexual Orientation in the</a:t>
            </a:r>
            <a:r>
              <a:rPr lang="en-US" sz="1200" b="1" kern="1200" dirty="0">
                <a:solidFill>
                  <a:schemeClr val="tx1"/>
                </a:solidFill>
                <a:latin typeface="+mn-lt"/>
                <a:ea typeface="+mn-ea"/>
                <a:cs typeface="+mn-cs"/>
              </a:rPr>
              <a:t> </a:t>
            </a:r>
            <a:r>
              <a:rPr lang="en-US" sz="1200" kern="1200" dirty="0">
                <a:solidFill>
                  <a:schemeClr val="tx1"/>
                </a:solidFill>
                <a:latin typeface="+mn-lt"/>
                <a:ea typeface="+mn-ea"/>
                <a:cs typeface="+mn-cs"/>
              </a:rPr>
              <a:t>Ontario Legal Profession. </a:t>
            </a:r>
            <a:r>
              <a:rPr lang="en-US" sz="1200" i="1" kern="1200" dirty="0">
                <a:solidFill>
                  <a:schemeClr val="tx1"/>
                </a:solidFill>
                <a:latin typeface="+mn-lt"/>
                <a:ea typeface="+mn-ea"/>
                <a:cs typeface="+mn-cs"/>
              </a:rPr>
              <a:t>The Canadian Review of Sociology and Anthropology,</a:t>
            </a:r>
            <a:r>
              <a:rPr lang="en-US" sz="1200" kern="1200" dirty="0">
                <a:solidFill>
                  <a:schemeClr val="tx1"/>
                </a:solidFill>
                <a:latin typeface="+mn-lt"/>
                <a:ea typeface="+mn-ea"/>
                <a:cs typeface="+mn-cs"/>
              </a:rPr>
              <a:t> </a:t>
            </a:r>
            <a:r>
              <a:rPr lang="en-US" sz="1200" i="1" kern="1200" dirty="0">
                <a:solidFill>
                  <a:schemeClr val="tx1"/>
                </a:solidFill>
                <a:latin typeface="+mn-lt"/>
                <a:ea typeface="+mn-ea"/>
                <a:cs typeface="+mn-cs"/>
              </a:rPr>
              <a:t>18</a:t>
            </a:r>
            <a:r>
              <a:rPr lang="en-US" sz="1200" kern="1200" dirty="0">
                <a:solidFill>
                  <a:schemeClr val="tx1"/>
                </a:solidFill>
                <a:latin typeface="+mn-lt"/>
                <a:ea typeface="+mn-ea"/>
                <a:cs typeface="+mn-cs"/>
              </a:rPr>
              <a:t>(2), 216-221.</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Bertrand, M., &amp; </a:t>
            </a:r>
            <a:r>
              <a:rPr lang="en-US" sz="1200" kern="1200" dirty="0" err="1">
                <a:solidFill>
                  <a:schemeClr val="tx1"/>
                </a:solidFill>
                <a:latin typeface="+mn-lt"/>
                <a:ea typeface="+mn-ea"/>
                <a:cs typeface="+mn-cs"/>
              </a:rPr>
              <a:t>Mullainathan</a:t>
            </a:r>
            <a:r>
              <a:rPr lang="en-US" sz="1200" kern="1200" dirty="0">
                <a:solidFill>
                  <a:schemeClr val="tx1"/>
                </a:solidFill>
                <a:latin typeface="+mn-lt"/>
                <a:ea typeface="+mn-ea"/>
                <a:cs typeface="+mn-cs"/>
              </a:rPr>
              <a:t>, S. (2004). Are Emily and Greg More Employable Than </a:t>
            </a:r>
            <a:r>
              <a:rPr lang="en-US" sz="1200" kern="1200" dirty="0" err="1">
                <a:solidFill>
                  <a:schemeClr val="tx1"/>
                </a:solidFill>
                <a:latin typeface="+mn-lt"/>
                <a:ea typeface="+mn-ea"/>
                <a:cs typeface="+mn-cs"/>
              </a:rPr>
              <a:t>Lakisha</a:t>
            </a:r>
            <a:r>
              <a:rPr lang="en-US" sz="1200" kern="1200" dirty="0">
                <a:solidFill>
                  <a:schemeClr val="tx1"/>
                </a:solidFill>
                <a:latin typeface="+mn-lt"/>
                <a:ea typeface="+mn-ea"/>
                <a:cs typeface="+mn-cs"/>
              </a:rPr>
              <a:t> and Jamal? A Field Experiment on Labor Market Discrimination. </a:t>
            </a:r>
            <a:r>
              <a:rPr lang="en-US" sz="1200" i="1" kern="1200" dirty="0">
                <a:solidFill>
                  <a:schemeClr val="tx1"/>
                </a:solidFill>
                <a:latin typeface="+mn-lt"/>
                <a:ea typeface="+mn-ea"/>
                <a:cs typeface="+mn-cs"/>
              </a:rPr>
              <a:t>The American Economic Review, 94</a:t>
            </a:r>
            <a:r>
              <a:rPr lang="en-US" sz="1200" kern="1200" dirty="0">
                <a:solidFill>
                  <a:schemeClr val="tx1"/>
                </a:solidFill>
                <a:latin typeface="+mn-lt"/>
                <a:ea typeface="+mn-ea"/>
                <a:cs typeface="+mn-cs"/>
              </a:rPr>
              <a:t>(4), 991-1013.</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Good, C; Aronson, J., &amp; Harder, J. A. (2008). Problems in the Pipeline: Stereotype Threat and Women's Achievement in High-Level Math Courses. </a:t>
            </a:r>
            <a:r>
              <a:rPr lang="en-US" sz="1200" i="1" kern="1200" dirty="0">
                <a:solidFill>
                  <a:schemeClr val="tx1"/>
                </a:solidFill>
                <a:latin typeface="+mn-lt"/>
                <a:ea typeface="+mn-ea"/>
                <a:cs typeface="+mn-cs"/>
              </a:rPr>
              <a:t>Journal of Applied Developmental Psychology, 29</a:t>
            </a:r>
            <a:r>
              <a:rPr lang="en-US" sz="1200" kern="1200" dirty="0">
                <a:solidFill>
                  <a:schemeClr val="tx1"/>
                </a:solidFill>
                <a:latin typeface="+mn-lt"/>
                <a:ea typeface="+mn-ea"/>
                <a:cs typeface="+mn-cs"/>
              </a:rPr>
              <a:t>(1), 17-28.</a:t>
            </a:r>
          </a:p>
          <a:p>
            <a:r>
              <a:rPr lang="en-US" sz="1200" i="0" kern="1200" dirty="0">
                <a:solidFill>
                  <a:schemeClr val="tx1"/>
                </a:solidFill>
                <a:latin typeface="+mn-lt"/>
                <a:ea typeface="+mn-ea"/>
                <a:cs typeface="+mn-cs"/>
              </a:rPr>
              <a:t>Goldberg</a:t>
            </a:r>
            <a:r>
              <a:rPr lang="en-US" sz="1200" i="1" kern="1200" dirty="0">
                <a:solidFill>
                  <a:schemeClr val="tx1"/>
                </a:solidFill>
                <a:latin typeface="+mn-lt"/>
                <a:ea typeface="+mn-ea"/>
                <a:cs typeface="+mn-cs"/>
              </a:rPr>
              <a:t>,</a:t>
            </a:r>
            <a:r>
              <a:rPr lang="en-US" sz="1200" kern="1200" dirty="0">
                <a:solidFill>
                  <a:schemeClr val="tx1"/>
                </a:solidFill>
                <a:latin typeface="+mn-lt"/>
                <a:ea typeface="+mn-ea"/>
                <a:cs typeface="+mn-cs"/>
              </a:rPr>
              <a:t> P. (1968).</a:t>
            </a:r>
            <a:r>
              <a:rPr lang="en-US" sz="1200" i="1" kern="1200" dirty="0">
                <a:solidFill>
                  <a:schemeClr val="tx1"/>
                </a:solidFill>
                <a:latin typeface="+mn-lt"/>
                <a:ea typeface="+mn-ea"/>
                <a:cs typeface="+mn-cs"/>
              </a:rPr>
              <a:t> </a:t>
            </a:r>
            <a:r>
              <a:rPr lang="en-US" sz="1200" kern="1200" dirty="0">
                <a:solidFill>
                  <a:schemeClr val="tx1"/>
                </a:solidFill>
                <a:latin typeface="+mn-lt"/>
                <a:ea typeface="+mn-ea"/>
                <a:cs typeface="+mn-cs"/>
              </a:rPr>
              <a:t>Are Women Prejudiced Against Women?</a:t>
            </a:r>
            <a:r>
              <a:rPr lang="en-US" sz="1200" i="1" kern="1200" dirty="0">
                <a:solidFill>
                  <a:schemeClr val="tx1"/>
                </a:solidFill>
                <a:latin typeface="+mn-lt"/>
                <a:ea typeface="+mn-ea"/>
                <a:cs typeface="+mn-cs"/>
              </a:rPr>
              <a:t> Transaction</a:t>
            </a:r>
            <a:r>
              <a:rPr lang="en-US" sz="1200" kern="1200" dirty="0">
                <a:solidFill>
                  <a:schemeClr val="tx1"/>
                </a:solidFill>
                <a:latin typeface="+mn-lt"/>
                <a:ea typeface="+mn-ea"/>
                <a:cs typeface="+mn-cs"/>
              </a:rPr>
              <a:t>,</a:t>
            </a:r>
            <a:r>
              <a:rPr lang="en-US" sz="1200" i="1" kern="1200" dirty="0">
                <a:solidFill>
                  <a:schemeClr val="tx1"/>
                </a:solidFill>
                <a:latin typeface="+mn-lt"/>
                <a:ea typeface="+mn-ea"/>
                <a:cs typeface="+mn-cs"/>
              </a:rPr>
              <a:t> 5</a:t>
            </a:r>
            <a:r>
              <a:rPr lang="en-US" sz="1200" kern="1200" dirty="0">
                <a:solidFill>
                  <a:schemeClr val="tx1"/>
                </a:solidFill>
                <a:latin typeface="+mn-lt"/>
                <a:ea typeface="+mn-ea"/>
                <a:cs typeface="+mn-cs"/>
              </a:rPr>
              <a:t>, 28-30.</a:t>
            </a:r>
          </a:p>
          <a:p>
            <a:endParaRPr lang="en-US" sz="1200" kern="1200" dirty="0">
              <a:solidFill>
                <a:schemeClr val="tx1"/>
              </a:solidFill>
              <a:latin typeface="+mn-lt"/>
              <a:ea typeface="+mn-ea"/>
              <a:cs typeface="+mn-cs"/>
            </a:endParaRPr>
          </a:p>
          <a:p>
            <a:r>
              <a:rPr lang="en-US" sz="1200" kern="1200" dirty="0" err="1">
                <a:solidFill>
                  <a:schemeClr val="tx1"/>
                </a:solidFill>
                <a:latin typeface="+mn-lt"/>
                <a:ea typeface="+mn-ea"/>
                <a:cs typeface="+mn-cs"/>
              </a:rPr>
              <a:t>Heilman</a:t>
            </a:r>
            <a:r>
              <a:rPr lang="en-US" sz="1200" kern="1200" dirty="0">
                <a:solidFill>
                  <a:schemeClr val="tx1"/>
                </a:solidFill>
                <a:latin typeface="+mn-lt"/>
                <a:ea typeface="+mn-ea"/>
                <a:cs typeface="+mn-cs"/>
              </a:rPr>
              <a:t>, M. E. (1980). The Impact of Situational Factors on Personnel Decisions Concerning Women: Varying the Sex Composition of the Applicant Pool. </a:t>
            </a:r>
            <a:r>
              <a:rPr lang="en-US" sz="1200" i="1" kern="1200" dirty="0">
                <a:solidFill>
                  <a:schemeClr val="tx1"/>
                </a:solidFill>
                <a:latin typeface="+mn-lt"/>
                <a:ea typeface="+mn-ea"/>
                <a:cs typeface="+mn-cs"/>
              </a:rPr>
              <a:t>Organizational Behavior &amp; Human Performance, 26</a:t>
            </a:r>
            <a:r>
              <a:rPr lang="en-US" sz="1200" kern="1200" dirty="0">
                <a:solidFill>
                  <a:schemeClr val="tx1"/>
                </a:solidFill>
                <a:latin typeface="+mn-lt"/>
                <a:ea typeface="+mn-ea"/>
                <a:cs typeface="+mn-cs"/>
              </a:rPr>
              <a:t>(3), 386-395.</a:t>
            </a:r>
          </a:p>
          <a:p>
            <a:endParaRPr lang="en-US" sz="1200" kern="1200" dirty="0">
              <a:solidFill>
                <a:schemeClr val="tx1"/>
              </a:solidFill>
              <a:latin typeface="+mn-lt"/>
              <a:ea typeface="+mn-ea"/>
              <a:cs typeface="+mn-cs"/>
            </a:endParaRPr>
          </a:p>
          <a:p>
            <a:r>
              <a:rPr lang="en-US" sz="1200" kern="1200" dirty="0" err="1">
                <a:solidFill>
                  <a:schemeClr val="tx1"/>
                </a:solidFill>
                <a:latin typeface="+mn-lt"/>
                <a:ea typeface="+mn-ea"/>
                <a:cs typeface="+mn-cs"/>
              </a:rPr>
              <a:t>Kalev</a:t>
            </a:r>
            <a:r>
              <a:rPr lang="en-US" sz="1200" kern="1200" dirty="0">
                <a:solidFill>
                  <a:schemeClr val="tx1"/>
                </a:solidFill>
                <a:latin typeface="+mn-lt"/>
                <a:ea typeface="+mn-ea"/>
                <a:cs typeface="+mn-cs"/>
              </a:rPr>
              <a:t>, A., Dobbin, F., and Kelly, E.  (2006). Best Practices or Best guesses? Assessing  the Efficacy of Corporate Affirmative Action and Diversity Policies. . </a:t>
            </a:r>
            <a:r>
              <a:rPr lang="en-US" sz="1200" i="1" kern="1200" dirty="0">
                <a:solidFill>
                  <a:schemeClr val="tx1"/>
                </a:solidFill>
                <a:latin typeface="+mn-lt"/>
                <a:ea typeface="+mn-ea"/>
                <a:cs typeface="+mn-cs"/>
              </a:rPr>
              <a:t>American Sociological Review,71 </a:t>
            </a:r>
            <a:r>
              <a:rPr lang="en-US" sz="1200" kern="1200" dirty="0">
                <a:solidFill>
                  <a:schemeClr val="tx1"/>
                </a:solidFill>
                <a:latin typeface="+mn-lt"/>
                <a:ea typeface="+mn-ea"/>
                <a:cs typeface="+mn-cs"/>
              </a:rPr>
              <a:t>, 589-617.</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Kilgore, D., Atman, C. J., </a:t>
            </a:r>
            <a:r>
              <a:rPr lang="en-US" sz="1200" kern="1200" dirty="0" err="1">
                <a:solidFill>
                  <a:schemeClr val="tx1"/>
                </a:solidFill>
                <a:latin typeface="+mn-lt"/>
                <a:ea typeface="+mn-ea"/>
                <a:cs typeface="+mn-cs"/>
              </a:rPr>
              <a:t>Yasuhara</a:t>
            </a:r>
            <a:r>
              <a:rPr lang="en-US" sz="1200" kern="1200" dirty="0">
                <a:solidFill>
                  <a:schemeClr val="tx1"/>
                </a:solidFill>
                <a:latin typeface="+mn-lt"/>
                <a:ea typeface="+mn-ea"/>
                <a:cs typeface="+mn-cs"/>
              </a:rPr>
              <a:t>, K., Barker, T. J., &amp; </a:t>
            </a:r>
            <a:r>
              <a:rPr lang="en-US" sz="1200" kern="1200" dirty="0" err="1">
                <a:solidFill>
                  <a:schemeClr val="tx1"/>
                </a:solidFill>
                <a:latin typeface="+mn-lt"/>
                <a:ea typeface="+mn-ea"/>
                <a:cs typeface="+mn-cs"/>
              </a:rPr>
              <a:t>Morozov</a:t>
            </a:r>
            <a:r>
              <a:rPr lang="en-US" sz="1200" kern="1200" dirty="0">
                <a:solidFill>
                  <a:schemeClr val="tx1"/>
                </a:solidFill>
                <a:latin typeface="+mn-lt"/>
                <a:ea typeface="+mn-ea"/>
                <a:cs typeface="+mn-cs"/>
              </a:rPr>
              <a:t>, A. (2007). Considering Context: A Study of First-Year Engineering Students. </a:t>
            </a:r>
            <a:r>
              <a:rPr lang="en-US" sz="1200" i="1" kern="1200" dirty="0">
                <a:solidFill>
                  <a:schemeClr val="tx1"/>
                </a:solidFill>
                <a:latin typeface="+mn-lt"/>
                <a:ea typeface="+mn-ea"/>
                <a:cs typeface="+mn-cs"/>
              </a:rPr>
              <a:t>Journal of Engineering Education, 96</a:t>
            </a:r>
            <a:r>
              <a:rPr lang="en-US" sz="1200" kern="1200" dirty="0">
                <a:solidFill>
                  <a:schemeClr val="tx1"/>
                </a:solidFill>
                <a:latin typeface="+mn-lt"/>
                <a:ea typeface="+mn-ea"/>
                <a:cs typeface="+mn-cs"/>
              </a:rPr>
              <a:t>(4), 321-334.</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Moody, J. (2004)  </a:t>
            </a:r>
            <a:r>
              <a:rPr lang="en-US" sz="1200" i="1" kern="1200" dirty="0">
                <a:solidFill>
                  <a:schemeClr val="tx1"/>
                </a:solidFill>
                <a:latin typeface="+mn-lt"/>
                <a:ea typeface="+mn-ea"/>
                <a:cs typeface="+mn-cs"/>
              </a:rPr>
              <a:t>Faculty Diversity; Problems and Solutions</a:t>
            </a:r>
            <a:r>
              <a:rPr lang="en-US" sz="1200" kern="1200" dirty="0">
                <a:solidFill>
                  <a:schemeClr val="tx1"/>
                </a:solidFill>
                <a:latin typeface="+mn-lt"/>
                <a:ea typeface="+mn-ea"/>
                <a:cs typeface="+mn-cs"/>
              </a:rPr>
              <a:t>. New York: </a:t>
            </a:r>
            <a:r>
              <a:rPr lang="en-US" sz="1200" kern="1200" dirty="0" err="1">
                <a:solidFill>
                  <a:schemeClr val="tx1"/>
                </a:solidFill>
                <a:latin typeface="+mn-lt"/>
                <a:ea typeface="+mn-ea"/>
                <a:cs typeface="+mn-cs"/>
              </a:rPr>
              <a:t>RoutledgeFalmer</a:t>
            </a:r>
            <a:r>
              <a:rPr lang="en-US" sz="1200" kern="1200" dirty="0">
                <a:solidFill>
                  <a:schemeClr val="tx1"/>
                </a:solidFill>
                <a:latin typeface="+mn-lt"/>
                <a:ea typeface="+mn-ea"/>
                <a:cs typeface="+mn-cs"/>
              </a:rPr>
              <a:t>.</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Page, S. E. (2007). </a:t>
            </a:r>
            <a:r>
              <a:rPr lang="en-US" sz="1200" i="1" kern="1200" dirty="0">
                <a:solidFill>
                  <a:schemeClr val="tx1"/>
                </a:solidFill>
                <a:latin typeface="+mn-lt"/>
                <a:ea typeface="+mn-ea"/>
                <a:cs typeface="+mn-cs"/>
              </a:rPr>
              <a:t>The Difference: How the Power of Diversity Creates Better Groups, Firms, Schools, and Societies</a:t>
            </a:r>
            <a:r>
              <a:rPr lang="en-US" sz="1200" kern="1200" dirty="0">
                <a:solidFill>
                  <a:schemeClr val="tx1"/>
                </a:solidFill>
                <a:latin typeface="+mn-lt"/>
                <a:ea typeface="+mn-ea"/>
                <a:cs typeface="+mn-cs"/>
              </a:rPr>
              <a:t>. Princeton: Princeton University Press.</a:t>
            </a:r>
          </a:p>
          <a:p>
            <a:endParaRPr lang="en-US" sz="1200" kern="1200" dirty="0">
              <a:solidFill>
                <a:schemeClr val="tx1"/>
              </a:solidFill>
              <a:latin typeface="+mn-lt"/>
              <a:ea typeface="+mn-ea"/>
              <a:cs typeface="+mn-cs"/>
            </a:endParaRPr>
          </a:p>
          <a:p>
            <a:r>
              <a:rPr lang="en-US" sz="1200" kern="1200" dirty="0" err="1">
                <a:solidFill>
                  <a:schemeClr val="tx1"/>
                </a:solidFill>
                <a:latin typeface="+mn-lt"/>
                <a:ea typeface="+mn-ea"/>
                <a:cs typeface="+mn-cs"/>
              </a:rPr>
              <a:t>Paludi</a:t>
            </a:r>
            <a:r>
              <a:rPr lang="en-US" sz="1200" kern="1200" dirty="0">
                <a:solidFill>
                  <a:schemeClr val="tx1"/>
                </a:solidFill>
                <a:latin typeface="+mn-lt"/>
                <a:ea typeface="+mn-ea"/>
                <a:cs typeface="+mn-cs"/>
              </a:rPr>
              <a:t>, M. A., &amp; Bauer, W. D.(1983). Goldberg Revisited: What's in an Author's Name?. </a:t>
            </a:r>
            <a:r>
              <a:rPr lang="en-US" sz="1200" i="1" kern="1200" dirty="0">
                <a:solidFill>
                  <a:schemeClr val="tx1"/>
                </a:solidFill>
                <a:latin typeface="+mn-lt"/>
                <a:ea typeface="+mn-ea"/>
                <a:cs typeface="+mn-cs"/>
              </a:rPr>
              <a:t>Sex Roles: a Journal of Research, 9</a:t>
            </a:r>
            <a:r>
              <a:rPr lang="en-US" sz="1200" kern="1200" dirty="0">
                <a:solidFill>
                  <a:schemeClr val="tx1"/>
                </a:solidFill>
                <a:latin typeface="+mn-lt"/>
                <a:ea typeface="+mn-ea"/>
                <a:cs typeface="+mn-cs"/>
              </a:rPr>
              <a:t>(3), 387-390.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Smith, D. G., Turner, C. S. V., </a:t>
            </a:r>
            <a:r>
              <a:rPr lang="en-US" sz="1200" kern="1200" dirty="0" err="1">
                <a:solidFill>
                  <a:schemeClr val="tx1"/>
                </a:solidFill>
                <a:latin typeface="+mn-lt"/>
                <a:ea typeface="+mn-ea"/>
                <a:cs typeface="+mn-cs"/>
              </a:rPr>
              <a:t>Osei</a:t>
            </a:r>
            <a:r>
              <a:rPr lang="en-US" sz="1200" kern="1200" dirty="0">
                <a:solidFill>
                  <a:schemeClr val="tx1"/>
                </a:solidFill>
                <a:latin typeface="+mn-lt"/>
                <a:ea typeface="+mn-ea"/>
                <a:cs typeface="+mn-cs"/>
              </a:rPr>
              <a:t>-Kofi, N., &amp; Richards, S. (2004). Interrupting the Usual: Successful Strategies for Hiring Diverse Faculty. </a:t>
            </a:r>
            <a:r>
              <a:rPr lang="en-US" sz="1200" i="1" kern="1200" dirty="0">
                <a:solidFill>
                  <a:schemeClr val="tx1"/>
                </a:solidFill>
                <a:latin typeface="+mn-lt"/>
                <a:ea typeface="+mn-ea"/>
                <a:cs typeface="+mn-cs"/>
              </a:rPr>
              <a:t>The Journal of Higher Education, 75</a:t>
            </a:r>
            <a:r>
              <a:rPr lang="en-US" sz="1200" kern="1200" dirty="0">
                <a:solidFill>
                  <a:schemeClr val="tx1"/>
                </a:solidFill>
                <a:latin typeface="+mn-lt"/>
                <a:ea typeface="+mn-ea"/>
                <a:cs typeface="+mn-cs"/>
              </a:rPr>
              <a:t>(2), 133-160.</a:t>
            </a:r>
          </a:p>
          <a:p>
            <a:endParaRPr lang="en-US" sz="1200" kern="1200" dirty="0">
              <a:solidFill>
                <a:schemeClr val="tx1"/>
              </a:solidFill>
              <a:latin typeface="+mn-lt"/>
              <a:ea typeface="+mn-ea"/>
              <a:cs typeface="+mn-cs"/>
            </a:endParaRPr>
          </a:p>
          <a:p>
            <a:r>
              <a:rPr lang="en-US" sz="1200" kern="1200" dirty="0" err="1">
                <a:solidFill>
                  <a:schemeClr val="tx1"/>
                </a:solidFill>
                <a:latin typeface="+mn-lt"/>
                <a:ea typeface="+mn-ea"/>
                <a:cs typeface="+mn-cs"/>
              </a:rPr>
              <a:t>Sommers</a:t>
            </a:r>
            <a:r>
              <a:rPr lang="en-US" sz="1200" kern="1200" dirty="0">
                <a:solidFill>
                  <a:schemeClr val="tx1"/>
                </a:solidFill>
                <a:latin typeface="+mn-lt"/>
                <a:ea typeface="+mn-ea"/>
                <a:cs typeface="+mn-cs"/>
              </a:rPr>
              <a:t>, S. R. (2006) On Racial Diversity and Group Decision Making: Identifying Multiple Effects of Racial Composition on Jury Deliberations. </a:t>
            </a:r>
            <a:r>
              <a:rPr lang="en-US" sz="1200" i="1" kern="1200" dirty="0">
                <a:solidFill>
                  <a:schemeClr val="tx1"/>
                </a:solidFill>
                <a:latin typeface="+mn-lt"/>
                <a:ea typeface="+mn-ea"/>
                <a:cs typeface="+mn-cs"/>
              </a:rPr>
              <a:t>Journal of Personality and Social Psychology</a:t>
            </a:r>
            <a:r>
              <a:rPr lang="en-US" sz="1200" kern="1200" dirty="0">
                <a:solidFill>
                  <a:schemeClr val="tx1"/>
                </a:solidFill>
                <a:latin typeface="+mn-lt"/>
                <a:ea typeface="+mn-ea"/>
                <a:cs typeface="+mn-cs"/>
              </a:rPr>
              <a:t>, </a:t>
            </a:r>
            <a:r>
              <a:rPr lang="en-US" sz="1200" kern="1200" dirty="0" err="1">
                <a:solidFill>
                  <a:schemeClr val="tx1"/>
                </a:solidFill>
                <a:latin typeface="+mn-lt"/>
                <a:ea typeface="+mn-ea"/>
                <a:cs typeface="+mn-cs"/>
              </a:rPr>
              <a:t>Vol</a:t>
            </a:r>
            <a:r>
              <a:rPr lang="en-US" sz="1200" kern="1200" dirty="0">
                <a:solidFill>
                  <a:schemeClr val="tx1"/>
                </a:solidFill>
                <a:latin typeface="+mn-lt"/>
                <a:ea typeface="+mn-ea"/>
                <a:cs typeface="+mn-cs"/>
              </a:rPr>
              <a:t> 90(4), 597-612.</a:t>
            </a:r>
          </a:p>
          <a:p>
            <a:endParaRPr lang="en-US" sz="1200" kern="1200" dirty="0">
              <a:solidFill>
                <a:schemeClr val="tx1"/>
              </a:solidFill>
              <a:latin typeface="+mn-lt"/>
              <a:ea typeface="+mn-ea"/>
              <a:cs typeface="+mn-cs"/>
            </a:endParaRPr>
          </a:p>
          <a:p>
            <a:r>
              <a:rPr lang="en-US" sz="1200" kern="1200" dirty="0" err="1">
                <a:solidFill>
                  <a:schemeClr val="tx1"/>
                </a:solidFill>
                <a:latin typeface="+mn-lt"/>
                <a:ea typeface="+mn-ea"/>
                <a:cs typeface="+mn-cs"/>
              </a:rPr>
              <a:t>Steinpreis</a:t>
            </a:r>
            <a:r>
              <a:rPr lang="en-US" sz="1200" kern="1200" dirty="0">
                <a:solidFill>
                  <a:schemeClr val="tx1"/>
                </a:solidFill>
                <a:latin typeface="+mn-lt"/>
                <a:ea typeface="+mn-ea"/>
                <a:cs typeface="+mn-cs"/>
              </a:rPr>
              <a:t>, R., Anders, K. A., &amp; </a:t>
            </a:r>
            <a:r>
              <a:rPr lang="en-US" sz="1200" kern="1200" dirty="0" err="1">
                <a:solidFill>
                  <a:schemeClr val="tx1"/>
                </a:solidFill>
                <a:latin typeface="+mn-lt"/>
                <a:ea typeface="+mn-ea"/>
                <a:cs typeface="+mn-cs"/>
              </a:rPr>
              <a:t>Ritzke</a:t>
            </a:r>
            <a:r>
              <a:rPr lang="en-US" sz="1200" kern="1200" dirty="0">
                <a:solidFill>
                  <a:schemeClr val="tx1"/>
                </a:solidFill>
                <a:latin typeface="+mn-lt"/>
                <a:ea typeface="+mn-ea"/>
                <a:cs typeface="+mn-cs"/>
              </a:rPr>
              <a:t>, D. (1999). The Impact of Gender on the Review of the Curricula Vitae of Job Applicants and Tenure Candidates: A National Empirical Study. </a:t>
            </a:r>
            <a:r>
              <a:rPr lang="en-US" sz="1200" i="1" kern="1200" dirty="0">
                <a:solidFill>
                  <a:schemeClr val="tx1"/>
                </a:solidFill>
                <a:latin typeface="+mn-lt"/>
                <a:ea typeface="+mn-ea"/>
                <a:cs typeface="+mn-cs"/>
              </a:rPr>
              <a:t>Sex Roles, 41</a:t>
            </a:r>
            <a:r>
              <a:rPr lang="en-US" sz="1200" kern="1200" dirty="0">
                <a:solidFill>
                  <a:schemeClr val="tx1"/>
                </a:solidFill>
                <a:latin typeface="+mn-lt"/>
                <a:ea typeface="+mn-ea"/>
                <a:cs typeface="+mn-cs"/>
              </a:rPr>
              <a:t>, 509-528. </a:t>
            </a:r>
          </a:p>
          <a:p>
            <a:endParaRPr lang="en-US" sz="1200" kern="1200" dirty="0">
              <a:solidFill>
                <a:schemeClr val="tx1"/>
              </a:solidFill>
              <a:latin typeface="+mn-lt"/>
              <a:ea typeface="+mn-ea"/>
              <a:cs typeface="+mn-cs"/>
            </a:endParaRPr>
          </a:p>
          <a:p>
            <a:r>
              <a:rPr lang="en-US" sz="1200" kern="1200" dirty="0" err="1">
                <a:solidFill>
                  <a:schemeClr val="tx1"/>
                </a:solidFill>
                <a:latin typeface="+mn-lt"/>
                <a:ea typeface="+mn-ea"/>
                <a:cs typeface="+mn-cs"/>
              </a:rPr>
              <a:t>Wenneras</a:t>
            </a:r>
            <a:r>
              <a:rPr lang="en-US" sz="1200" kern="1200" dirty="0">
                <a:solidFill>
                  <a:schemeClr val="tx1"/>
                </a:solidFill>
                <a:latin typeface="+mn-lt"/>
                <a:ea typeface="+mn-ea"/>
                <a:cs typeface="+mn-cs"/>
              </a:rPr>
              <a:t>, C., &amp; </a:t>
            </a:r>
            <a:r>
              <a:rPr lang="en-US" sz="1200" kern="1200" dirty="0" err="1">
                <a:solidFill>
                  <a:schemeClr val="tx1"/>
                </a:solidFill>
                <a:latin typeface="+mn-lt"/>
                <a:ea typeface="+mn-ea"/>
                <a:cs typeface="+mn-cs"/>
              </a:rPr>
              <a:t>Wold</a:t>
            </a:r>
            <a:r>
              <a:rPr lang="en-US" sz="1200" kern="1200" dirty="0">
                <a:solidFill>
                  <a:schemeClr val="tx1"/>
                </a:solidFill>
                <a:latin typeface="+mn-lt"/>
                <a:ea typeface="+mn-ea"/>
                <a:cs typeface="+mn-cs"/>
              </a:rPr>
              <a:t>, A. (1997). Nepotism and Sexism in Peer-Review. </a:t>
            </a:r>
            <a:r>
              <a:rPr lang="en-US" sz="1200" i="1" kern="1200" dirty="0">
                <a:solidFill>
                  <a:schemeClr val="tx1"/>
                </a:solidFill>
                <a:latin typeface="+mn-lt"/>
                <a:ea typeface="+mn-ea"/>
                <a:cs typeface="+mn-cs"/>
              </a:rPr>
              <a:t>Nature, 387</a:t>
            </a:r>
            <a:r>
              <a:rPr lang="en-US" sz="1200" kern="1200" dirty="0">
                <a:solidFill>
                  <a:schemeClr val="tx1"/>
                </a:solidFill>
                <a:latin typeface="+mn-lt"/>
                <a:ea typeface="+mn-ea"/>
                <a:cs typeface="+mn-cs"/>
              </a:rPr>
              <a:t>(May), 341-343. </a:t>
            </a:r>
          </a:p>
          <a:p>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Williams, J. (2000). </a:t>
            </a:r>
            <a:r>
              <a:rPr lang="en-US" sz="1200" i="1" kern="1200" dirty="0">
                <a:solidFill>
                  <a:schemeClr val="tx1"/>
                </a:solidFill>
                <a:latin typeface="+mn-lt"/>
                <a:ea typeface="+mn-ea"/>
                <a:cs typeface="+mn-cs"/>
              </a:rPr>
              <a:t>Unbending Gender: Why Family and Work Conflict and What to Do About It</a:t>
            </a:r>
            <a:r>
              <a:rPr lang="en-US" sz="1200" kern="1200" dirty="0">
                <a:solidFill>
                  <a:schemeClr val="tx1"/>
                </a:solidFill>
                <a:latin typeface="+mn-lt"/>
                <a:ea typeface="+mn-ea"/>
                <a:cs typeface="+mn-cs"/>
              </a:rPr>
              <a:t>. Oxford, UK: Oxford University Press.</a:t>
            </a:r>
          </a:p>
          <a:p>
            <a:pPr eaLnBrk="1" hangingPunct="1"/>
            <a:endParaRPr lang="en-US" sz="2000" b="1" dirty="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ln/>
        </p:spPr>
      </p:sp>
      <p:sp>
        <p:nvSpPr>
          <p:cNvPr id="133123" name="Notes Placeholder 2"/>
          <p:cNvSpPr>
            <a:spLocks noGrp="1"/>
          </p:cNvSpPr>
          <p:nvPr>
            <p:ph type="body" idx="1"/>
          </p:nvPr>
        </p:nvSpPr>
        <p:spPr>
          <a:noFill/>
          <a:ln/>
        </p:spPr>
        <p:txBody>
          <a:bodyPr/>
          <a:lstStyle/>
          <a:p>
            <a:pPr eaLnBrk="1" hangingPunct="1"/>
            <a:endParaRPr lang="en-US" sz="2000" dirty="0">
              <a:latin typeface="Arial" pitchFamily="34" charset="0"/>
              <a:cs typeface="Arial" pitchFamily="34" charset="0"/>
            </a:endParaRPr>
          </a:p>
          <a:p>
            <a:pPr eaLnBrk="1" hangingPunct="1"/>
            <a:r>
              <a:rPr lang="en-US" sz="2000" b="1" dirty="0">
                <a:latin typeface="Arial" pitchFamily="34" charset="0"/>
                <a:cs typeface="Arial" pitchFamily="34" charset="0"/>
              </a:rPr>
              <a:t>Today will attempt to deconstruct biases and identify change agent behaviors  which can transform the faculty search process</a:t>
            </a:r>
          </a:p>
          <a:p>
            <a:endParaRPr lang="en-US" sz="2000" b="1" dirty="0">
              <a:latin typeface="Arial" pitchFamily="34" charset="0"/>
              <a:cs typeface="Arial" pitchFamily="34" charset="0"/>
            </a:endParaRPr>
          </a:p>
          <a:p>
            <a:r>
              <a:rPr lang="en-US" dirty="0"/>
              <a:t>With Anthony Greenwald and Brian </a:t>
            </a:r>
            <a:r>
              <a:rPr lang="en-US" dirty="0" err="1"/>
              <a:t>Nosek</a:t>
            </a:r>
            <a:r>
              <a:rPr lang="en-US" dirty="0"/>
              <a:t>, </a:t>
            </a:r>
            <a:r>
              <a:rPr lang="en-US" dirty="0" err="1"/>
              <a:t>Mahzarin</a:t>
            </a:r>
            <a:r>
              <a:rPr lang="en-US" dirty="0"/>
              <a:t> </a:t>
            </a:r>
            <a:r>
              <a:rPr lang="en-US" dirty="0" err="1"/>
              <a:t>Banaji</a:t>
            </a:r>
            <a:r>
              <a:rPr lang="en-US" dirty="0"/>
              <a:t> maintains an educational website designed to create awareness about unconscious biases in self-professed egalitarians. It can be reached at </a:t>
            </a:r>
            <a:r>
              <a:rPr lang="en-US" dirty="0">
                <a:hlinkClick r:id="rId3"/>
              </a:rPr>
              <a:t>www.implicit .</a:t>
            </a:r>
            <a:r>
              <a:rPr lang="en-US" dirty="0" err="1">
                <a:hlinkClick r:id="rId3"/>
              </a:rPr>
              <a:t>harvard</a:t>
            </a:r>
            <a:r>
              <a:rPr lang="en-US" dirty="0">
                <a:hlinkClick r:id="rId3"/>
              </a:rPr>
              <a:t> .</a:t>
            </a:r>
            <a:r>
              <a:rPr lang="en-US" dirty="0" err="1">
                <a:hlinkClick r:id="rId3"/>
              </a:rPr>
              <a:t>edu</a:t>
            </a:r>
            <a:r>
              <a:rPr lang="en-US" dirty="0">
                <a:hlinkClick r:id="rId3"/>
              </a:rPr>
              <a:t> </a:t>
            </a:r>
            <a:r>
              <a:rPr lang="en-US" dirty="0"/>
              <a:t>, and details of her research may be found at </a:t>
            </a:r>
            <a:r>
              <a:rPr lang="en-US" dirty="0">
                <a:hlinkClick r:id="rId4"/>
              </a:rPr>
              <a:t>www.people .</a:t>
            </a:r>
            <a:r>
              <a:rPr lang="en-US" dirty="0" err="1">
                <a:hlinkClick r:id="rId4"/>
              </a:rPr>
              <a:t>fas</a:t>
            </a:r>
            <a:r>
              <a:rPr lang="en-US" dirty="0">
                <a:hlinkClick r:id="rId4"/>
              </a:rPr>
              <a:t> .</a:t>
            </a:r>
            <a:r>
              <a:rPr lang="en-US" dirty="0" err="1">
                <a:hlinkClick r:id="rId4"/>
              </a:rPr>
              <a:t>harvard</a:t>
            </a:r>
            <a:r>
              <a:rPr lang="en-US" dirty="0">
                <a:hlinkClick r:id="rId4"/>
              </a:rPr>
              <a:t> .</a:t>
            </a:r>
            <a:r>
              <a:rPr lang="en-US" dirty="0" err="1">
                <a:hlinkClick r:id="rId4"/>
              </a:rPr>
              <a:t>edu</a:t>
            </a:r>
            <a:r>
              <a:rPr lang="en-US" dirty="0">
                <a:hlinkClick r:id="rId4"/>
              </a:rPr>
              <a:t> /~</a:t>
            </a:r>
            <a:r>
              <a:rPr lang="en-US" dirty="0" err="1">
                <a:hlinkClick r:id="rId4"/>
              </a:rPr>
              <a:t>banaji</a:t>
            </a:r>
            <a:r>
              <a:rPr lang="en-US" dirty="0">
                <a:hlinkClick r:id="rId4"/>
              </a:rPr>
              <a:t> </a:t>
            </a:r>
            <a:r>
              <a:rPr lang="en-US" dirty="0"/>
              <a:t>.</a:t>
            </a:r>
            <a:br>
              <a:rPr lang="en-US" dirty="0"/>
            </a:br>
            <a:endParaRPr lang="en-US" dirty="0">
              <a:latin typeface="Arial" pitchFamily="34" charset="0"/>
              <a:cs typeface="Arial" pitchFamily="34" charset="0"/>
            </a:endParaRPr>
          </a:p>
        </p:txBody>
      </p:sp>
      <p:sp>
        <p:nvSpPr>
          <p:cNvPr id="133124" name="Slide Number Placeholder 3"/>
          <p:cNvSpPr>
            <a:spLocks noGrp="1"/>
          </p:cNvSpPr>
          <p:nvPr>
            <p:ph type="sldNum" sz="quarter" idx="5"/>
          </p:nvPr>
        </p:nvSpPr>
        <p:spPr>
          <a:noFill/>
        </p:spPr>
        <p:txBody>
          <a:bodyPr/>
          <a:lstStyle/>
          <a:p>
            <a:fld id="{AC7100E7-97C1-44E5-BF45-14BB7283C8F0}" type="slidenum">
              <a:rPr lang="en-US" smtClean="0">
                <a:latin typeface="Arial" pitchFamily="34" charset="0"/>
                <a:cs typeface="Arial" pitchFamily="34" charset="0"/>
              </a:rPr>
              <a:pPr/>
              <a:t>6</a:t>
            </a:fld>
            <a:endParaRPr lang="en-US">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eaLnBrk="1" hangingPunct="1">
              <a:lnSpc>
                <a:spcPct val="90000"/>
              </a:lnSpc>
            </a:pPr>
            <a:r>
              <a:rPr lang="en-US" sz="2800" dirty="0"/>
              <a:t>Step 2: (Use definitions in Facilitation Guide: https://advance.washington.edu/about/national/interruptingbias)</a:t>
            </a:r>
          </a:p>
          <a:p>
            <a:pPr eaLnBrk="1" hangingPunct="1">
              <a:lnSpc>
                <a:spcPct val="90000"/>
              </a:lnSpc>
            </a:pPr>
            <a:endParaRPr lang="en-US" sz="2800" dirty="0"/>
          </a:p>
          <a:p>
            <a:pPr eaLnBrk="1" hangingPunct="1">
              <a:lnSpc>
                <a:spcPct val="90000"/>
              </a:lnSpc>
            </a:pPr>
            <a:r>
              <a:rPr lang="en-US" sz="2800" u="sng" dirty="0">
                <a:solidFill>
                  <a:srgbClr val="FF0000"/>
                </a:solidFill>
              </a:rPr>
              <a:t>Please note, the following two slides go in depth into the definitions of </a:t>
            </a:r>
            <a:r>
              <a:rPr lang="en-US" sz="2800" b="1" u="sng" dirty="0">
                <a:solidFill>
                  <a:srgbClr val="FF0000"/>
                </a:solidFill>
              </a:rPr>
              <a:t>Change Agent </a:t>
            </a:r>
            <a:r>
              <a:rPr lang="en-US" sz="2800" u="sng" dirty="0">
                <a:solidFill>
                  <a:srgbClr val="FF0000"/>
                </a:solidFill>
              </a:rPr>
              <a:t>and </a:t>
            </a:r>
            <a:r>
              <a:rPr lang="en-US" sz="2800" b="1" u="sng" dirty="0">
                <a:solidFill>
                  <a:srgbClr val="FF0000"/>
                </a:solidFill>
              </a:rPr>
              <a:t>Micro-Aggressions</a:t>
            </a:r>
          </a:p>
          <a:p>
            <a:pPr eaLnBrk="1" hangingPunct="1">
              <a:lnSpc>
                <a:spcPct val="90000"/>
              </a:lnSpc>
            </a:pPr>
            <a:endParaRPr lang="en-US" sz="2800" dirty="0"/>
          </a:p>
          <a:p>
            <a:pPr eaLnBrk="1" hangingPunct="1">
              <a:lnSpc>
                <a:spcPct val="90000"/>
              </a:lnSpc>
            </a:pPr>
            <a:r>
              <a:rPr lang="en-US" sz="2800" dirty="0"/>
              <a:t>To move forward, need common language in which to frame inclusive ideas and interventions</a:t>
            </a:r>
          </a:p>
          <a:p>
            <a:pPr eaLnBrk="1" hangingPunct="1">
              <a:lnSpc>
                <a:spcPct val="90000"/>
              </a:lnSpc>
            </a:pPr>
            <a:endParaRPr lang="en-US" sz="2800" dirty="0"/>
          </a:p>
          <a:p>
            <a:pPr eaLnBrk="1" hangingPunct="1">
              <a:lnSpc>
                <a:spcPct val="90000"/>
              </a:lnSpc>
            </a:pPr>
            <a:r>
              <a:rPr lang="en-US" sz="2800" dirty="0"/>
              <a:t>Bias is not what we think:</a:t>
            </a:r>
          </a:p>
          <a:p>
            <a:pPr marL="800100" lvl="1" indent="-342900" eaLnBrk="1" hangingPunct="1">
              <a:lnSpc>
                <a:spcPct val="90000"/>
              </a:lnSpc>
              <a:buFont typeface="Arial" panose="020B0604020202020204" pitchFamily="34" charset="0"/>
              <a:buChar char="•"/>
            </a:pPr>
            <a:r>
              <a:rPr lang="en-US" sz="2400" dirty="0"/>
              <a:t>it often exists within many well intentioned women and men of all different backgrounds</a:t>
            </a:r>
          </a:p>
          <a:p>
            <a:pPr marL="800100" lvl="1" indent="-342900" eaLnBrk="1" hangingPunct="1">
              <a:lnSpc>
                <a:spcPct val="90000"/>
              </a:lnSpc>
              <a:buFont typeface="Arial" panose="020B0604020202020204" pitchFamily="34" charset="0"/>
              <a:buChar char="•"/>
            </a:pPr>
            <a:r>
              <a:rPr lang="en-US" sz="2400" dirty="0"/>
              <a:t>crops up in contexts that seem bias-free (e.g. Cognitive Errors)</a:t>
            </a:r>
          </a:p>
          <a:p>
            <a:pPr eaLnBrk="1" hangingPunct="1">
              <a:lnSpc>
                <a:spcPct val="90000"/>
              </a:lnSpc>
              <a:spcBef>
                <a:spcPct val="50000"/>
              </a:spcBef>
            </a:pPr>
            <a:r>
              <a:rPr lang="en-US" sz="2800" dirty="0"/>
              <a:t>Subtle bias can have powerful effects on how decisions are made </a:t>
            </a:r>
            <a:r>
              <a:rPr lang="en-US" sz="2800" u="sng" dirty="0"/>
              <a:t>and</a:t>
            </a:r>
            <a:r>
              <a:rPr lang="en-US" sz="2800" dirty="0"/>
              <a:t> on its targets.</a:t>
            </a:r>
          </a:p>
          <a:p>
            <a:pPr eaLnBrk="1" hangingPunct="1">
              <a:lnSpc>
                <a:spcPct val="90000"/>
              </a:lnSpc>
              <a:spcBef>
                <a:spcPct val="50000"/>
              </a:spcBef>
            </a:pPr>
            <a:r>
              <a:rPr lang="en-US" sz="2800" dirty="0"/>
              <a:t>People’s affinity for, or aversion toward, particular disciplines or people can develop at an implicit level as a function of their local environments. Not solely a matter of conscious choice.</a:t>
            </a:r>
          </a:p>
          <a:p>
            <a:endParaRPr lang="en-US" dirty="0"/>
          </a:p>
        </p:txBody>
      </p:sp>
      <p:sp>
        <p:nvSpPr>
          <p:cNvPr id="4" name="Slide Number Placeholder 3"/>
          <p:cNvSpPr>
            <a:spLocks noGrp="1"/>
          </p:cNvSpPr>
          <p:nvPr>
            <p:ph type="sldNum" sz="quarter" idx="10"/>
          </p:nvPr>
        </p:nvSpPr>
        <p:spPr/>
        <p:txBody>
          <a:bodyPr/>
          <a:lstStyle/>
          <a:p>
            <a:fld id="{5AACF6CF-6BB1-49B9-84B5-617859652D3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Everyday acts of exclusion against underrepresented groups that attempt to denigrate their capabilities</a:t>
            </a:r>
          </a:p>
          <a:p>
            <a:endParaRPr lang="en-US" dirty="0"/>
          </a:p>
          <a:p>
            <a:r>
              <a:rPr lang="en-US" dirty="0" err="1"/>
              <a:t>Microagressions</a:t>
            </a:r>
            <a:endParaRPr lang="en-US" dirty="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Interruptions: Talked over, not allowed to finish one’s thought</a:t>
            </a:r>
          </a:p>
          <a:p>
            <a:pPr>
              <a:buFont typeface="Arial" pitchFamily="34" charset="0"/>
              <a:buChar char="•"/>
            </a:pPr>
            <a:r>
              <a:rPr lang="en-US" dirty="0"/>
              <a:t>Translations: Another person thinks your ideas need to be translated for the group to understand</a:t>
            </a:r>
          </a:p>
          <a:p>
            <a:pPr>
              <a:buFont typeface="Arial" pitchFamily="34" charset="0"/>
              <a:buChar char="•"/>
            </a:pPr>
            <a:r>
              <a:rPr lang="en-US" dirty="0"/>
              <a:t>Misidentifications: Called the wrong name or have your name repeatedly </a:t>
            </a:r>
            <a:r>
              <a:rPr lang="en-US" dirty="0" err="1"/>
              <a:t>mis</a:t>
            </a:r>
            <a:r>
              <a:rPr lang="en-US" dirty="0"/>
              <a:t>-pronounced</a:t>
            </a:r>
          </a:p>
          <a:p>
            <a:pPr>
              <a:buFont typeface="Arial" pitchFamily="34" charset="0"/>
              <a:buChar char="•"/>
            </a:pPr>
            <a:r>
              <a:rPr lang="en-US" dirty="0"/>
              <a:t>Exclusion: </a:t>
            </a:r>
            <a:r>
              <a:rPr lang="en-US" sz="1200" kern="1200" dirty="0">
                <a:solidFill>
                  <a:schemeClr val="tx1"/>
                </a:solidFill>
                <a:latin typeface="+mn-lt"/>
                <a:ea typeface="+mn-ea"/>
                <a:cs typeface="+mn-cs"/>
              </a:rPr>
              <a:t>when one is ignored and left out of networks</a:t>
            </a:r>
            <a:endParaRPr lang="en-US" dirty="0"/>
          </a:p>
          <a:p>
            <a:pPr>
              <a:buFont typeface="Arial" pitchFamily="34" charset="0"/>
              <a:buChar char="•"/>
            </a:pPr>
            <a:r>
              <a:rPr lang="en-US" dirty="0"/>
              <a:t>Marginalization:</a:t>
            </a:r>
            <a:r>
              <a:rPr lang="en-US" baseline="0" dirty="0"/>
              <a:t> </a:t>
            </a:r>
            <a:r>
              <a:rPr lang="en-US" sz="1200" kern="1200" dirty="0">
                <a:solidFill>
                  <a:schemeClr val="tx1"/>
                </a:solidFill>
                <a:latin typeface="+mn-lt"/>
                <a:ea typeface="+mn-ea"/>
                <a:cs typeface="+mn-cs"/>
              </a:rPr>
              <a:t>one’s contributions are ignored or discounted</a:t>
            </a:r>
            <a:endParaRPr lang="en-US" dirty="0"/>
          </a:p>
        </p:txBody>
      </p:sp>
      <p:sp>
        <p:nvSpPr>
          <p:cNvPr id="4" name="Slide Number Placeholder 3"/>
          <p:cNvSpPr>
            <a:spLocks noGrp="1"/>
          </p:cNvSpPr>
          <p:nvPr>
            <p:ph type="sldNum" sz="quarter" idx="10"/>
          </p:nvPr>
        </p:nvSpPr>
        <p:spPr/>
        <p:txBody>
          <a:bodyPr/>
          <a:lstStyle/>
          <a:p>
            <a:fld id="{5AACF6CF-6BB1-49B9-84B5-617859652D3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AACF6CF-6BB1-49B9-84B5-617859652D3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Master" Target="../slideMasters/slideMaster1.xml"/><Relationship Id="rId4" Type="http://schemas.openxmlformats.org/officeDocument/2006/relationships/image" Target="../media/image3.gi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p>
            <a:fld id="{D12F800B-9A32-4566-BF40-ACA498A82503}" type="slidenum">
              <a:rPr lang="en-US" smtClean="0"/>
              <a:pPr/>
              <a:t>‹#›</a:t>
            </a:fld>
            <a:endParaRPr lang="en-US"/>
          </a:p>
        </p:txBody>
      </p:sp>
      <p:pic>
        <p:nvPicPr>
          <p:cNvPr id="7" name="Picture 6" descr="Untitled-5.gif"/>
          <p:cNvPicPr>
            <a:picLocks noChangeAspect="1"/>
          </p:cNvPicPr>
          <p:nvPr userDrawn="1"/>
        </p:nvPicPr>
        <p:blipFill>
          <a:blip r:embed="rId2" cstate="print"/>
          <a:stretch>
            <a:fillRect/>
          </a:stretch>
        </p:blipFill>
        <p:spPr>
          <a:xfrm>
            <a:off x="685800" y="457200"/>
            <a:ext cx="3048000" cy="573344"/>
          </a:xfrm>
          <a:prstGeom prst="rect">
            <a:avLst/>
          </a:prstGeom>
        </p:spPr>
      </p:pic>
      <p:pic>
        <p:nvPicPr>
          <p:cNvPr id="8" name="Picture 7" descr="Untitled-4.jpg"/>
          <p:cNvPicPr>
            <a:picLocks noChangeAspect="1"/>
          </p:cNvPicPr>
          <p:nvPr userDrawn="1"/>
        </p:nvPicPr>
        <p:blipFill>
          <a:blip r:embed="rId3" cstate="print"/>
          <a:stretch>
            <a:fillRect/>
          </a:stretch>
        </p:blipFill>
        <p:spPr>
          <a:xfrm>
            <a:off x="0" y="0"/>
            <a:ext cx="457200" cy="6858000"/>
          </a:xfrm>
          <a:prstGeom prst="rect">
            <a:avLst/>
          </a:prstGeom>
        </p:spPr>
      </p:pic>
      <p:pic>
        <p:nvPicPr>
          <p:cNvPr id="10" name="Picture 9" descr="Untitled-7.gif"/>
          <p:cNvPicPr>
            <a:picLocks noChangeAspect="1"/>
          </p:cNvPicPr>
          <p:nvPr userDrawn="1"/>
        </p:nvPicPr>
        <p:blipFill>
          <a:blip r:embed="rId4" cstate="print"/>
          <a:stretch>
            <a:fillRect/>
          </a:stretch>
        </p:blipFill>
        <p:spPr>
          <a:xfrm>
            <a:off x="6400800" y="6220160"/>
            <a:ext cx="2286000" cy="23020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24600"/>
            <a:ext cx="2133600" cy="365125"/>
          </a:xfrm>
          <a:prstGeom prst="rect">
            <a:avLst/>
          </a:prstGeom>
        </p:spPr>
        <p:txBody>
          <a:bodyPr/>
          <a:lstStyle/>
          <a:p>
            <a:fld id="{614761B6-F256-4E75-8D1D-687B828AD65D}" type="datetimeFigureOut">
              <a:rPr lang="en-US" smtClean="0"/>
              <a:pPr/>
              <a:t>2/14/2022</a:t>
            </a:fld>
            <a:endParaRPr lang="en-US"/>
          </a:p>
        </p:txBody>
      </p:sp>
      <p:sp>
        <p:nvSpPr>
          <p:cNvPr id="5" name="Footer Placeholder 4"/>
          <p:cNvSpPr>
            <a:spLocks noGrp="1"/>
          </p:cNvSpPr>
          <p:nvPr>
            <p:ph type="ftr" sz="quarter" idx="11"/>
          </p:nvPr>
        </p:nvSpPr>
        <p:spPr>
          <a:xfrm>
            <a:off x="3276600" y="6324600"/>
            <a:ext cx="2971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D12F800B-9A32-4566-BF40-ACA498A82503}" type="slidenum">
              <a:rPr lang="en-US" smtClean="0"/>
              <a:pPr/>
              <a:t>‹#›</a:t>
            </a:fld>
            <a:endParaRPr lang="en-US"/>
          </a:p>
        </p:txBody>
      </p:sp>
      <p:pic>
        <p:nvPicPr>
          <p:cNvPr id="7" name="Picture 6" descr="Untitled-4.jpg"/>
          <p:cNvPicPr>
            <a:picLocks noChangeAspect="1"/>
          </p:cNvPicPr>
          <p:nvPr userDrawn="1"/>
        </p:nvPicPr>
        <p:blipFill>
          <a:blip r:embed="rId2" cstate="print"/>
          <a:stretch>
            <a:fillRect/>
          </a:stretch>
        </p:blipFill>
        <p:spPr>
          <a:xfrm>
            <a:off x="0" y="0"/>
            <a:ext cx="457200" cy="6858000"/>
          </a:xfrm>
          <a:prstGeom prst="rect">
            <a:avLst/>
          </a:prstGeom>
        </p:spPr>
      </p:pic>
      <p:cxnSp>
        <p:nvCxnSpPr>
          <p:cNvPr id="8" name="Straight Connector 7"/>
          <p:cNvCxnSpPr/>
          <p:nvPr userDrawn="1"/>
        </p:nvCxnSpPr>
        <p:spPr>
          <a:xfrm>
            <a:off x="0" y="1219200"/>
            <a:ext cx="9144000" cy="0"/>
          </a:xfrm>
          <a:prstGeom prst="line">
            <a:avLst/>
          </a:prstGeom>
          <a:ln w="38100">
            <a:solidFill>
              <a:srgbClr val="006600"/>
            </a:solidFill>
          </a:ln>
        </p:spPr>
        <p:style>
          <a:lnRef idx="1">
            <a:schemeClr val="accent1"/>
          </a:lnRef>
          <a:fillRef idx="0">
            <a:schemeClr val="accent1"/>
          </a:fillRef>
          <a:effectRef idx="0">
            <a:schemeClr val="accent1"/>
          </a:effectRef>
          <a:fontRef idx="minor">
            <a:schemeClr val="tx1"/>
          </a:fontRef>
        </p:style>
      </p:cxnSp>
      <p:pic>
        <p:nvPicPr>
          <p:cNvPr id="9" name="Picture 8" descr="Untitled-6.gif"/>
          <p:cNvPicPr>
            <a:picLocks noChangeAspect="1"/>
          </p:cNvPicPr>
          <p:nvPr userDrawn="1"/>
        </p:nvPicPr>
        <p:blipFill>
          <a:blip r:embed="rId3" cstate="print"/>
          <a:stretch>
            <a:fillRect/>
          </a:stretch>
        </p:blipFill>
        <p:spPr>
          <a:xfrm>
            <a:off x="4800600" y="6248400"/>
            <a:ext cx="3886200" cy="186703"/>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24600"/>
            <a:ext cx="2133600" cy="365125"/>
          </a:xfrm>
          <a:prstGeom prst="rect">
            <a:avLst/>
          </a:prstGeom>
        </p:spPr>
        <p:txBody>
          <a:bodyPr/>
          <a:lstStyle/>
          <a:p>
            <a:fld id="{614761B6-F256-4E75-8D1D-687B828AD65D}" type="datetimeFigureOut">
              <a:rPr lang="en-US" smtClean="0"/>
              <a:pPr/>
              <a:t>2/14/2022</a:t>
            </a:fld>
            <a:endParaRPr lang="en-US"/>
          </a:p>
        </p:txBody>
      </p:sp>
      <p:sp>
        <p:nvSpPr>
          <p:cNvPr id="5" name="Footer Placeholder 4"/>
          <p:cNvSpPr>
            <a:spLocks noGrp="1"/>
          </p:cNvSpPr>
          <p:nvPr>
            <p:ph type="ftr" sz="quarter" idx="11"/>
          </p:nvPr>
        </p:nvSpPr>
        <p:spPr>
          <a:xfrm>
            <a:off x="3276600" y="6324600"/>
            <a:ext cx="2971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D12F800B-9A32-4566-BF40-ACA498A82503}" type="slidenum">
              <a:rPr lang="en-US" smtClean="0"/>
              <a:pPr/>
              <a:t>‹#›</a:t>
            </a:fld>
            <a:endParaRPr lang="en-US"/>
          </a:p>
        </p:txBody>
      </p:sp>
      <p:pic>
        <p:nvPicPr>
          <p:cNvPr id="7" name="Picture 6" descr="Untitled-4.jpg"/>
          <p:cNvPicPr>
            <a:picLocks noChangeAspect="1"/>
          </p:cNvPicPr>
          <p:nvPr userDrawn="1"/>
        </p:nvPicPr>
        <p:blipFill>
          <a:blip r:embed="rId2" cstate="print"/>
          <a:stretch>
            <a:fillRect/>
          </a:stretch>
        </p:blipFill>
        <p:spPr>
          <a:xfrm>
            <a:off x="0" y="0"/>
            <a:ext cx="457200" cy="6858000"/>
          </a:xfrm>
          <a:prstGeom prst="rect">
            <a:avLst/>
          </a:prstGeom>
        </p:spPr>
      </p:pic>
      <p:cxnSp>
        <p:nvCxnSpPr>
          <p:cNvPr id="8" name="Straight Connector 7"/>
          <p:cNvCxnSpPr/>
          <p:nvPr userDrawn="1"/>
        </p:nvCxnSpPr>
        <p:spPr>
          <a:xfrm>
            <a:off x="0" y="1219200"/>
            <a:ext cx="9144000" cy="0"/>
          </a:xfrm>
          <a:prstGeom prst="line">
            <a:avLst/>
          </a:prstGeom>
          <a:ln w="38100">
            <a:solidFill>
              <a:srgbClr val="006600"/>
            </a:solidFill>
          </a:ln>
        </p:spPr>
        <p:style>
          <a:lnRef idx="1">
            <a:schemeClr val="accent1"/>
          </a:lnRef>
          <a:fillRef idx="0">
            <a:schemeClr val="accent1"/>
          </a:fillRef>
          <a:effectRef idx="0">
            <a:schemeClr val="accent1"/>
          </a:effectRef>
          <a:fontRef idx="minor">
            <a:schemeClr val="tx1"/>
          </a:fontRef>
        </p:style>
      </p:cxnSp>
      <p:pic>
        <p:nvPicPr>
          <p:cNvPr id="9" name="Picture 8" descr="Untitled-6.gif"/>
          <p:cNvPicPr>
            <a:picLocks noChangeAspect="1"/>
          </p:cNvPicPr>
          <p:nvPr userDrawn="1"/>
        </p:nvPicPr>
        <p:blipFill>
          <a:blip r:embed="rId3" cstate="print"/>
          <a:stretch>
            <a:fillRect/>
          </a:stretch>
        </p:blipFill>
        <p:spPr>
          <a:xfrm>
            <a:off x="4800600" y="6248400"/>
            <a:ext cx="3886200" cy="186703"/>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woTxTwoObj">
  <p:cSld name="1_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a:xfrm>
            <a:off x="6727032" y="6407944"/>
            <a:ext cx="1920240" cy="365760"/>
          </a:xfrm>
          <a:prstGeom prst="rect">
            <a:avLst/>
          </a:prstGeom>
        </p:spPr>
        <p:txBody>
          <a:bodyPr/>
          <a:lstStyle/>
          <a:p>
            <a:fld id="{459AF8FA-5F47-4CE3-B934-D8FBF01E3C14}" type="datetimeFigureOut">
              <a:rPr lang="en-US" smtClean="0"/>
              <a:pPr/>
              <a:t>2/14/2022</a:t>
            </a:fld>
            <a:endParaRPr lang="en-US"/>
          </a:p>
        </p:txBody>
      </p:sp>
      <p:sp>
        <p:nvSpPr>
          <p:cNvPr id="8" name="Footer Placeholder 7"/>
          <p:cNvSpPr>
            <a:spLocks noGrp="1"/>
          </p:cNvSpPr>
          <p:nvPr>
            <p:ph type="ftr" sz="quarter" idx="11"/>
          </p:nvPr>
        </p:nvSpPr>
        <p:spPr>
          <a:xfrm>
            <a:off x="4380072" y="6407944"/>
            <a:ext cx="2350681"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5B8CDBF8-3CE8-4359-BF3C-68CA816F812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848600" cy="1143000"/>
          </a:xfrm>
        </p:spPr>
        <p:txBody>
          <a:bodyPr/>
          <a:lstStyle>
            <a:lvl1pPr algn="l">
              <a:defRPr/>
            </a:lvl1pPr>
          </a:lstStyle>
          <a:p>
            <a:r>
              <a:rPr lang="en-US"/>
              <a:t>Click to edit Master title style</a:t>
            </a:r>
            <a:endParaRPr lang="en-US" dirty="0"/>
          </a:p>
        </p:txBody>
      </p:sp>
      <p:sp>
        <p:nvSpPr>
          <p:cNvPr id="3" name="Content Placeholder 2"/>
          <p:cNvSpPr>
            <a:spLocks noGrp="1"/>
          </p:cNvSpPr>
          <p:nvPr>
            <p:ph idx="1"/>
          </p:nvPr>
        </p:nvSpPr>
        <p:spPr>
          <a:xfrm>
            <a:off x="838200" y="1600201"/>
            <a:ext cx="78486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553200" y="6019800"/>
            <a:ext cx="2133600" cy="365125"/>
          </a:xfrm>
        </p:spPr>
        <p:txBody>
          <a:bodyPr/>
          <a:lstStyle/>
          <a:p>
            <a:fld id="{D12F800B-9A32-4566-BF40-ACA498A82503}" type="slidenum">
              <a:rPr lang="en-US" smtClean="0"/>
              <a:pPr/>
              <a:t>‹#›</a:t>
            </a:fld>
            <a:endParaRPr lang="en-US"/>
          </a:p>
        </p:txBody>
      </p:sp>
      <p:pic>
        <p:nvPicPr>
          <p:cNvPr id="11" name="Picture 10" descr="Untitled-4.jpg"/>
          <p:cNvPicPr>
            <a:picLocks noChangeAspect="1"/>
          </p:cNvPicPr>
          <p:nvPr userDrawn="1"/>
        </p:nvPicPr>
        <p:blipFill>
          <a:blip r:embed="rId2" cstate="print"/>
          <a:stretch>
            <a:fillRect/>
          </a:stretch>
        </p:blipFill>
        <p:spPr>
          <a:xfrm>
            <a:off x="0" y="0"/>
            <a:ext cx="457200" cy="6858000"/>
          </a:xfrm>
          <a:prstGeom prst="rect">
            <a:avLst/>
          </a:prstGeom>
        </p:spPr>
      </p:pic>
      <p:cxnSp>
        <p:nvCxnSpPr>
          <p:cNvPr id="13" name="Straight Connector 12"/>
          <p:cNvCxnSpPr/>
          <p:nvPr userDrawn="1"/>
        </p:nvCxnSpPr>
        <p:spPr>
          <a:xfrm>
            <a:off x="0" y="1219200"/>
            <a:ext cx="9144000" cy="0"/>
          </a:xfrm>
          <a:prstGeom prst="line">
            <a:avLst/>
          </a:prstGeom>
          <a:ln w="38100">
            <a:solidFill>
              <a:srgbClr val="006600"/>
            </a:solidFill>
          </a:ln>
        </p:spPr>
        <p:style>
          <a:lnRef idx="1">
            <a:schemeClr val="accent1"/>
          </a:lnRef>
          <a:fillRef idx="0">
            <a:schemeClr val="accent1"/>
          </a:fillRef>
          <a:effectRef idx="0">
            <a:schemeClr val="accent1"/>
          </a:effectRef>
          <a:fontRef idx="minor">
            <a:schemeClr val="tx1"/>
          </a:fontRef>
        </p:style>
      </p:cxnSp>
      <p:pic>
        <p:nvPicPr>
          <p:cNvPr id="19" name="Picture 18" descr="Untitled-6.gif"/>
          <p:cNvPicPr>
            <a:picLocks noChangeAspect="1"/>
          </p:cNvPicPr>
          <p:nvPr userDrawn="1"/>
        </p:nvPicPr>
        <p:blipFill>
          <a:blip r:embed="rId3" cstate="print"/>
          <a:stretch>
            <a:fillRect/>
          </a:stretch>
        </p:blipFill>
        <p:spPr>
          <a:xfrm>
            <a:off x="4800600" y="6248400"/>
            <a:ext cx="3886200" cy="186703"/>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24600"/>
            <a:ext cx="2133600" cy="365125"/>
          </a:xfrm>
          <a:prstGeom prst="rect">
            <a:avLst/>
          </a:prstGeom>
        </p:spPr>
        <p:txBody>
          <a:bodyPr/>
          <a:lstStyle/>
          <a:p>
            <a:fld id="{614761B6-F256-4E75-8D1D-687B828AD65D}" type="datetimeFigureOut">
              <a:rPr lang="en-US" smtClean="0"/>
              <a:pPr/>
              <a:t>2/14/2022</a:t>
            </a:fld>
            <a:endParaRPr lang="en-US"/>
          </a:p>
        </p:txBody>
      </p:sp>
      <p:sp>
        <p:nvSpPr>
          <p:cNvPr id="5" name="Footer Placeholder 4"/>
          <p:cNvSpPr>
            <a:spLocks noGrp="1"/>
          </p:cNvSpPr>
          <p:nvPr>
            <p:ph type="ftr" sz="quarter" idx="11"/>
          </p:nvPr>
        </p:nvSpPr>
        <p:spPr>
          <a:xfrm>
            <a:off x="3276600" y="6324600"/>
            <a:ext cx="2971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D12F800B-9A32-4566-BF40-ACA498A82503}" type="slidenum">
              <a:rPr lang="en-US" smtClean="0"/>
              <a:pPr/>
              <a:t>‹#›</a:t>
            </a:fld>
            <a:endParaRPr lang="en-US"/>
          </a:p>
        </p:txBody>
      </p:sp>
      <p:pic>
        <p:nvPicPr>
          <p:cNvPr id="7" name="Picture 6" descr="Untitled-4.jpg"/>
          <p:cNvPicPr>
            <a:picLocks noChangeAspect="1"/>
          </p:cNvPicPr>
          <p:nvPr userDrawn="1"/>
        </p:nvPicPr>
        <p:blipFill>
          <a:blip r:embed="rId2" cstate="print"/>
          <a:stretch>
            <a:fillRect/>
          </a:stretch>
        </p:blipFill>
        <p:spPr>
          <a:xfrm>
            <a:off x="0" y="0"/>
            <a:ext cx="457200" cy="6858000"/>
          </a:xfrm>
          <a:prstGeom prst="rect">
            <a:avLst/>
          </a:prstGeom>
        </p:spPr>
      </p:pic>
      <p:cxnSp>
        <p:nvCxnSpPr>
          <p:cNvPr id="8" name="Straight Connector 7"/>
          <p:cNvCxnSpPr/>
          <p:nvPr userDrawn="1"/>
        </p:nvCxnSpPr>
        <p:spPr>
          <a:xfrm>
            <a:off x="0" y="1219200"/>
            <a:ext cx="9144000" cy="0"/>
          </a:xfrm>
          <a:prstGeom prst="line">
            <a:avLst/>
          </a:prstGeom>
          <a:ln w="38100">
            <a:solidFill>
              <a:srgbClr val="006600"/>
            </a:solidFill>
          </a:ln>
        </p:spPr>
        <p:style>
          <a:lnRef idx="1">
            <a:schemeClr val="accent1"/>
          </a:lnRef>
          <a:fillRef idx="0">
            <a:schemeClr val="accent1"/>
          </a:fillRef>
          <a:effectRef idx="0">
            <a:schemeClr val="accent1"/>
          </a:effectRef>
          <a:fontRef idx="minor">
            <a:schemeClr val="tx1"/>
          </a:fontRef>
        </p:style>
      </p:cxnSp>
      <p:pic>
        <p:nvPicPr>
          <p:cNvPr id="10" name="Picture 9" descr="Untitled-6.gif"/>
          <p:cNvPicPr>
            <a:picLocks noChangeAspect="1"/>
          </p:cNvPicPr>
          <p:nvPr userDrawn="1"/>
        </p:nvPicPr>
        <p:blipFill>
          <a:blip r:embed="rId3" cstate="print"/>
          <a:stretch>
            <a:fillRect/>
          </a:stretch>
        </p:blipFill>
        <p:spPr>
          <a:xfrm>
            <a:off x="4800600" y="6248400"/>
            <a:ext cx="3886200" cy="186703"/>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D12F800B-9A32-4566-BF40-ACA498A82503}" type="slidenum">
              <a:rPr lang="en-US" smtClean="0"/>
              <a:pPr/>
              <a:t>‹#›</a:t>
            </a:fld>
            <a:endParaRPr lang="en-US"/>
          </a:p>
        </p:txBody>
      </p:sp>
      <p:pic>
        <p:nvPicPr>
          <p:cNvPr id="8" name="Picture 7" descr="Untitled-4.jpg"/>
          <p:cNvPicPr>
            <a:picLocks noChangeAspect="1"/>
          </p:cNvPicPr>
          <p:nvPr userDrawn="1"/>
        </p:nvPicPr>
        <p:blipFill>
          <a:blip r:embed="rId2" cstate="print"/>
          <a:stretch>
            <a:fillRect/>
          </a:stretch>
        </p:blipFill>
        <p:spPr>
          <a:xfrm>
            <a:off x="0" y="0"/>
            <a:ext cx="457200" cy="6858000"/>
          </a:xfrm>
          <a:prstGeom prst="rect">
            <a:avLst/>
          </a:prstGeom>
        </p:spPr>
      </p:pic>
      <p:cxnSp>
        <p:nvCxnSpPr>
          <p:cNvPr id="9" name="Straight Connector 8"/>
          <p:cNvCxnSpPr/>
          <p:nvPr userDrawn="1"/>
        </p:nvCxnSpPr>
        <p:spPr>
          <a:xfrm>
            <a:off x="0" y="1219200"/>
            <a:ext cx="9144000" cy="0"/>
          </a:xfrm>
          <a:prstGeom prst="line">
            <a:avLst/>
          </a:prstGeom>
          <a:ln w="38100">
            <a:solidFill>
              <a:srgbClr val="006600"/>
            </a:solidFill>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p:nvPr>
        </p:nvSpPr>
        <p:spPr>
          <a:xfrm>
            <a:off x="838200" y="381000"/>
            <a:ext cx="7848600" cy="1143000"/>
          </a:xfrm>
        </p:spPr>
        <p:txBody>
          <a:bodyPr/>
          <a:lstStyle>
            <a:lvl1pPr algn="l">
              <a:defRPr/>
            </a:lvl1pPr>
          </a:lstStyle>
          <a:p>
            <a:r>
              <a:rPr lang="en-US"/>
              <a:t>Click to edit Master title style</a:t>
            </a:r>
            <a:endParaRPr lang="en-US" dirty="0"/>
          </a:p>
        </p:txBody>
      </p:sp>
      <p:pic>
        <p:nvPicPr>
          <p:cNvPr id="12" name="Picture 11" descr="Untitled-6.gif"/>
          <p:cNvPicPr>
            <a:picLocks noChangeAspect="1"/>
          </p:cNvPicPr>
          <p:nvPr userDrawn="1"/>
        </p:nvPicPr>
        <p:blipFill>
          <a:blip r:embed="rId3" cstate="print"/>
          <a:stretch>
            <a:fillRect/>
          </a:stretch>
        </p:blipFill>
        <p:spPr>
          <a:xfrm>
            <a:off x="4800600" y="6248400"/>
            <a:ext cx="3886200" cy="186703"/>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24600"/>
            <a:ext cx="2133600" cy="365125"/>
          </a:xfrm>
          <a:prstGeom prst="rect">
            <a:avLst/>
          </a:prstGeom>
        </p:spPr>
        <p:txBody>
          <a:bodyPr/>
          <a:lstStyle/>
          <a:p>
            <a:fld id="{614761B6-F256-4E75-8D1D-687B828AD65D}" type="datetimeFigureOut">
              <a:rPr lang="en-US" smtClean="0"/>
              <a:pPr/>
              <a:t>2/14/2022</a:t>
            </a:fld>
            <a:endParaRPr lang="en-US"/>
          </a:p>
        </p:txBody>
      </p:sp>
      <p:sp>
        <p:nvSpPr>
          <p:cNvPr id="8" name="Footer Placeholder 7"/>
          <p:cNvSpPr>
            <a:spLocks noGrp="1"/>
          </p:cNvSpPr>
          <p:nvPr>
            <p:ph type="ftr" sz="quarter" idx="11"/>
          </p:nvPr>
        </p:nvSpPr>
        <p:spPr>
          <a:xfrm>
            <a:off x="3276600" y="6324600"/>
            <a:ext cx="2971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D12F800B-9A32-4566-BF40-ACA498A82503}" type="slidenum">
              <a:rPr lang="en-US" smtClean="0"/>
              <a:pPr/>
              <a:t>‹#›</a:t>
            </a:fld>
            <a:endParaRPr lang="en-US"/>
          </a:p>
        </p:txBody>
      </p:sp>
      <p:sp>
        <p:nvSpPr>
          <p:cNvPr id="10" name="Title 1"/>
          <p:cNvSpPr txBox="1">
            <a:spLocks/>
          </p:cNvSpPr>
          <p:nvPr userDrawn="1"/>
        </p:nvSpPr>
        <p:spPr>
          <a:xfrm>
            <a:off x="838200" y="381000"/>
            <a:ext cx="7848600" cy="1143000"/>
          </a:xfrm>
          <a:prstGeom prst="rect">
            <a:avLst/>
          </a:prstGeom>
        </p:spPr>
        <p:txBody>
          <a:bodyPr vert="horz" lIns="91440" tIns="45720" rIns="91440" bIns="45720" rtlCol="0" anchor="ctr">
            <a:normAutofit/>
          </a:bodyPr>
          <a:lstStyle>
            <a:lvl1pPr algn="l">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Click to edit Master title style</a:t>
            </a:r>
          </a:p>
        </p:txBody>
      </p:sp>
      <p:pic>
        <p:nvPicPr>
          <p:cNvPr id="11" name="Picture 10" descr="Untitled-4.jpg"/>
          <p:cNvPicPr>
            <a:picLocks noChangeAspect="1"/>
          </p:cNvPicPr>
          <p:nvPr userDrawn="1"/>
        </p:nvPicPr>
        <p:blipFill>
          <a:blip r:embed="rId2" cstate="print"/>
          <a:stretch>
            <a:fillRect/>
          </a:stretch>
        </p:blipFill>
        <p:spPr>
          <a:xfrm>
            <a:off x="0" y="0"/>
            <a:ext cx="457200" cy="6858000"/>
          </a:xfrm>
          <a:prstGeom prst="rect">
            <a:avLst/>
          </a:prstGeom>
        </p:spPr>
      </p:pic>
      <p:cxnSp>
        <p:nvCxnSpPr>
          <p:cNvPr id="12" name="Straight Connector 11"/>
          <p:cNvCxnSpPr/>
          <p:nvPr userDrawn="1"/>
        </p:nvCxnSpPr>
        <p:spPr>
          <a:xfrm>
            <a:off x="0" y="1219200"/>
            <a:ext cx="9144000" cy="0"/>
          </a:xfrm>
          <a:prstGeom prst="line">
            <a:avLst/>
          </a:prstGeom>
          <a:ln w="38100">
            <a:solidFill>
              <a:srgbClr val="006600"/>
            </a:solidFill>
          </a:ln>
        </p:spPr>
        <p:style>
          <a:lnRef idx="1">
            <a:schemeClr val="accent1"/>
          </a:lnRef>
          <a:fillRef idx="0">
            <a:schemeClr val="accent1"/>
          </a:fillRef>
          <a:effectRef idx="0">
            <a:schemeClr val="accent1"/>
          </a:effectRef>
          <a:fontRef idx="minor">
            <a:schemeClr val="tx1"/>
          </a:fontRef>
        </p:style>
      </p:cxnSp>
      <p:pic>
        <p:nvPicPr>
          <p:cNvPr id="14" name="Picture 13" descr="Untitled-6.gif"/>
          <p:cNvPicPr>
            <a:picLocks noChangeAspect="1"/>
          </p:cNvPicPr>
          <p:nvPr userDrawn="1"/>
        </p:nvPicPr>
        <p:blipFill>
          <a:blip r:embed="rId3" cstate="print"/>
          <a:stretch>
            <a:fillRect/>
          </a:stretch>
        </p:blipFill>
        <p:spPr>
          <a:xfrm>
            <a:off x="4800600" y="6248400"/>
            <a:ext cx="3886200" cy="186703"/>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24600"/>
            <a:ext cx="2133600" cy="365125"/>
          </a:xfrm>
          <a:prstGeom prst="rect">
            <a:avLst/>
          </a:prstGeom>
        </p:spPr>
        <p:txBody>
          <a:bodyPr/>
          <a:lstStyle/>
          <a:p>
            <a:fld id="{614761B6-F256-4E75-8D1D-687B828AD65D}" type="datetimeFigureOut">
              <a:rPr lang="en-US" smtClean="0"/>
              <a:pPr/>
              <a:t>2/14/2022</a:t>
            </a:fld>
            <a:endParaRPr lang="en-US"/>
          </a:p>
        </p:txBody>
      </p:sp>
      <p:sp>
        <p:nvSpPr>
          <p:cNvPr id="4" name="Footer Placeholder 3"/>
          <p:cNvSpPr>
            <a:spLocks noGrp="1"/>
          </p:cNvSpPr>
          <p:nvPr>
            <p:ph type="ftr" sz="quarter" idx="11"/>
          </p:nvPr>
        </p:nvSpPr>
        <p:spPr>
          <a:xfrm>
            <a:off x="3276600" y="6324600"/>
            <a:ext cx="2971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D12F800B-9A32-4566-BF40-ACA498A82503}" type="slidenum">
              <a:rPr lang="en-US" smtClean="0"/>
              <a:pPr/>
              <a:t>‹#›</a:t>
            </a:fld>
            <a:endParaRPr lang="en-US"/>
          </a:p>
        </p:txBody>
      </p:sp>
      <p:sp>
        <p:nvSpPr>
          <p:cNvPr id="6" name="Title 1"/>
          <p:cNvSpPr>
            <a:spLocks noGrp="1"/>
          </p:cNvSpPr>
          <p:nvPr>
            <p:ph type="title"/>
          </p:nvPr>
        </p:nvSpPr>
        <p:spPr>
          <a:xfrm>
            <a:off x="838200" y="381000"/>
            <a:ext cx="7848600" cy="1143000"/>
          </a:xfrm>
        </p:spPr>
        <p:txBody>
          <a:bodyPr/>
          <a:lstStyle>
            <a:lvl1pPr algn="l">
              <a:defRPr/>
            </a:lvl1pPr>
          </a:lstStyle>
          <a:p>
            <a:r>
              <a:rPr lang="en-US"/>
              <a:t>Click to edit Master title style</a:t>
            </a:r>
            <a:endParaRPr lang="en-US" dirty="0"/>
          </a:p>
        </p:txBody>
      </p:sp>
      <p:pic>
        <p:nvPicPr>
          <p:cNvPr id="7" name="Picture 6" descr="Untitled-4.jpg"/>
          <p:cNvPicPr>
            <a:picLocks noChangeAspect="1"/>
          </p:cNvPicPr>
          <p:nvPr userDrawn="1"/>
        </p:nvPicPr>
        <p:blipFill>
          <a:blip r:embed="rId2" cstate="print"/>
          <a:stretch>
            <a:fillRect/>
          </a:stretch>
        </p:blipFill>
        <p:spPr>
          <a:xfrm>
            <a:off x="0" y="0"/>
            <a:ext cx="457200" cy="6858000"/>
          </a:xfrm>
          <a:prstGeom prst="rect">
            <a:avLst/>
          </a:prstGeom>
        </p:spPr>
      </p:pic>
      <p:cxnSp>
        <p:nvCxnSpPr>
          <p:cNvPr id="8" name="Straight Connector 7"/>
          <p:cNvCxnSpPr/>
          <p:nvPr userDrawn="1"/>
        </p:nvCxnSpPr>
        <p:spPr>
          <a:xfrm>
            <a:off x="0" y="1219200"/>
            <a:ext cx="9144000" cy="0"/>
          </a:xfrm>
          <a:prstGeom prst="line">
            <a:avLst/>
          </a:prstGeom>
          <a:ln w="38100">
            <a:solidFill>
              <a:srgbClr val="006600"/>
            </a:solidFill>
          </a:ln>
        </p:spPr>
        <p:style>
          <a:lnRef idx="1">
            <a:schemeClr val="accent1"/>
          </a:lnRef>
          <a:fillRef idx="0">
            <a:schemeClr val="accent1"/>
          </a:fillRef>
          <a:effectRef idx="0">
            <a:schemeClr val="accent1"/>
          </a:effectRef>
          <a:fontRef idx="minor">
            <a:schemeClr val="tx1"/>
          </a:fontRef>
        </p:style>
      </p:cxnSp>
      <p:pic>
        <p:nvPicPr>
          <p:cNvPr id="9" name="Picture 8" descr="Untitled-6.gif"/>
          <p:cNvPicPr>
            <a:picLocks noChangeAspect="1"/>
          </p:cNvPicPr>
          <p:nvPr userDrawn="1"/>
        </p:nvPicPr>
        <p:blipFill>
          <a:blip r:embed="rId3" cstate="print"/>
          <a:stretch>
            <a:fillRect/>
          </a:stretch>
        </p:blipFill>
        <p:spPr>
          <a:xfrm>
            <a:off x="4800600" y="6248400"/>
            <a:ext cx="3886200" cy="186703"/>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24600"/>
            <a:ext cx="2133600" cy="365125"/>
          </a:xfrm>
          <a:prstGeom prst="rect">
            <a:avLst/>
          </a:prstGeom>
        </p:spPr>
        <p:txBody>
          <a:bodyPr/>
          <a:lstStyle/>
          <a:p>
            <a:fld id="{614761B6-F256-4E75-8D1D-687B828AD65D}" type="datetimeFigureOut">
              <a:rPr lang="en-US" smtClean="0"/>
              <a:pPr/>
              <a:t>2/14/2022</a:t>
            </a:fld>
            <a:endParaRPr lang="en-US"/>
          </a:p>
        </p:txBody>
      </p:sp>
      <p:sp>
        <p:nvSpPr>
          <p:cNvPr id="3" name="Footer Placeholder 2"/>
          <p:cNvSpPr>
            <a:spLocks noGrp="1"/>
          </p:cNvSpPr>
          <p:nvPr>
            <p:ph type="ftr" sz="quarter" idx="11"/>
          </p:nvPr>
        </p:nvSpPr>
        <p:spPr>
          <a:xfrm>
            <a:off x="3276600" y="6324600"/>
            <a:ext cx="2971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D12F800B-9A32-4566-BF40-ACA498A82503}" type="slidenum">
              <a:rPr lang="en-US" smtClean="0"/>
              <a:pPr/>
              <a:t>‹#›</a:t>
            </a:fld>
            <a:endParaRPr lang="en-US"/>
          </a:p>
        </p:txBody>
      </p:sp>
      <p:pic>
        <p:nvPicPr>
          <p:cNvPr id="7" name="Picture 6" descr="Untitled-6.gif"/>
          <p:cNvPicPr>
            <a:picLocks noChangeAspect="1"/>
          </p:cNvPicPr>
          <p:nvPr userDrawn="1"/>
        </p:nvPicPr>
        <p:blipFill>
          <a:blip r:embed="rId2" cstate="print"/>
          <a:stretch>
            <a:fillRect/>
          </a:stretch>
        </p:blipFill>
        <p:spPr>
          <a:xfrm>
            <a:off x="4800600" y="6248400"/>
            <a:ext cx="3886200" cy="186703"/>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838200" y="6324600"/>
            <a:ext cx="2133600" cy="365125"/>
          </a:xfrm>
          <a:prstGeom prst="rect">
            <a:avLst/>
          </a:prstGeom>
        </p:spPr>
        <p:txBody>
          <a:bodyPr/>
          <a:lstStyle/>
          <a:p>
            <a:fld id="{614761B6-F256-4E75-8D1D-687B828AD65D}" type="datetimeFigureOut">
              <a:rPr lang="en-US" smtClean="0"/>
              <a:pPr/>
              <a:t>2/14/2022</a:t>
            </a:fld>
            <a:endParaRPr lang="en-US"/>
          </a:p>
        </p:txBody>
      </p:sp>
      <p:sp>
        <p:nvSpPr>
          <p:cNvPr id="6" name="Footer Placeholder 5"/>
          <p:cNvSpPr>
            <a:spLocks noGrp="1"/>
          </p:cNvSpPr>
          <p:nvPr>
            <p:ph type="ftr" sz="quarter" idx="11"/>
          </p:nvPr>
        </p:nvSpPr>
        <p:spPr>
          <a:xfrm>
            <a:off x="3276600" y="6324600"/>
            <a:ext cx="2971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D12F800B-9A32-4566-BF40-ACA498A82503}" type="slidenum">
              <a:rPr lang="en-US" smtClean="0"/>
              <a:pPr/>
              <a:t>‹#›</a:t>
            </a:fld>
            <a:endParaRPr lang="en-US"/>
          </a:p>
        </p:txBody>
      </p:sp>
      <p:pic>
        <p:nvPicPr>
          <p:cNvPr id="8" name="Picture 7" descr="Untitled-4.jpg"/>
          <p:cNvPicPr>
            <a:picLocks noChangeAspect="1"/>
          </p:cNvPicPr>
          <p:nvPr userDrawn="1"/>
        </p:nvPicPr>
        <p:blipFill>
          <a:blip r:embed="rId2" cstate="print"/>
          <a:stretch>
            <a:fillRect/>
          </a:stretch>
        </p:blipFill>
        <p:spPr>
          <a:xfrm>
            <a:off x="0" y="0"/>
            <a:ext cx="457200" cy="6858000"/>
          </a:xfrm>
          <a:prstGeom prst="rect">
            <a:avLst/>
          </a:prstGeom>
        </p:spPr>
      </p:pic>
      <p:cxnSp>
        <p:nvCxnSpPr>
          <p:cNvPr id="9" name="Straight Connector 8"/>
          <p:cNvCxnSpPr/>
          <p:nvPr userDrawn="1"/>
        </p:nvCxnSpPr>
        <p:spPr>
          <a:xfrm>
            <a:off x="0" y="1219200"/>
            <a:ext cx="9144000" cy="0"/>
          </a:xfrm>
          <a:prstGeom prst="line">
            <a:avLst/>
          </a:prstGeom>
          <a:ln w="38100">
            <a:solidFill>
              <a:srgbClr val="006600"/>
            </a:solidFill>
          </a:ln>
        </p:spPr>
        <p:style>
          <a:lnRef idx="1">
            <a:schemeClr val="accent1"/>
          </a:lnRef>
          <a:fillRef idx="0">
            <a:schemeClr val="accent1"/>
          </a:fillRef>
          <a:effectRef idx="0">
            <a:schemeClr val="accent1"/>
          </a:effectRef>
          <a:fontRef idx="minor">
            <a:schemeClr val="tx1"/>
          </a:fontRef>
        </p:style>
      </p:cxnSp>
      <p:pic>
        <p:nvPicPr>
          <p:cNvPr id="10" name="Picture 9" descr="Untitled-6.gif"/>
          <p:cNvPicPr>
            <a:picLocks noChangeAspect="1"/>
          </p:cNvPicPr>
          <p:nvPr userDrawn="1"/>
        </p:nvPicPr>
        <p:blipFill>
          <a:blip r:embed="rId3" cstate="print"/>
          <a:stretch>
            <a:fillRect/>
          </a:stretch>
        </p:blipFill>
        <p:spPr>
          <a:xfrm>
            <a:off x="4800600" y="6248400"/>
            <a:ext cx="3886200" cy="186703"/>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838200" y="6324600"/>
            <a:ext cx="2133600" cy="365125"/>
          </a:xfrm>
          <a:prstGeom prst="rect">
            <a:avLst/>
          </a:prstGeom>
        </p:spPr>
        <p:txBody>
          <a:bodyPr/>
          <a:lstStyle/>
          <a:p>
            <a:fld id="{614761B6-F256-4E75-8D1D-687B828AD65D}" type="datetimeFigureOut">
              <a:rPr lang="en-US" smtClean="0"/>
              <a:pPr/>
              <a:t>2/14/2022</a:t>
            </a:fld>
            <a:endParaRPr lang="en-US"/>
          </a:p>
        </p:txBody>
      </p:sp>
      <p:sp>
        <p:nvSpPr>
          <p:cNvPr id="6" name="Footer Placeholder 5"/>
          <p:cNvSpPr>
            <a:spLocks noGrp="1"/>
          </p:cNvSpPr>
          <p:nvPr>
            <p:ph type="ftr" sz="quarter" idx="11"/>
          </p:nvPr>
        </p:nvSpPr>
        <p:spPr>
          <a:xfrm>
            <a:off x="3276600" y="6324600"/>
            <a:ext cx="2971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D12F800B-9A32-4566-BF40-ACA498A82503}" type="slidenum">
              <a:rPr lang="en-US" smtClean="0"/>
              <a:pPr/>
              <a:t>‹#›</a:t>
            </a:fld>
            <a:endParaRPr lang="en-US"/>
          </a:p>
        </p:txBody>
      </p:sp>
      <p:pic>
        <p:nvPicPr>
          <p:cNvPr id="8" name="Picture 7" descr="Untitled-4.jpg"/>
          <p:cNvPicPr>
            <a:picLocks noChangeAspect="1"/>
          </p:cNvPicPr>
          <p:nvPr userDrawn="1"/>
        </p:nvPicPr>
        <p:blipFill>
          <a:blip r:embed="rId2" cstate="print"/>
          <a:stretch>
            <a:fillRect/>
          </a:stretch>
        </p:blipFill>
        <p:spPr>
          <a:xfrm>
            <a:off x="0" y="0"/>
            <a:ext cx="457200" cy="6858000"/>
          </a:xfrm>
          <a:prstGeom prst="rect">
            <a:avLst/>
          </a:prstGeom>
        </p:spPr>
      </p:pic>
      <p:cxnSp>
        <p:nvCxnSpPr>
          <p:cNvPr id="9" name="Straight Connector 8"/>
          <p:cNvCxnSpPr/>
          <p:nvPr userDrawn="1"/>
        </p:nvCxnSpPr>
        <p:spPr>
          <a:xfrm>
            <a:off x="0" y="1219200"/>
            <a:ext cx="9144000" cy="0"/>
          </a:xfrm>
          <a:prstGeom prst="line">
            <a:avLst/>
          </a:prstGeom>
          <a:ln w="38100">
            <a:solidFill>
              <a:srgbClr val="006600"/>
            </a:solidFill>
          </a:ln>
        </p:spPr>
        <p:style>
          <a:lnRef idx="1">
            <a:schemeClr val="accent1"/>
          </a:lnRef>
          <a:fillRef idx="0">
            <a:schemeClr val="accent1"/>
          </a:fillRef>
          <a:effectRef idx="0">
            <a:schemeClr val="accent1"/>
          </a:effectRef>
          <a:fontRef idx="minor">
            <a:schemeClr val="tx1"/>
          </a:fontRef>
        </p:style>
      </p:cxnSp>
      <p:pic>
        <p:nvPicPr>
          <p:cNvPr id="10" name="Picture 9" descr="Untitled-6.gif"/>
          <p:cNvPicPr>
            <a:picLocks noChangeAspect="1"/>
          </p:cNvPicPr>
          <p:nvPr userDrawn="1"/>
        </p:nvPicPr>
        <p:blipFill>
          <a:blip r:embed="rId3" cstate="print"/>
          <a:stretch>
            <a:fillRect/>
          </a:stretch>
        </p:blipFill>
        <p:spPr>
          <a:xfrm>
            <a:off x="4800600" y="6248400"/>
            <a:ext cx="3886200" cy="186703"/>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274638"/>
            <a:ext cx="7848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600200"/>
            <a:ext cx="7848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6553200" y="63246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2F800B-9A32-4566-BF40-ACA498A8250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diagramData" Target="../diagrams/data4.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17" Type="http://schemas.microsoft.com/office/2007/relationships/diagramDrawing" Target="../diagrams/drawing4.xml"/><Relationship Id="rId2" Type="http://schemas.openxmlformats.org/officeDocument/2006/relationships/notesSlide" Target="../notesSlides/notesSlide10.xml"/><Relationship Id="rId16" Type="http://schemas.openxmlformats.org/officeDocument/2006/relationships/diagramColors" Target="../diagrams/colors4.xml"/><Relationship Id="rId1" Type="http://schemas.openxmlformats.org/officeDocument/2006/relationships/slideLayout" Target="../slideLayouts/slideLayout1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5" Type="http://schemas.openxmlformats.org/officeDocument/2006/relationships/diagramQuickStyle" Target="../diagrams/quickStyle4.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 Id="rId1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981200" y="3200400"/>
            <a:ext cx="5359997" cy="2362200"/>
          </a:xfrm>
          <a:prstGeom prst="rect">
            <a:avLst/>
          </a:prstGeom>
          <a:noFill/>
          <a:ln w="9525">
            <a:noFill/>
            <a:miter lim="800000"/>
            <a:headEnd/>
            <a:tailEnd/>
          </a:ln>
        </p:spPr>
      </p:pic>
      <p:sp>
        <p:nvSpPr>
          <p:cNvPr id="5" name="Title 4"/>
          <p:cNvSpPr>
            <a:spLocks noGrp="1"/>
          </p:cNvSpPr>
          <p:nvPr>
            <p:ph type="ctrTitle"/>
          </p:nvPr>
        </p:nvSpPr>
        <p:spPr>
          <a:xfrm>
            <a:off x="762000" y="1524000"/>
            <a:ext cx="7772400" cy="1470025"/>
          </a:xfrm>
        </p:spPr>
        <p:txBody>
          <a:bodyPr/>
          <a:lstStyle/>
          <a:p>
            <a:r>
              <a:rPr lang="en-US" b="1" dirty="0"/>
              <a:t>Interrupting Bias in </a:t>
            </a:r>
            <a:br>
              <a:rPr lang="en-US" b="1" dirty="0"/>
            </a:br>
            <a:r>
              <a:rPr lang="en-US" b="1" dirty="0"/>
              <a:t>Faculty Searches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CC">
            <a:alpha val="63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solidFill>
                  <a:srgbClr val="FF0000"/>
                </a:solidFill>
              </a:rPr>
              <a:t>Research</a:t>
            </a:r>
            <a:r>
              <a:rPr lang="en-US" sz="4800" b="1" dirty="0"/>
              <a:t> on Unexamined Bias</a:t>
            </a:r>
          </a:p>
        </p:txBody>
      </p:sp>
      <p:sp>
        <p:nvSpPr>
          <p:cNvPr id="13" name="Content Placeholder 4"/>
          <p:cNvSpPr>
            <a:spLocks noGrp="1"/>
          </p:cNvSpPr>
          <p:nvPr>
            <p:ph type="body" idx="1"/>
          </p:nvPr>
        </p:nvSpPr>
        <p:spPr>
          <a:xfrm>
            <a:off x="2971800" y="3200400"/>
            <a:ext cx="6096000" cy="1524000"/>
          </a:xfrm>
          <a:solidFill>
            <a:schemeClr val="bg1"/>
          </a:solidFill>
          <a:ln>
            <a:noFill/>
            <a:prstDash val="solid"/>
          </a:ln>
        </p:spPr>
        <p:txBody>
          <a:bodyPr>
            <a:normAutofit/>
          </a:bodyPr>
          <a:lstStyle/>
          <a:p>
            <a:pPr>
              <a:buFont typeface="Arial" pitchFamily="34" charset="0"/>
              <a:buChar char="•"/>
            </a:pPr>
            <a:r>
              <a:rPr lang="en-US" sz="2000" dirty="0">
                <a:solidFill>
                  <a:schemeClr val="tx1"/>
                </a:solidFill>
              </a:rPr>
              <a:t>Same CV, different name</a:t>
            </a:r>
          </a:p>
          <a:p>
            <a:pPr>
              <a:buFont typeface="Arial" pitchFamily="34" charset="0"/>
              <a:buChar char="•"/>
            </a:pPr>
            <a:r>
              <a:rPr lang="en-US" sz="2000" dirty="0">
                <a:solidFill>
                  <a:schemeClr val="tx1"/>
                </a:solidFill>
              </a:rPr>
              <a:t>Male applicant rated better in all categories, more   likely hired</a:t>
            </a:r>
          </a:p>
          <a:p>
            <a:pPr>
              <a:buFont typeface="Arial" pitchFamily="34" charset="0"/>
              <a:buChar char="•"/>
            </a:pPr>
            <a:r>
              <a:rPr lang="en-US" sz="2000" dirty="0">
                <a:solidFill>
                  <a:schemeClr val="tx1"/>
                </a:solidFill>
              </a:rPr>
              <a:t>Pattern holds for both men and women reviewers</a:t>
            </a:r>
          </a:p>
        </p:txBody>
      </p:sp>
      <p:sp>
        <p:nvSpPr>
          <p:cNvPr id="5" name="Content Placeholder 4"/>
          <p:cNvSpPr>
            <a:spLocks noGrp="1"/>
          </p:cNvSpPr>
          <p:nvPr>
            <p:ph sz="quarter" idx="2"/>
          </p:nvPr>
        </p:nvSpPr>
        <p:spPr>
          <a:xfrm>
            <a:off x="2895600" y="1447799"/>
            <a:ext cx="6248400" cy="1524001"/>
          </a:xfrm>
          <a:ln>
            <a:noFill/>
            <a:prstDash val="solid"/>
          </a:ln>
        </p:spPr>
        <p:txBody>
          <a:bodyPr>
            <a:normAutofit fontScale="85000" lnSpcReduction="20000"/>
          </a:bodyPr>
          <a:lstStyle/>
          <a:p>
            <a:r>
              <a:rPr lang="en-US" dirty="0"/>
              <a:t>White vs. Black names, 2 skill levels each</a:t>
            </a:r>
          </a:p>
          <a:p>
            <a:r>
              <a:rPr lang="en-US" dirty="0"/>
              <a:t>Highly skilled whites more callbacks</a:t>
            </a:r>
          </a:p>
          <a:p>
            <a:r>
              <a:rPr lang="en-US" dirty="0"/>
              <a:t>Whites: 50% more callbacks</a:t>
            </a:r>
          </a:p>
          <a:p>
            <a:r>
              <a:rPr lang="en-US" dirty="0"/>
              <a:t>Highly skilled and average blacks virtually same number callbacks</a:t>
            </a:r>
          </a:p>
          <a:p>
            <a:endParaRPr lang="en-US" dirty="0"/>
          </a:p>
          <a:p>
            <a:endParaRPr lang="en-US" dirty="0"/>
          </a:p>
        </p:txBody>
      </p:sp>
      <p:sp>
        <p:nvSpPr>
          <p:cNvPr id="14" name="Content Placeholder 4"/>
          <p:cNvSpPr>
            <a:spLocks noGrp="1"/>
          </p:cNvSpPr>
          <p:nvPr>
            <p:ph sz="quarter" idx="4"/>
          </p:nvPr>
        </p:nvSpPr>
        <p:spPr>
          <a:xfrm>
            <a:off x="2895600" y="4953000"/>
            <a:ext cx="6248400" cy="1524000"/>
          </a:xfrm>
          <a:ln>
            <a:noFill/>
            <a:prstDash val="solid"/>
          </a:ln>
        </p:spPr>
        <p:txBody>
          <a:bodyPr>
            <a:normAutofit/>
          </a:bodyPr>
          <a:lstStyle/>
          <a:p>
            <a:r>
              <a:rPr lang="en-US" sz="2000" dirty="0"/>
              <a:t>Actual applicants to fellowship program</a:t>
            </a:r>
          </a:p>
          <a:p>
            <a:r>
              <a:rPr lang="en-US" sz="2000" dirty="0"/>
              <a:t>Women applicants’ productivity score had to be significantly higher to receive same peer review application score as men </a:t>
            </a:r>
          </a:p>
          <a:p>
            <a:endParaRPr lang="en-US" dirty="0"/>
          </a:p>
          <a:p>
            <a:endParaRPr lang="en-US" dirty="0"/>
          </a:p>
        </p:txBody>
      </p:sp>
      <p:graphicFrame>
        <p:nvGraphicFramePr>
          <p:cNvPr id="17" name="Diagram 16"/>
          <p:cNvGraphicFramePr/>
          <p:nvPr/>
        </p:nvGraphicFramePr>
        <p:xfrm>
          <a:off x="152400" y="3200400"/>
          <a:ext cx="2743200" cy="152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6" name="Diagram 15"/>
          <p:cNvGraphicFramePr/>
          <p:nvPr/>
        </p:nvGraphicFramePr>
        <p:xfrm>
          <a:off x="152400" y="1447800"/>
          <a:ext cx="2743200" cy="152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1" name="Diagram 10"/>
          <p:cNvGraphicFramePr/>
          <p:nvPr/>
        </p:nvGraphicFramePr>
        <p:xfrm>
          <a:off x="152400" y="4953000"/>
          <a:ext cx="2743200" cy="15240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81000"/>
            <a:ext cx="7848600" cy="1143000"/>
          </a:xfrm>
        </p:spPr>
        <p:txBody>
          <a:bodyPr>
            <a:normAutofit/>
          </a:bodyPr>
          <a:lstStyle/>
          <a:p>
            <a:r>
              <a:rPr lang="en-US" sz="4800" b="1" dirty="0"/>
              <a:t>Short Cuts</a:t>
            </a:r>
          </a:p>
        </p:txBody>
      </p:sp>
      <p:sp>
        <p:nvSpPr>
          <p:cNvPr id="2" name="Content Placeholder 1"/>
          <p:cNvSpPr>
            <a:spLocks noGrp="1"/>
          </p:cNvSpPr>
          <p:nvPr>
            <p:ph idx="1"/>
          </p:nvPr>
        </p:nvSpPr>
        <p:spPr>
          <a:xfrm>
            <a:off x="838200" y="1481328"/>
            <a:ext cx="8229600" cy="1947672"/>
          </a:xfrm>
        </p:spPr>
        <p:txBody>
          <a:bodyPr>
            <a:normAutofit fontScale="92500"/>
          </a:bodyPr>
          <a:lstStyle/>
          <a:p>
            <a:r>
              <a:rPr lang="en-US" sz="3600" dirty="0">
                <a:latin typeface="+mj-lt"/>
              </a:rPr>
              <a:t>Impose taxes on underrepresented groups</a:t>
            </a:r>
          </a:p>
          <a:p>
            <a:r>
              <a:rPr lang="en-US" sz="3600" dirty="0">
                <a:latin typeface="+mj-lt"/>
              </a:rPr>
              <a:t>Bestow advantages to dominate group members</a:t>
            </a:r>
          </a:p>
          <a:p>
            <a:pPr lvl="6">
              <a:buFont typeface="Wingdings" pitchFamily="2" charset="2"/>
              <a:buChar char="Ø"/>
            </a:pPr>
            <a:endParaRPr lang="en-US" sz="2500" dirty="0">
              <a:latin typeface="Broadway" pitchFamily="82" charset="0"/>
            </a:endParaRPr>
          </a:p>
          <a:p>
            <a:pPr lvl="6">
              <a:buFont typeface="Wingdings" pitchFamily="2" charset="2"/>
              <a:buChar char="Ø"/>
            </a:pPr>
            <a:endParaRPr lang="en-US" sz="2500" dirty="0">
              <a:latin typeface="Broadway" pitchFamily="82" charset="0"/>
            </a:endParaRPr>
          </a:p>
          <a:p>
            <a:pPr lvl="2">
              <a:buNone/>
            </a:pPr>
            <a:endParaRPr lang="en-US" sz="3000" dirty="0">
              <a:latin typeface="Broadway" pitchFamily="82" charset="0"/>
            </a:endParaRPr>
          </a:p>
          <a:p>
            <a:endParaRPr lang="en-US" dirty="0"/>
          </a:p>
        </p:txBody>
      </p:sp>
      <p:graphicFrame>
        <p:nvGraphicFramePr>
          <p:cNvPr id="4" name="Diagram 3"/>
          <p:cNvGraphicFramePr/>
          <p:nvPr/>
        </p:nvGraphicFramePr>
        <p:xfrm>
          <a:off x="1219200" y="3276600"/>
          <a:ext cx="6553200" cy="28623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Graphic spid="4"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800" b="1" dirty="0"/>
              <a:t>Short Cuts Examples</a:t>
            </a:r>
          </a:p>
        </p:txBody>
      </p:sp>
      <p:sp>
        <p:nvSpPr>
          <p:cNvPr id="9" name="TextBox 8"/>
          <p:cNvSpPr txBox="1"/>
          <p:nvPr/>
        </p:nvSpPr>
        <p:spPr>
          <a:xfrm>
            <a:off x="914400" y="2392740"/>
            <a:ext cx="2438400" cy="1200329"/>
          </a:xfrm>
          <a:prstGeom prst="rect">
            <a:avLst/>
          </a:prstGeom>
          <a:noFill/>
          <a:ln>
            <a:solidFill>
              <a:srgbClr val="006600"/>
            </a:solidFill>
          </a:ln>
        </p:spPr>
        <p:txBody>
          <a:bodyPr wrap="square" rtlCol="0">
            <a:spAutoFit/>
          </a:bodyPr>
          <a:lstStyle/>
          <a:p>
            <a:pPr algn="ctr"/>
            <a:r>
              <a:rPr lang="en-US" sz="2400" dirty="0"/>
              <a:t>Similar attributes/ background</a:t>
            </a:r>
          </a:p>
        </p:txBody>
      </p:sp>
      <p:sp>
        <p:nvSpPr>
          <p:cNvPr id="11" name="TextBox 10"/>
          <p:cNvSpPr txBox="1"/>
          <p:nvPr/>
        </p:nvSpPr>
        <p:spPr>
          <a:xfrm>
            <a:off x="3581400" y="3078540"/>
            <a:ext cx="2438400" cy="1569660"/>
          </a:xfrm>
          <a:prstGeom prst="rect">
            <a:avLst/>
          </a:prstGeom>
          <a:noFill/>
          <a:ln>
            <a:solidFill>
              <a:srgbClr val="006600"/>
            </a:solidFill>
          </a:ln>
        </p:spPr>
        <p:txBody>
          <a:bodyPr wrap="square" rtlCol="0">
            <a:spAutoFit/>
          </a:bodyPr>
          <a:lstStyle/>
          <a:p>
            <a:pPr algn="ctr"/>
            <a:r>
              <a:rPr lang="en-US" sz="2400" dirty="0"/>
              <a:t>Judgments with insufficient evidence</a:t>
            </a:r>
          </a:p>
        </p:txBody>
      </p:sp>
      <p:sp>
        <p:nvSpPr>
          <p:cNvPr id="12" name="Rectangle 11"/>
          <p:cNvSpPr/>
          <p:nvPr/>
        </p:nvSpPr>
        <p:spPr>
          <a:xfrm>
            <a:off x="6248400" y="1554540"/>
            <a:ext cx="2438400" cy="838200"/>
          </a:xfrm>
          <a:prstGeom prst="rect">
            <a:avLst/>
          </a:prstGeom>
          <a:solidFill>
            <a:srgbClr val="00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Negative Stereotypes</a:t>
            </a:r>
          </a:p>
        </p:txBody>
      </p:sp>
      <p:sp>
        <p:nvSpPr>
          <p:cNvPr id="13" name="Rectangle 12"/>
          <p:cNvSpPr/>
          <p:nvPr/>
        </p:nvSpPr>
        <p:spPr>
          <a:xfrm>
            <a:off x="6248400" y="3459540"/>
            <a:ext cx="2438400" cy="838200"/>
          </a:xfrm>
          <a:prstGeom prst="rect">
            <a:avLst/>
          </a:prstGeom>
          <a:solidFill>
            <a:srgbClr val="00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Euphemized Bias</a:t>
            </a:r>
          </a:p>
        </p:txBody>
      </p:sp>
      <p:sp>
        <p:nvSpPr>
          <p:cNvPr id="14" name="Rectangle 13"/>
          <p:cNvSpPr/>
          <p:nvPr/>
        </p:nvSpPr>
        <p:spPr>
          <a:xfrm>
            <a:off x="914400" y="3840540"/>
            <a:ext cx="2438400" cy="838200"/>
          </a:xfrm>
          <a:prstGeom prst="rect">
            <a:avLst/>
          </a:prstGeom>
          <a:solidFill>
            <a:srgbClr val="00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Positive Stereotypes</a:t>
            </a:r>
          </a:p>
        </p:txBody>
      </p:sp>
      <p:sp>
        <p:nvSpPr>
          <p:cNvPr id="15" name="Rectangle 14"/>
          <p:cNvSpPr/>
          <p:nvPr/>
        </p:nvSpPr>
        <p:spPr>
          <a:xfrm>
            <a:off x="3581400" y="2240340"/>
            <a:ext cx="2438400" cy="838200"/>
          </a:xfrm>
          <a:prstGeom prst="rect">
            <a:avLst/>
          </a:prstGeom>
          <a:solidFill>
            <a:srgbClr val="00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Snap Judgments</a:t>
            </a:r>
          </a:p>
        </p:txBody>
      </p:sp>
      <p:sp>
        <p:nvSpPr>
          <p:cNvPr id="17" name="TextBox 16"/>
          <p:cNvSpPr txBox="1"/>
          <p:nvPr/>
        </p:nvSpPr>
        <p:spPr>
          <a:xfrm>
            <a:off x="6248400" y="2392741"/>
            <a:ext cx="2438400" cy="830997"/>
          </a:xfrm>
          <a:prstGeom prst="rect">
            <a:avLst/>
          </a:prstGeom>
          <a:noFill/>
          <a:ln>
            <a:solidFill>
              <a:srgbClr val="006600"/>
            </a:solidFill>
          </a:ln>
        </p:spPr>
        <p:txBody>
          <a:bodyPr wrap="square" rtlCol="0">
            <a:spAutoFit/>
          </a:bodyPr>
          <a:lstStyle/>
          <a:p>
            <a:pPr algn="ctr"/>
            <a:r>
              <a:rPr lang="en-US" sz="2400" dirty="0"/>
              <a:t>Presumptions of incompetence</a:t>
            </a:r>
          </a:p>
        </p:txBody>
      </p:sp>
      <p:sp>
        <p:nvSpPr>
          <p:cNvPr id="18" name="Rectangle 17"/>
          <p:cNvSpPr/>
          <p:nvPr/>
        </p:nvSpPr>
        <p:spPr>
          <a:xfrm>
            <a:off x="914400" y="1554540"/>
            <a:ext cx="2438400" cy="838200"/>
          </a:xfrm>
          <a:prstGeom prst="rect">
            <a:avLst/>
          </a:prstGeom>
          <a:solidFill>
            <a:srgbClr val="00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Cloning</a:t>
            </a:r>
          </a:p>
        </p:txBody>
      </p:sp>
      <p:sp>
        <p:nvSpPr>
          <p:cNvPr id="19" name="TextBox 18"/>
          <p:cNvSpPr txBox="1"/>
          <p:nvPr/>
        </p:nvSpPr>
        <p:spPr>
          <a:xfrm>
            <a:off x="914400" y="4678740"/>
            <a:ext cx="2438400" cy="830997"/>
          </a:xfrm>
          <a:prstGeom prst="rect">
            <a:avLst/>
          </a:prstGeom>
          <a:noFill/>
          <a:ln>
            <a:solidFill>
              <a:srgbClr val="006600"/>
            </a:solidFill>
          </a:ln>
        </p:spPr>
        <p:txBody>
          <a:bodyPr wrap="square" rtlCol="0">
            <a:spAutoFit/>
          </a:bodyPr>
          <a:lstStyle/>
          <a:p>
            <a:pPr algn="ctr"/>
            <a:r>
              <a:rPr lang="en-US" sz="2400" dirty="0"/>
              <a:t>Presumptions of competence</a:t>
            </a:r>
          </a:p>
        </p:txBody>
      </p:sp>
      <p:sp>
        <p:nvSpPr>
          <p:cNvPr id="20" name="TextBox 19"/>
          <p:cNvSpPr txBox="1"/>
          <p:nvPr/>
        </p:nvSpPr>
        <p:spPr>
          <a:xfrm>
            <a:off x="6248400" y="4297740"/>
            <a:ext cx="2438400" cy="1569660"/>
          </a:xfrm>
          <a:prstGeom prst="rect">
            <a:avLst/>
          </a:prstGeom>
          <a:noFill/>
          <a:ln>
            <a:solidFill>
              <a:srgbClr val="006600"/>
            </a:solidFill>
          </a:ln>
        </p:spPr>
        <p:txBody>
          <a:bodyPr wrap="square" rtlCol="0">
            <a:spAutoFit/>
          </a:bodyPr>
          <a:lstStyle/>
          <a:p>
            <a:pPr algn="ctr">
              <a:buFont typeface="Arial" pitchFamily="34" charset="0"/>
              <a:buChar char="•"/>
            </a:pPr>
            <a:r>
              <a:rPr lang="en-US" sz="2400" dirty="0"/>
              <a:t>Visionary</a:t>
            </a:r>
          </a:p>
          <a:p>
            <a:pPr algn="ctr">
              <a:buFont typeface="Arial" pitchFamily="34" charset="0"/>
              <a:buChar char="•"/>
            </a:pPr>
            <a:r>
              <a:rPr lang="en-US" sz="2400" dirty="0"/>
              <a:t>Star</a:t>
            </a:r>
          </a:p>
          <a:p>
            <a:pPr algn="ctr">
              <a:buFont typeface="Arial" pitchFamily="34" charset="0"/>
              <a:buChar char="•"/>
            </a:pPr>
            <a:r>
              <a:rPr lang="en-US" sz="2400" dirty="0"/>
              <a:t>Committed</a:t>
            </a:r>
          </a:p>
          <a:p>
            <a:pPr algn="ctr">
              <a:buFont typeface="Arial" pitchFamily="34" charset="0"/>
              <a:buChar char="•"/>
            </a:pPr>
            <a:r>
              <a:rPr lang="en-US" sz="2400" dirty="0"/>
              <a:t>Focused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anim calcmode="lin" valueType="num">
                                      <p:cBhvr additive="base">
                                        <p:cTn id="41" dur="500" fill="hold"/>
                                        <p:tgtEl>
                                          <p:spTgt spid="19"/>
                                        </p:tgtEl>
                                        <p:attrNameLst>
                                          <p:attrName>ppt_x</p:attrName>
                                        </p:attrNameLst>
                                      </p:cBhvr>
                                      <p:tavLst>
                                        <p:tav tm="0">
                                          <p:val>
                                            <p:strVal val="#ppt_x"/>
                                          </p:val>
                                        </p:tav>
                                        <p:tav tm="100000">
                                          <p:val>
                                            <p:strVal val="#ppt_x"/>
                                          </p:val>
                                        </p:tav>
                                      </p:tavLst>
                                    </p:anim>
                                    <p:anim calcmode="lin" valueType="num">
                                      <p:cBhvr additive="base">
                                        <p:cTn id="4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0"/>
                                        </p:tgtEl>
                                        <p:attrNameLst>
                                          <p:attrName>style.visibility</p:attrName>
                                        </p:attrNameLst>
                                      </p:cBhvr>
                                      <p:to>
                                        <p:strVal val="visible"/>
                                      </p:to>
                                    </p:set>
                                    <p:anim calcmode="lin" valueType="num">
                                      <p:cBhvr additive="base">
                                        <p:cTn id="51" dur="500" fill="hold"/>
                                        <p:tgtEl>
                                          <p:spTgt spid="20"/>
                                        </p:tgtEl>
                                        <p:attrNameLst>
                                          <p:attrName>ppt_x</p:attrName>
                                        </p:attrNameLst>
                                      </p:cBhvr>
                                      <p:tavLst>
                                        <p:tav tm="0">
                                          <p:val>
                                            <p:strVal val="#ppt_x"/>
                                          </p:val>
                                        </p:tav>
                                        <p:tav tm="100000">
                                          <p:val>
                                            <p:strVal val="#ppt_x"/>
                                          </p:val>
                                        </p:tav>
                                      </p:tavLst>
                                    </p:anim>
                                    <p:anim calcmode="lin" valueType="num">
                                      <p:cBhvr additive="base">
                                        <p:cTn id="5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3" grpId="0" animBg="1"/>
      <p:bldP spid="14" grpId="0" animBg="1"/>
      <p:bldP spid="15" grpId="0" animBg="1"/>
      <p:bldP spid="17" grpId="0" animBg="1"/>
      <p:bldP spid="18" grpId="0" animBg="1"/>
      <p:bldP spid="19" grpId="0" animBg="1"/>
      <p:bldP spid="2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0"/>
            <a:ext cx="8839200" cy="1981200"/>
          </a:xfrm>
        </p:spPr>
        <p:txBody>
          <a:bodyPr>
            <a:noAutofit/>
          </a:bodyPr>
          <a:lstStyle/>
          <a:p>
            <a:r>
              <a:rPr lang="en-US" sz="3200" dirty="0"/>
              <a:t>Film: </a:t>
            </a:r>
            <a:r>
              <a:rPr lang="en-US" sz="3200" b="1" dirty="0"/>
              <a:t>Interrupting Bias in the Faculty Search Process</a:t>
            </a:r>
          </a:p>
        </p:txBody>
      </p:sp>
      <p:sp>
        <p:nvSpPr>
          <p:cNvPr id="2" name="Content Placeholder 1"/>
          <p:cNvSpPr>
            <a:spLocks noGrp="1"/>
          </p:cNvSpPr>
          <p:nvPr>
            <p:ph idx="1"/>
          </p:nvPr>
        </p:nvSpPr>
        <p:spPr>
          <a:xfrm>
            <a:off x="1066800" y="3657600"/>
            <a:ext cx="4495800" cy="1295400"/>
          </a:xfrm>
        </p:spPr>
        <p:txBody>
          <a:bodyPr>
            <a:normAutofit/>
          </a:bodyPr>
          <a:lstStyle/>
          <a:p>
            <a:pPr>
              <a:buNone/>
            </a:pPr>
            <a:r>
              <a:rPr lang="en-US" dirty="0"/>
              <a:t>SHOW VIDEO HERE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800" b="1" dirty="0"/>
              <a:t>Observations</a:t>
            </a:r>
          </a:p>
        </p:txBody>
      </p:sp>
      <p:sp>
        <p:nvSpPr>
          <p:cNvPr id="2" name="Content Placeholder 1"/>
          <p:cNvSpPr>
            <a:spLocks noGrp="1"/>
          </p:cNvSpPr>
          <p:nvPr>
            <p:ph idx="1"/>
          </p:nvPr>
        </p:nvSpPr>
        <p:spPr>
          <a:xfrm>
            <a:off x="838200" y="1447800"/>
            <a:ext cx="8229600" cy="4953000"/>
          </a:xfrm>
        </p:spPr>
        <p:txBody>
          <a:bodyPr>
            <a:normAutofit lnSpcReduction="10000"/>
          </a:bodyPr>
          <a:lstStyle/>
          <a:p>
            <a:pPr lvl="0"/>
            <a:r>
              <a:rPr lang="en-US" sz="3600" dirty="0"/>
              <a:t>What did you notice in the film?</a:t>
            </a:r>
          </a:p>
          <a:p>
            <a:pPr lvl="0"/>
            <a:r>
              <a:rPr lang="en-US" sz="3600" dirty="0"/>
              <a:t>What privileges, biases, and cognitive errors did you observe?</a:t>
            </a:r>
          </a:p>
          <a:p>
            <a:pPr lvl="0"/>
            <a:r>
              <a:rPr lang="en-US" sz="3600" dirty="0"/>
              <a:t>What might be motivating each of the characters’ behaviors?</a:t>
            </a:r>
          </a:p>
          <a:p>
            <a:pPr lvl="0"/>
            <a:r>
              <a:rPr lang="en-US" sz="3600" dirty="0"/>
              <a:t>What would you do differently?</a:t>
            </a:r>
          </a:p>
          <a:p>
            <a:pPr lvl="0"/>
            <a:endParaRPr lang="en-US" sz="3600" dirty="0"/>
          </a:p>
          <a:p>
            <a:pPr lvl="0"/>
            <a:r>
              <a:rPr lang="en-US" sz="3600" dirty="0"/>
              <a:t>Take 2 – an alternate ending…</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 calcmode="lin" valueType="num">
                                      <p:cBhvr additive="base">
                                        <p:cTn id="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800" b="1" dirty="0"/>
              <a:t>Change Agency</a:t>
            </a:r>
          </a:p>
        </p:txBody>
      </p:sp>
      <p:sp>
        <p:nvSpPr>
          <p:cNvPr id="2" name="Content Placeholder 1"/>
          <p:cNvSpPr>
            <a:spLocks noGrp="1"/>
          </p:cNvSpPr>
          <p:nvPr>
            <p:ph idx="1"/>
          </p:nvPr>
        </p:nvSpPr>
        <p:spPr>
          <a:xfrm>
            <a:off x="838200" y="1447800"/>
            <a:ext cx="4724400" cy="5105400"/>
          </a:xfrm>
        </p:spPr>
        <p:txBody>
          <a:bodyPr>
            <a:normAutofit fontScale="92500" lnSpcReduction="20000"/>
          </a:bodyPr>
          <a:lstStyle/>
          <a:p>
            <a:r>
              <a:rPr lang="en-US" dirty="0"/>
              <a:t>What might be </a:t>
            </a:r>
            <a:r>
              <a:rPr lang="en-US" dirty="0">
                <a:solidFill>
                  <a:srgbClr val="FF0000"/>
                </a:solidFill>
              </a:rPr>
              <a:t>obstacles</a:t>
            </a:r>
            <a:r>
              <a:rPr lang="en-US" dirty="0"/>
              <a:t> to being a change agent in your organization? Why do it then?</a:t>
            </a:r>
          </a:p>
          <a:p>
            <a:r>
              <a:rPr lang="en-US" dirty="0"/>
              <a:t>What other change agent behaviors or actions could one </a:t>
            </a:r>
            <a:r>
              <a:rPr lang="en-US" dirty="0">
                <a:solidFill>
                  <a:srgbClr val="FF0000"/>
                </a:solidFill>
              </a:rPr>
              <a:t>adopt</a:t>
            </a:r>
            <a:r>
              <a:rPr lang="en-US" dirty="0"/>
              <a:t> in this fictional situation? At your institution?</a:t>
            </a:r>
          </a:p>
          <a:p>
            <a:r>
              <a:rPr lang="en-US" dirty="0"/>
              <a:t>As leaders, how do you </a:t>
            </a:r>
            <a:r>
              <a:rPr lang="en-US" dirty="0">
                <a:solidFill>
                  <a:srgbClr val="FF0000"/>
                </a:solidFill>
              </a:rPr>
              <a:t>develop change agency </a:t>
            </a:r>
            <a:r>
              <a:rPr lang="en-US" dirty="0"/>
              <a:t>in others?</a:t>
            </a:r>
          </a:p>
        </p:txBody>
      </p:sp>
      <p:pic>
        <p:nvPicPr>
          <p:cNvPr id="6" name="Picture 5" descr="butterfly_change.png"/>
          <p:cNvPicPr>
            <a:picLocks noChangeAspect="1"/>
          </p:cNvPicPr>
          <p:nvPr/>
        </p:nvPicPr>
        <p:blipFill>
          <a:blip r:embed="rId3" cstate="print"/>
          <a:stretch>
            <a:fillRect/>
          </a:stretch>
        </p:blipFill>
        <p:spPr>
          <a:xfrm>
            <a:off x="5715000" y="1371600"/>
            <a:ext cx="3429000" cy="357187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381000" y="381000"/>
          <a:ext cx="8382000" cy="563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800" b="1" dirty="0"/>
              <a:t>Accountable for Diversity?</a:t>
            </a:r>
          </a:p>
        </p:txBody>
      </p:sp>
      <p:graphicFrame>
        <p:nvGraphicFramePr>
          <p:cNvPr id="4" name="Content Placeholder 3"/>
          <p:cNvGraphicFramePr>
            <a:graphicFrameLocks noGrp="1"/>
          </p:cNvGraphicFramePr>
          <p:nvPr>
            <p:ph idx="1"/>
          </p:nvPr>
        </p:nvGraphicFramePr>
        <p:xfrm>
          <a:off x="4343400" y="1371600"/>
          <a:ext cx="44958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6" name="Picture 2" descr="C:\Users\carriganc\AppData\Local\Microsoft\Windows\Temporary Internet Files\Content.IE5\VMQXHF1Y\MC900058174[1].wmf"/>
          <p:cNvPicPr>
            <a:picLocks noChangeAspect="1" noChangeArrowheads="1"/>
          </p:cNvPicPr>
          <p:nvPr/>
        </p:nvPicPr>
        <p:blipFill>
          <a:blip r:embed="rId8" cstate="print"/>
          <a:srcRect/>
          <a:stretch>
            <a:fillRect/>
          </a:stretch>
        </p:blipFill>
        <p:spPr bwMode="auto">
          <a:xfrm>
            <a:off x="838200" y="1600200"/>
            <a:ext cx="3197356" cy="39624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800" b="1" dirty="0"/>
              <a:t>Best Practices</a:t>
            </a:r>
          </a:p>
        </p:txBody>
      </p:sp>
      <p:sp>
        <p:nvSpPr>
          <p:cNvPr id="2" name="Content Placeholder 1"/>
          <p:cNvSpPr>
            <a:spLocks noGrp="1"/>
          </p:cNvSpPr>
          <p:nvPr>
            <p:ph idx="1"/>
          </p:nvPr>
        </p:nvSpPr>
        <p:spPr>
          <a:xfrm>
            <a:off x="685800" y="1447800"/>
            <a:ext cx="8229600" cy="4919472"/>
          </a:xfrm>
        </p:spPr>
        <p:txBody>
          <a:bodyPr>
            <a:normAutofit fontScale="92500" lnSpcReduction="10000"/>
          </a:bodyPr>
          <a:lstStyle/>
          <a:p>
            <a:r>
              <a:rPr lang="en-US" b="1" dirty="0"/>
              <a:t>3 Best Practices from C.S.V. Turner</a:t>
            </a:r>
          </a:p>
          <a:p>
            <a:pPr lvl="1"/>
            <a:r>
              <a:rPr lang="en-US" sz="2800" dirty="0"/>
              <a:t>Diversity on the committee</a:t>
            </a:r>
          </a:p>
          <a:p>
            <a:pPr lvl="1"/>
            <a:r>
              <a:rPr lang="en-US" sz="2800" dirty="0"/>
              <a:t>Diversity valued in job announcement and at institutional level</a:t>
            </a:r>
          </a:p>
          <a:p>
            <a:pPr lvl="1"/>
            <a:r>
              <a:rPr lang="en-US" sz="2800" dirty="0"/>
              <a:t>Strong advocate on committee</a:t>
            </a:r>
          </a:p>
          <a:p>
            <a:r>
              <a:rPr lang="en-US" b="1" dirty="0"/>
              <a:t>Other Best Practices</a:t>
            </a:r>
          </a:p>
          <a:p>
            <a:pPr lvl="1"/>
            <a:r>
              <a:rPr lang="en-US" sz="2800" dirty="0"/>
              <a:t>Accountability</a:t>
            </a:r>
          </a:p>
          <a:p>
            <a:pPr lvl="1"/>
            <a:r>
              <a:rPr lang="en-US" sz="2800" dirty="0"/>
              <a:t>Interviewing more than one member of underrepresented group </a:t>
            </a:r>
            <a:r>
              <a:rPr lang="en-US" sz="2000" dirty="0"/>
              <a:t>(</a:t>
            </a:r>
            <a:r>
              <a:rPr lang="en-US" sz="2000" dirty="0" err="1"/>
              <a:t>Heilman</a:t>
            </a:r>
            <a:r>
              <a:rPr lang="en-US" sz="2000" dirty="0"/>
              <a:t>, 1980</a:t>
            </a:r>
            <a:r>
              <a:rPr lang="en-US" sz="2800" dirty="0"/>
              <a:t>)</a:t>
            </a:r>
          </a:p>
          <a:p>
            <a:pPr lvl="1"/>
            <a:r>
              <a:rPr lang="en-US" sz="2800" dirty="0"/>
              <a:t>Avoid narrowing the search</a:t>
            </a:r>
          </a:p>
          <a:p>
            <a:pPr lvl="1"/>
            <a:r>
              <a:rPr lang="en-US" sz="2800" dirty="0"/>
              <a:t>Always be recruiting</a:t>
            </a:r>
          </a:p>
        </p:txBody>
      </p:sp>
      <p:pic>
        <p:nvPicPr>
          <p:cNvPr id="4098" name="Picture 2" descr="C:\Program Files (x86)\Microsoft Office\MEDIA\CAGCAT10\j0302953.jpg"/>
          <p:cNvPicPr>
            <a:picLocks noChangeAspect="1" noChangeArrowheads="1"/>
          </p:cNvPicPr>
          <p:nvPr/>
        </p:nvPicPr>
        <p:blipFill>
          <a:blip r:embed="rId3" cstate="print"/>
          <a:srcRect/>
          <a:stretch>
            <a:fillRect/>
          </a:stretch>
        </p:blipFill>
        <p:spPr bwMode="auto">
          <a:xfrm>
            <a:off x="6934200" y="0"/>
            <a:ext cx="1905000" cy="229639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Acknowledgements</a:t>
            </a:r>
          </a:p>
        </p:txBody>
      </p:sp>
      <p:pic>
        <p:nvPicPr>
          <p:cNvPr id="5" name="Picture 6" descr="Lucesized2wide.jpg"/>
          <p:cNvPicPr>
            <a:picLocks noChangeAspect="1"/>
          </p:cNvPicPr>
          <p:nvPr/>
        </p:nvPicPr>
        <p:blipFill>
          <a:blip r:embed="rId3" cstate="print"/>
          <a:srcRect/>
          <a:stretch>
            <a:fillRect/>
          </a:stretch>
        </p:blipFill>
        <p:spPr bwMode="auto">
          <a:xfrm>
            <a:off x="5181600" y="3657600"/>
            <a:ext cx="2362200" cy="1795699"/>
          </a:xfrm>
          <a:prstGeom prst="rect">
            <a:avLst/>
          </a:prstGeom>
          <a:noFill/>
          <a:ln w="9525">
            <a:noFill/>
            <a:miter lim="800000"/>
            <a:headEnd/>
            <a:tailEnd/>
          </a:ln>
        </p:spPr>
      </p:pic>
      <p:pic>
        <p:nvPicPr>
          <p:cNvPr id="6" name="Picture 7" descr="advancelogo.jpg"/>
          <p:cNvPicPr>
            <a:picLocks noChangeAspect="1"/>
          </p:cNvPicPr>
          <p:nvPr/>
        </p:nvPicPr>
        <p:blipFill>
          <a:blip r:embed="rId4" cstate="print"/>
          <a:srcRect/>
          <a:stretch>
            <a:fillRect/>
          </a:stretch>
        </p:blipFill>
        <p:spPr bwMode="auto">
          <a:xfrm>
            <a:off x="2057400" y="2133600"/>
            <a:ext cx="4737860" cy="1443567"/>
          </a:xfrm>
          <a:prstGeom prst="rect">
            <a:avLst/>
          </a:prstGeom>
          <a:noFill/>
          <a:ln w="9525">
            <a:noFill/>
            <a:miter lim="800000"/>
            <a:headEnd/>
            <a:tailEnd/>
          </a:ln>
        </p:spPr>
      </p:pic>
      <p:pic>
        <p:nvPicPr>
          <p:cNvPr id="8" name="Picture 7" descr="nsf.jpeg"/>
          <p:cNvPicPr>
            <a:picLocks noChangeAspect="1"/>
          </p:cNvPicPr>
          <p:nvPr/>
        </p:nvPicPr>
        <p:blipFill>
          <a:blip r:embed="rId5" cstate="print"/>
          <a:stretch>
            <a:fillRect/>
          </a:stretch>
        </p:blipFill>
        <p:spPr>
          <a:xfrm>
            <a:off x="2057400" y="3733800"/>
            <a:ext cx="1771650" cy="1771650"/>
          </a:xfrm>
          <a:prstGeom prst="rect">
            <a:avLst/>
          </a:prstGeom>
        </p:spPr>
      </p:pic>
      <p:sp>
        <p:nvSpPr>
          <p:cNvPr id="9" name="TextBox 8"/>
          <p:cNvSpPr txBox="1"/>
          <p:nvPr/>
        </p:nvSpPr>
        <p:spPr>
          <a:xfrm>
            <a:off x="1219200" y="1600200"/>
            <a:ext cx="6781800" cy="523220"/>
          </a:xfrm>
          <a:prstGeom prst="rect">
            <a:avLst/>
          </a:prstGeom>
          <a:noFill/>
        </p:spPr>
        <p:txBody>
          <a:bodyPr wrap="square" rtlCol="0">
            <a:spAutoFit/>
          </a:bodyPr>
          <a:lstStyle/>
          <a:p>
            <a:pPr algn="ct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990600" y="1828800"/>
            <a:ext cx="7543800" cy="3733800"/>
          </a:xfrm>
        </p:spPr>
        <p:txBody>
          <a:bodyPr>
            <a:normAutofit fontScale="90000"/>
          </a:bodyPr>
          <a:lstStyle/>
          <a:p>
            <a:pPr algn="l"/>
            <a:r>
              <a:rPr lang="en-US" b="1" dirty="0"/>
              <a:t>Insanity is doing the </a:t>
            </a:r>
            <a:r>
              <a:rPr lang="en-US" b="1" dirty="0">
                <a:solidFill>
                  <a:srgbClr val="FF0000"/>
                </a:solidFill>
              </a:rPr>
              <a:t>same thing </a:t>
            </a:r>
            <a:r>
              <a:rPr lang="en-US" b="1" dirty="0"/>
              <a:t>over and over again but expecting </a:t>
            </a:r>
            <a:r>
              <a:rPr lang="en-US" b="1" dirty="0">
                <a:solidFill>
                  <a:srgbClr val="FF0000"/>
                </a:solidFill>
              </a:rPr>
              <a:t>different results</a:t>
            </a:r>
            <a:r>
              <a:rPr lang="en-US" b="1" dirty="0"/>
              <a:t>.</a:t>
            </a:r>
            <a:br>
              <a:rPr lang="en-US" dirty="0"/>
            </a:br>
            <a:br>
              <a:rPr lang="en-US" dirty="0"/>
            </a:br>
            <a:r>
              <a:rPr lang="en-US" sz="3600" dirty="0"/>
              <a:t>~ </a:t>
            </a:r>
            <a:r>
              <a:rPr lang="en-US" sz="3600" dirty="0">
                <a:solidFill>
                  <a:schemeClr val="tx1"/>
                </a:solidFill>
              </a:rPr>
              <a:t>Rita Mae Brown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4800" b="1" dirty="0"/>
              <a:t>Session Outline</a:t>
            </a:r>
          </a:p>
        </p:txBody>
      </p:sp>
      <p:sp>
        <p:nvSpPr>
          <p:cNvPr id="5" name="Content Placeholder 4"/>
          <p:cNvSpPr>
            <a:spLocks noGrp="1"/>
          </p:cNvSpPr>
          <p:nvPr>
            <p:ph idx="1"/>
          </p:nvPr>
        </p:nvSpPr>
        <p:spPr/>
        <p:txBody>
          <a:bodyPr>
            <a:normAutofit fontScale="92500" lnSpcReduction="10000"/>
          </a:bodyPr>
          <a:lstStyle/>
          <a:p>
            <a:r>
              <a:rPr lang="en-US" sz="4400" dirty="0"/>
              <a:t>Benefits of Diversity</a:t>
            </a:r>
          </a:p>
          <a:p>
            <a:r>
              <a:rPr lang="en-US" sz="4400" dirty="0"/>
              <a:t>Key Concepts</a:t>
            </a:r>
          </a:p>
          <a:p>
            <a:r>
              <a:rPr lang="en-US" sz="4400" dirty="0"/>
              <a:t>Research on Bias</a:t>
            </a:r>
          </a:p>
          <a:p>
            <a:r>
              <a:rPr lang="en-US" sz="4400" dirty="0"/>
              <a:t>Common Shortcuts</a:t>
            </a:r>
          </a:p>
          <a:p>
            <a:r>
              <a:rPr lang="en-US" sz="4400" dirty="0"/>
              <a:t>Film Case Study</a:t>
            </a:r>
          </a:p>
          <a:p>
            <a:r>
              <a:rPr lang="en-US" sz="4400" dirty="0"/>
              <a:t>Best Practices</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4"/>
          <p:cNvSpPr>
            <a:spLocks noGrp="1"/>
          </p:cNvSpPr>
          <p:nvPr>
            <p:ph type="title"/>
          </p:nvPr>
        </p:nvSpPr>
        <p:spPr>
          <a:xfrm>
            <a:off x="762000" y="381000"/>
            <a:ext cx="7696200" cy="1143000"/>
          </a:xfrm>
        </p:spPr>
        <p:txBody>
          <a:bodyPr>
            <a:noAutofit/>
          </a:bodyPr>
          <a:lstStyle/>
          <a:p>
            <a:r>
              <a:rPr lang="en-US" sz="4800" b="1" dirty="0"/>
              <a:t>Benefits of Diversity</a:t>
            </a:r>
          </a:p>
        </p:txBody>
      </p:sp>
      <p:sp>
        <p:nvSpPr>
          <p:cNvPr id="28675" name="Rectangle 3"/>
          <p:cNvSpPr>
            <a:spLocks noGrp="1" noChangeArrowheads="1"/>
          </p:cNvSpPr>
          <p:nvPr>
            <p:ph idx="1"/>
          </p:nvPr>
        </p:nvSpPr>
        <p:spPr>
          <a:xfrm>
            <a:off x="762000" y="1295400"/>
            <a:ext cx="8229600" cy="5105400"/>
          </a:xfrm>
        </p:spPr>
        <p:txBody>
          <a:bodyPr>
            <a:normAutofit fontScale="92500" lnSpcReduction="10000"/>
          </a:bodyPr>
          <a:lstStyle/>
          <a:p>
            <a:r>
              <a:rPr lang="en-US" sz="3000" b="1" dirty="0">
                <a:solidFill>
                  <a:srgbClr val="FF0000"/>
                </a:solidFill>
              </a:rPr>
              <a:t>Diversity powers innovations </a:t>
            </a:r>
            <a:r>
              <a:rPr lang="en-US" sz="3000" dirty="0"/>
              <a:t>superior to those of homogenous groups (Page 2007)</a:t>
            </a:r>
            <a:endParaRPr lang="en-US" sz="3000" b="1" dirty="0"/>
          </a:p>
          <a:p>
            <a:r>
              <a:rPr lang="en-US" sz="3000" b="1" dirty="0"/>
              <a:t>Diversity on Juries </a:t>
            </a:r>
            <a:r>
              <a:rPr lang="en-US" sz="3000" dirty="0"/>
              <a:t>(</a:t>
            </a:r>
            <a:r>
              <a:rPr lang="en-US" sz="3000" dirty="0" err="1"/>
              <a:t>Sommers</a:t>
            </a:r>
            <a:r>
              <a:rPr lang="en-US" sz="3000" dirty="0"/>
              <a:t> 2006)</a:t>
            </a:r>
          </a:p>
          <a:p>
            <a:pPr lvl="1"/>
            <a:r>
              <a:rPr lang="en-US" dirty="0"/>
              <a:t>More information exchange</a:t>
            </a:r>
          </a:p>
          <a:p>
            <a:pPr lvl="2"/>
            <a:r>
              <a:rPr lang="en-US" sz="2000" dirty="0"/>
              <a:t>Took longer</a:t>
            </a:r>
          </a:p>
          <a:p>
            <a:pPr lvl="2"/>
            <a:r>
              <a:rPr lang="en-US" sz="2000" dirty="0"/>
              <a:t>Discussed more case facts</a:t>
            </a:r>
          </a:p>
          <a:p>
            <a:pPr lvl="2"/>
            <a:r>
              <a:rPr lang="en-US" sz="2000" dirty="0"/>
              <a:t>Discussed more missing evidence</a:t>
            </a:r>
          </a:p>
          <a:p>
            <a:pPr lvl="1"/>
            <a:r>
              <a:rPr lang="en-US" dirty="0"/>
              <a:t>More accurate</a:t>
            </a:r>
          </a:p>
          <a:p>
            <a:pPr lvl="2"/>
            <a:r>
              <a:rPr lang="en-US" sz="2000" dirty="0"/>
              <a:t>Fewer inaccurate statements</a:t>
            </a:r>
          </a:p>
          <a:p>
            <a:pPr lvl="2"/>
            <a:r>
              <a:rPr lang="en-US" sz="2000" dirty="0"/>
              <a:t>Fewer uncorrected inaccuracies</a:t>
            </a:r>
          </a:p>
          <a:p>
            <a:pPr lvl="1"/>
            <a:r>
              <a:rPr lang="en-US" dirty="0"/>
              <a:t>More openness to discussing race</a:t>
            </a:r>
          </a:p>
          <a:p>
            <a:pPr lvl="2"/>
            <a:r>
              <a:rPr lang="en-US" sz="2000" dirty="0"/>
              <a:t>Discussed more race-related topics</a:t>
            </a:r>
          </a:p>
          <a:p>
            <a:pPr lvl="2"/>
            <a:r>
              <a:rPr lang="en-US" sz="2000" dirty="0"/>
              <a:t>Fewer objections to considering race</a:t>
            </a:r>
          </a:p>
        </p:txBody>
      </p:sp>
      <p:sp>
        <p:nvSpPr>
          <p:cNvPr id="21508" name="TextBox 10"/>
          <p:cNvSpPr txBox="1">
            <a:spLocks noChangeArrowheads="1"/>
          </p:cNvSpPr>
          <p:nvPr/>
        </p:nvSpPr>
        <p:spPr bwMode="auto">
          <a:xfrm>
            <a:off x="838200" y="6504801"/>
            <a:ext cx="7620000" cy="276999"/>
          </a:xfrm>
          <a:prstGeom prst="rect">
            <a:avLst/>
          </a:prstGeom>
          <a:noFill/>
          <a:ln w="9525">
            <a:noFill/>
            <a:miter lim="800000"/>
            <a:headEnd/>
            <a:tailEnd/>
          </a:ln>
        </p:spPr>
        <p:txBody>
          <a:bodyPr wrap="square">
            <a:spAutoFit/>
          </a:bodyPr>
          <a:lstStyle/>
          <a:p>
            <a:pPr algn="ctr"/>
            <a:r>
              <a:rPr lang="en-US" sz="1200" b="0" i="1" dirty="0"/>
              <a:t>Slide Source: 2008 LEAD presentation by </a:t>
            </a:r>
            <a:r>
              <a:rPr lang="en-US" sz="1200" b="0" i="1" dirty="0" err="1"/>
              <a:t>Sapna</a:t>
            </a:r>
            <a:r>
              <a:rPr lang="en-US" sz="1200" b="0" i="1" dirty="0"/>
              <a:t> </a:t>
            </a:r>
            <a:r>
              <a:rPr lang="en-US" sz="1200" b="0" i="1" dirty="0" err="1"/>
              <a:t>Cheryan</a:t>
            </a:r>
            <a:r>
              <a:rPr lang="en-US" sz="1200" b="0" i="1" dirty="0"/>
              <a:t>,  Assistant Professor of Psychology, University of Washington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867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67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67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67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67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75">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675">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8675">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8675">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8675">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867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762000" y="381000"/>
            <a:ext cx="8229600" cy="1143000"/>
          </a:xfrm>
        </p:spPr>
        <p:txBody>
          <a:bodyPr>
            <a:normAutofit/>
          </a:bodyPr>
          <a:lstStyle/>
          <a:p>
            <a:pPr eaLnBrk="1" hangingPunct="1"/>
            <a:r>
              <a:rPr lang="en-US" sz="4800" b="1" dirty="0">
                <a:latin typeface="+mn-lt"/>
              </a:rPr>
              <a:t>Truth or Myth?</a:t>
            </a:r>
          </a:p>
        </p:txBody>
      </p:sp>
      <p:sp>
        <p:nvSpPr>
          <p:cNvPr id="29699" name="Rectangle 3"/>
          <p:cNvSpPr>
            <a:spLocks noGrp="1" noChangeArrowheads="1"/>
          </p:cNvSpPr>
          <p:nvPr>
            <p:ph idx="1"/>
          </p:nvPr>
        </p:nvSpPr>
        <p:spPr>
          <a:xfrm>
            <a:off x="685800" y="1905000"/>
            <a:ext cx="7924800" cy="2971800"/>
          </a:xfrm>
          <a:noFill/>
        </p:spPr>
        <p:txBody>
          <a:bodyPr anchor="ctr" anchorCtr="0">
            <a:noAutofit/>
          </a:bodyPr>
          <a:lstStyle/>
          <a:p>
            <a:pPr algn="ctr" eaLnBrk="1" hangingPunct="1">
              <a:buFont typeface="Arial" pitchFamily="34" charset="0"/>
              <a:buNone/>
            </a:pPr>
            <a:r>
              <a:rPr lang="en-US" sz="4000" b="1" dirty="0">
                <a:solidFill>
                  <a:srgbClr val="FF0000"/>
                </a:solidFill>
              </a:rPr>
              <a:t>Discrimination is only practiced </a:t>
            </a:r>
            <a:br>
              <a:rPr lang="en-US" sz="4000" b="1" dirty="0">
                <a:solidFill>
                  <a:srgbClr val="FF0000"/>
                </a:solidFill>
              </a:rPr>
            </a:br>
            <a:r>
              <a:rPr lang="en-US" sz="4000" b="1" dirty="0">
                <a:solidFill>
                  <a:srgbClr val="FF0000"/>
                </a:solidFill>
              </a:rPr>
              <a:t>by a small set of ignorant people.</a:t>
            </a:r>
          </a:p>
        </p:txBody>
      </p:sp>
      <p:sp>
        <p:nvSpPr>
          <p:cNvPr id="6" name="Rectangle 2"/>
          <p:cNvSpPr txBox="1">
            <a:spLocks noChangeArrowheads="1"/>
          </p:cNvSpPr>
          <p:nvPr/>
        </p:nvSpPr>
        <p:spPr>
          <a:xfrm rot="19800000">
            <a:off x="2626158" y="2224039"/>
            <a:ext cx="4306667" cy="2209800"/>
          </a:xfrm>
          <a:prstGeom prst="rect">
            <a:avLst/>
          </a:prstGeom>
        </p:spPr>
        <p:txBody>
          <a:bodyPr vert="horz" rtlCol="0" anchor="ctr">
            <a:no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9600" b="1" u="none" strike="noStrike" kern="1200" cap="none" spc="0" normalizeH="0" baseline="0" noProof="0" dirty="0">
                <a:ln>
                  <a:noFill/>
                </a:ln>
                <a:effectLst>
                  <a:outerShdw blurRad="31750" dist="25400" dir="5400000" algn="tl" rotWithShape="0">
                    <a:srgbClr val="000000">
                      <a:alpha val="25000"/>
                    </a:srgbClr>
                  </a:outerShdw>
                </a:effectLst>
                <a:uLnTx/>
                <a:uFillTx/>
                <a:latin typeface="Bookman Old Style" pitchFamily="18" charset="0"/>
                <a:ea typeface="+mj-ea"/>
                <a:cs typeface="+mj-cs"/>
              </a:rPr>
              <a:t>MYTH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blinds(horizontal)">
                                      <p:cBhvr>
                                        <p:cTn id="7" dur="500"/>
                                        <p:tgtEl>
                                          <p:spTgt spid="296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uiExpand="1"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676400"/>
            <a:ext cx="7772400" cy="4419600"/>
          </a:xfrm>
        </p:spPr>
        <p:txBody>
          <a:bodyPr>
            <a:noAutofit/>
          </a:bodyPr>
          <a:lstStyle/>
          <a:p>
            <a:pPr algn="l">
              <a:defRPr/>
            </a:pPr>
            <a:r>
              <a:rPr lang="en-US" sz="4000" b="1" dirty="0"/>
              <a:t>Even the most well-intentioned person unwillingly allows </a:t>
            </a:r>
            <a:r>
              <a:rPr lang="en-US" sz="4000" b="1" dirty="0">
                <a:solidFill>
                  <a:srgbClr val="FF0000"/>
                </a:solidFill>
              </a:rPr>
              <a:t>unconscious thoughts </a:t>
            </a:r>
            <a:r>
              <a:rPr lang="en-US" sz="4000" b="1" dirty="0"/>
              <a:t>&amp; feelings to </a:t>
            </a:r>
            <a:r>
              <a:rPr lang="en-US" sz="4000" b="1" dirty="0">
                <a:solidFill>
                  <a:srgbClr val="FF0000"/>
                </a:solidFill>
              </a:rPr>
              <a:t>influence</a:t>
            </a:r>
            <a:r>
              <a:rPr lang="en-US" sz="4000" b="1" dirty="0"/>
              <a:t> apparently objective </a:t>
            </a:r>
            <a:r>
              <a:rPr lang="en-US" sz="4000" b="1" dirty="0">
                <a:solidFill>
                  <a:srgbClr val="FF0000"/>
                </a:solidFill>
              </a:rPr>
              <a:t>decisions</a:t>
            </a:r>
            <a:r>
              <a:rPr lang="en-US" sz="4000" b="1" dirty="0"/>
              <a:t>.</a:t>
            </a:r>
            <a:br>
              <a:rPr lang="en-US" sz="3800" dirty="0"/>
            </a:br>
            <a:br>
              <a:rPr lang="en-US" sz="3800" dirty="0"/>
            </a:br>
            <a:r>
              <a:rPr lang="en-US" sz="3200" dirty="0"/>
              <a:t>~ M. </a:t>
            </a:r>
            <a:r>
              <a:rPr lang="en-US" sz="3200" dirty="0" err="1"/>
              <a:t>Banaji</a:t>
            </a:r>
            <a:br>
              <a:rPr lang="en-US" sz="4000" dirty="0"/>
            </a:br>
            <a:endParaRPr lang="en-US" sz="3800" dirty="0"/>
          </a:p>
        </p:txBody>
      </p:sp>
      <p:sp>
        <p:nvSpPr>
          <p:cNvPr id="4" name="Slide Number Placeholder 3"/>
          <p:cNvSpPr>
            <a:spLocks noGrp="1"/>
          </p:cNvSpPr>
          <p:nvPr>
            <p:ph type="sldNum" sz="quarter" idx="12"/>
          </p:nvPr>
        </p:nvSpPr>
        <p:spPr/>
        <p:txBody>
          <a:bodyPr/>
          <a:lstStyle/>
          <a:p>
            <a:pPr>
              <a:defRPr/>
            </a:pPr>
            <a:fld id="{9F2832D0-B910-401B-80F7-8FED39043C17}"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381000"/>
            <a:ext cx="7848600" cy="1143000"/>
          </a:xfrm>
        </p:spPr>
        <p:txBody>
          <a:bodyPr>
            <a:normAutofit/>
          </a:bodyPr>
          <a:lstStyle/>
          <a:p>
            <a:r>
              <a:rPr lang="en-US" sz="4800" b="1" dirty="0"/>
              <a:t>Key Concepts</a:t>
            </a:r>
          </a:p>
        </p:txBody>
      </p:sp>
      <p:graphicFrame>
        <p:nvGraphicFramePr>
          <p:cNvPr id="9" name="Content Placeholder 8"/>
          <p:cNvGraphicFramePr>
            <a:graphicFrameLocks noGrp="1"/>
          </p:cNvGraphicFramePr>
          <p:nvPr>
            <p:ph idx="1"/>
          </p:nvPr>
        </p:nvGraphicFramePr>
        <p:xfrm>
          <a:off x="838200" y="1600200"/>
          <a:ext cx="7848600" cy="4343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CC">
            <a:alpha val="63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a:t>Examples of Micro-Aggressions &amp; Solutions</a:t>
            </a:r>
          </a:p>
        </p:txBody>
      </p:sp>
      <p:sp>
        <p:nvSpPr>
          <p:cNvPr id="3" name="Text Placeholder 2"/>
          <p:cNvSpPr>
            <a:spLocks noGrp="1"/>
          </p:cNvSpPr>
          <p:nvPr>
            <p:ph type="body" idx="1"/>
          </p:nvPr>
        </p:nvSpPr>
        <p:spPr>
          <a:xfrm>
            <a:off x="457200" y="1447800"/>
            <a:ext cx="4040188" cy="762000"/>
          </a:xfrm>
          <a:solidFill>
            <a:srgbClr val="006600"/>
          </a:solidFill>
          <a:ln>
            <a:noFill/>
          </a:ln>
        </p:spPr>
        <p:txBody>
          <a:bodyPr>
            <a:normAutofit fontScale="85000" lnSpcReduction="20000"/>
          </a:bodyPr>
          <a:lstStyle/>
          <a:p>
            <a:endParaRPr lang="en-US" sz="2800" b="1" dirty="0"/>
          </a:p>
          <a:p>
            <a:r>
              <a:rPr lang="en-US" sz="2800" b="1" dirty="0"/>
              <a:t>Micro-aggressions</a:t>
            </a:r>
          </a:p>
          <a:p>
            <a:endParaRPr lang="en-US" sz="2800" b="1" dirty="0"/>
          </a:p>
        </p:txBody>
      </p:sp>
      <p:sp>
        <p:nvSpPr>
          <p:cNvPr id="4" name="Text Placeholder 3"/>
          <p:cNvSpPr>
            <a:spLocks noGrp="1"/>
          </p:cNvSpPr>
          <p:nvPr>
            <p:ph type="body" sz="half" idx="3"/>
          </p:nvPr>
        </p:nvSpPr>
        <p:spPr>
          <a:xfrm>
            <a:off x="4645026" y="1447800"/>
            <a:ext cx="4041775" cy="762000"/>
          </a:xfrm>
          <a:solidFill>
            <a:srgbClr val="006600"/>
          </a:solidFill>
          <a:ln>
            <a:noFill/>
          </a:ln>
        </p:spPr>
        <p:txBody>
          <a:bodyPr>
            <a:noAutofit/>
          </a:bodyPr>
          <a:lstStyle/>
          <a:p>
            <a:endParaRPr lang="en-US" sz="2800" b="1" dirty="0"/>
          </a:p>
          <a:p>
            <a:r>
              <a:rPr lang="en-US" b="1" dirty="0"/>
              <a:t>Micro-support</a:t>
            </a:r>
          </a:p>
          <a:p>
            <a:endParaRPr lang="en-US" sz="2800" b="1" dirty="0"/>
          </a:p>
        </p:txBody>
      </p:sp>
      <p:sp>
        <p:nvSpPr>
          <p:cNvPr id="5" name="Content Placeholder 4"/>
          <p:cNvSpPr>
            <a:spLocks noGrp="1"/>
          </p:cNvSpPr>
          <p:nvPr>
            <p:ph sz="quarter" idx="2"/>
          </p:nvPr>
        </p:nvSpPr>
        <p:spPr>
          <a:xfrm>
            <a:off x="457200" y="2286000"/>
            <a:ext cx="4040188" cy="3941763"/>
          </a:xfrm>
        </p:spPr>
        <p:txBody>
          <a:bodyPr/>
          <a:lstStyle/>
          <a:p>
            <a:r>
              <a:rPr lang="en-US" dirty="0"/>
              <a:t>Interruptions</a:t>
            </a:r>
          </a:p>
          <a:p>
            <a:r>
              <a:rPr lang="en-US" dirty="0"/>
              <a:t>Translations</a:t>
            </a:r>
          </a:p>
          <a:p>
            <a:r>
              <a:rPr lang="en-US" dirty="0"/>
              <a:t>Misidentifications</a:t>
            </a:r>
          </a:p>
          <a:p>
            <a:r>
              <a:rPr lang="en-US" dirty="0"/>
              <a:t>Exclusion</a:t>
            </a:r>
          </a:p>
          <a:p>
            <a:r>
              <a:rPr lang="en-US" dirty="0"/>
              <a:t>Marginalization</a:t>
            </a:r>
          </a:p>
        </p:txBody>
      </p:sp>
      <p:sp>
        <p:nvSpPr>
          <p:cNvPr id="6" name="Content Placeholder 5"/>
          <p:cNvSpPr>
            <a:spLocks noGrp="1"/>
          </p:cNvSpPr>
          <p:nvPr>
            <p:ph sz="quarter" idx="4"/>
          </p:nvPr>
        </p:nvSpPr>
        <p:spPr>
          <a:xfrm>
            <a:off x="4645025" y="2286000"/>
            <a:ext cx="4041775" cy="3941763"/>
          </a:xfrm>
        </p:spPr>
        <p:txBody>
          <a:bodyPr>
            <a:normAutofit/>
          </a:bodyPr>
          <a:lstStyle/>
          <a:p>
            <a:r>
              <a:rPr lang="en-US" sz="2200" dirty="0"/>
              <a:t>Provide our full attention</a:t>
            </a:r>
          </a:p>
          <a:p>
            <a:r>
              <a:rPr lang="en-US" sz="2200" dirty="0"/>
              <a:t>Acknowledge each other’s contributions </a:t>
            </a:r>
          </a:p>
          <a:p>
            <a:r>
              <a:rPr lang="en-US" sz="2200" dirty="0"/>
              <a:t>Recognize strengths</a:t>
            </a:r>
          </a:p>
          <a:p>
            <a:r>
              <a:rPr lang="en-US" sz="2200" dirty="0"/>
              <a:t>Respectfully ask questions for clarification </a:t>
            </a:r>
          </a:p>
          <a:p>
            <a:r>
              <a:rPr lang="en-US" sz="2200" dirty="0"/>
              <a:t>Hold each other accountable when we see micro-aggressions</a:t>
            </a:r>
          </a:p>
          <a:p>
            <a:r>
              <a:rPr lang="en-US" sz="2200" dirty="0"/>
              <a:t>Break the silence</a:t>
            </a:r>
          </a:p>
        </p:txBody>
      </p:sp>
      <p:sp>
        <p:nvSpPr>
          <p:cNvPr id="7" name="TextBox 6"/>
          <p:cNvSpPr txBox="1"/>
          <p:nvPr/>
        </p:nvSpPr>
        <p:spPr>
          <a:xfrm>
            <a:off x="228600" y="6172200"/>
            <a:ext cx="8077200" cy="600164"/>
          </a:xfrm>
          <a:prstGeom prst="rect">
            <a:avLst/>
          </a:prstGeom>
          <a:noFill/>
        </p:spPr>
        <p:txBody>
          <a:bodyPr wrap="square" rtlCol="0">
            <a:spAutoFit/>
          </a:bodyPr>
          <a:lstStyle/>
          <a:p>
            <a:endParaRPr lang="en-US" sz="1100" dirty="0"/>
          </a:p>
          <a:p>
            <a:r>
              <a:rPr lang="en-US" sz="1100" dirty="0"/>
              <a:t>Adapted from 2009 LEAD presentation by Kecia M. Thomas, Ph.D., Professor of Psychology and Sr. Advisor to the Dean of the Franklin College of Arts &amp; Sciences, University of Georgia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 calcmode="lin" valueType="num">
                                      <p:cBhvr additive="base">
                                        <p:cTn id="1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additive="base">
                                        <p:cTn id="2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 calcmode="lin" valueType="num">
                                      <p:cBhvr additive="base">
                                        <p:cTn id="2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bg/>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6">
                                            <p:txEl>
                                              <p:pRg st="0" end="0"/>
                                            </p:txEl>
                                          </p:spTgt>
                                        </p:tgtEl>
                                        <p:attrNameLst>
                                          <p:attrName>style.visibility</p:attrName>
                                        </p:attrNameLst>
                                      </p:cBhvr>
                                      <p:to>
                                        <p:strVal val="visible"/>
                                      </p:to>
                                    </p:set>
                                    <p:anim calcmode="lin" valueType="num">
                                      <p:cBhvr additive="base">
                                        <p:cTn id="4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
                                            <p:txEl>
                                              <p:pRg st="0" end="0"/>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6">
                                            <p:txEl>
                                              <p:pRg st="1" end="1"/>
                                            </p:txEl>
                                          </p:spTgt>
                                        </p:tgtEl>
                                        <p:attrNameLst>
                                          <p:attrName>style.visibility</p:attrName>
                                        </p:attrNameLst>
                                      </p:cBhvr>
                                      <p:to>
                                        <p:strVal val="visible"/>
                                      </p:to>
                                    </p:set>
                                    <p:anim calcmode="lin" valueType="num">
                                      <p:cBhvr additive="base">
                                        <p:cTn id="45"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1" end="1"/>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6">
                                            <p:txEl>
                                              <p:pRg st="2" end="2"/>
                                            </p:txEl>
                                          </p:spTgt>
                                        </p:tgtEl>
                                        <p:attrNameLst>
                                          <p:attrName>style.visibility</p:attrName>
                                        </p:attrNameLst>
                                      </p:cBhvr>
                                      <p:to>
                                        <p:strVal val="visible"/>
                                      </p:to>
                                    </p:set>
                                    <p:anim calcmode="lin" valueType="num">
                                      <p:cBhvr additive="base">
                                        <p:cTn id="4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2" end="2"/>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6">
                                            <p:txEl>
                                              <p:pRg st="3" end="3"/>
                                            </p:txEl>
                                          </p:spTgt>
                                        </p:tgtEl>
                                        <p:attrNameLst>
                                          <p:attrName>style.visibility</p:attrName>
                                        </p:attrNameLst>
                                      </p:cBhvr>
                                      <p:to>
                                        <p:strVal val="visible"/>
                                      </p:to>
                                    </p:set>
                                    <p:anim calcmode="lin" valueType="num">
                                      <p:cBhvr additive="base">
                                        <p:cTn id="53"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6">
                                            <p:txEl>
                                              <p:pRg st="3" end="3"/>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6">
                                            <p:txEl>
                                              <p:pRg st="4" end="4"/>
                                            </p:txEl>
                                          </p:spTgt>
                                        </p:tgtEl>
                                        <p:attrNameLst>
                                          <p:attrName>style.visibility</p:attrName>
                                        </p:attrNameLst>
                                      </p:cBhvr>
                                      <p:to>
                                        <p:strVal val="visible"/>
                                      </p:to>
                                    </p:set>
                                    <p:anim calcmode="lin" valueType="num">
                                      <p:cBhvr additive="base">
                                        <p:cTn id="57"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6">
                                            <p:txEl>
                                              <p:pRg st="4" end="4"/>
                                            </p:tx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6">
                                            <p:txEl>
                                              <p:pRg st="5" end="5"/>
                                            </p:txEl>
                                          </p:spTgt>
                                        </p:tgtEl>
                                        <p:attrNameLst>
                                          <p:attrName>style.visibility</p:attrName>
                                        </p:attrNameLst>
                                      </p:cBhvr>
                                      <p:to>
                                        <p:strVal val="visible"/>
                                      </p:to>
                                    </p:set>
                                    <p:anim calcmode="lin" valueType="num">
                                      <p:cBhvr additive="base">
                                        <p:cTn id="6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4" grpId="0" uiExpand="1" build="p" animBg="1"/>
      <p:bldP spid="5" grpId="0" uiExpand="1" build="p"/>
      <p:bldP spid="6"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81000"/>
            <a:ext cx="7848600" cy="1143000"/>
          </a:xfrm>
        </p:spPr>
        <p:txBody>
          <a:bodyPr>
            <a:normAutofit/>
          </a:bodyPr>
          <a:lstStyle/>
          <a:p>
            <a:r>
              <a:rPr lang="en-US" sz="4800" b="1" dirty="0"/>
              <a:t>Change Agent</a:t>
            </a:r>
          </a:p>
        </p:txBody>
      </p:sp>
      <p:sp>
        <p:nvSpPr>
          <p:cNvPr id="2" name="Content Placeholder 1"/>
          <p:cNvSpPr>
            <a:spLocks noGrp="1"/>
          </p:cNvSpPr>
          <p:nvPr>
            <p:ph idx="1"/>
          </p:nvPr>
        </p:nvSpPr>
        <p:spPr>
          <a:xfrm>
            <a:off x="914400" y="1447800"/>
            <a:ext cx="8229600" cy="5224272"/>
          </a:xfrm>
        </p:spPr>
        <p:txBody>
          <a:bodyPr>
            <a:noAutofit/>
          </a:bodyPr>
          <a:lstStyle/>
          <a:p>
            <a:r>
              <a:rPr lang="en-US" sz="3600" dirty="0"/>
              <a:t>Advocates</a:t>
            </a:r>
          </a:p>
          <a:p>
            <a:r>
              <a:rPr lang="en-US" sz="3600" dirty="0"/>
              <a:t>Speaks differently and compellingly about diversity</a:t>
            </a:r>
          </a:p>
          <a:p>
            <a:r>
              <a:rPr lang="en-US" sz="3600" dirty="0"/>
              <a:t>Frames issues</a:t>
            </a:r>
          </a:p>
          <a:p>
            <a:r>
              <a:rPr lang="en-US" sz="3600" dirty="0"/>
              <a:t>Demonstrates leadership</a:t>
            </a:r>
          </a:p>
          <a:p>
            <a:r>
              <a:rPr lang="en-US" sz="3600" dirty="0"/>
              <a:t>Is willing to alter status quo</a:t>
            </a:r>
          </a:p>
          <a:p>
            <a:r>
              <a:rPr lang="en-US" sz="3600" dirty="0"/>
              <a:t>Is not necessarily argumentative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standard_powerpoint</Template>
  <TotalTime>33</TotalTime>
  <Words>3674</Words>
  <Application>Microsoft Office PowerPoint</Application>
  <PresentationFormat>On-screen Show (4:3)</PresentationFormat>
  <Paragraphs>336</Paragraphs>
  <Slides>19</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Bookman Old Style</vt:lpstr>
      <vt:lpstr>Broadway</vt:lpstr>
      <vt:lpstr>Calibri</vt:lpstr>
      <vt:lpstr>Times New Roman</vt:lpstr>
      <vt:lpstr>Wingdings</vt:lpstr>
      <vt:lpstr>Office Theme</vt:lpstr>
      <vt:lpstr>Interrupting Bias in  Faculty Searches</vt:lpstr>
      <vt:lpstr>Insanity is doing the same thing over and over again but expecting different results.  ~ Rita Mae Brown  </vt:lpstr>
      <vt:lpstr>Session Outline</vt:lpstr>
      <vt:lpstr>Benefits of Diversity</vt:lpstr>
      <vt:lpstr>Truth or Myth?</vt:lpstr>
      <vt:lpstr>Even the most well-intentioned person unwillingly allows unconscious thoughts &amp; feelings to influence apparently objective decisions.  ~ M. Banaji </vt:lpstr>
      <vt:lpstr>Key Concepts</vt:lpstr>
      <vt:lpstr>Examples of Micro-Aggressions &amp; Solutions</vt:lpstr>
      <vt:lpstr>Change Agent</vt:lpstr>
      <vt:lpstr>Research on Unexamined Bias</vt:lpstr>
      <vt:lpstr>Short Cuts</vt:lpstr>
      <vt:lpstr>Short Cuts Examples</vt:lpstr>
      <vt:lpstr>Film: Interrupting Bias in the Faculty Search Process</vt:lpstr>
      <vt:lpstr>Observations</vt:lpstr>
      <vt:lpstr>Change Agency</vt:lpstr>
      <vt:lpstr>PowerPoint Presentation</vt:lpstr>
      <vt:lpstr>Accountable for Diversity?</vt:lpstr>
      <vt:lpstr>Best Practices</vt:lpstr>
      <vt:lpstr>Acknowledgements</vt:lpstr>
    </vt:vector>
  </TitlesOfParts>
  <Company>University of Washington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Interrupting Bias in  Faculty Searches</dc:title>
  <dc:creator>Sharay Rapozo</dc:creator>
  <cp:lastModifiedBy>Joyce</cp:lastModifiedBy>
  <cp:revision>7</cp:revision>
  <dcterms:created xsi:type="dcterms:W3CDTF">2022-01-19T17:30:02Z</dcterms:created>
  <dcterms:modified xsi:type="dcterms:W3CDTF">2022-02-14T22:36:44Z</dcterms:modified>
</cp:coreProperties>
</file>