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1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2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13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slideLayouts/slideLayout169.xml" ContentType="application/vnd.openxmlformats-officedocument.presentationml.slideLayout+xml"/>
  <Override PartName="/ppt/theme/theme16.xml" ContentType="application/vnd.openxmlformats-officedocument.theme+xml"/>
  <Override PartName="/ppt/slideLayouts/slideLayout170.xml" ContentType="application/vnd.openxmlformats-officedocument.presentationml.slideLayout+xml"/>
  <Override PartName="/ppt/theme/theme17.xml" ContentType="application/vnd.openxmlformats-officedocument.theme+xml"/>
  <Override PartName="/ppt/slideLayouts/slideLayout171.xml" ContentType="application/vnd.openxmlformats-officedocument.presentationml.slideLayout+xml"/>
  <Override PartName="/ppt/theme/theme18.xml" ContentType="application/vnd.openxmlformats-officedocument.theme+xml"/>
  <Override PartName="/ppt/slideLayouts/slideLayout172.xml" ContentType="application/vnd.openxmlformats-officedocument.presentationml.slideLayout+xml"/>
  <Override PartName="/ppt/theme/theme19.xml" ContentType="application/vnd.openxmlformats-officedocument.theme+xml"/>
  <Override PartName="/ppt/slideLayouts/slideLayout173.xml" ContentType="application/vnd.openxmlformats-officedocument.presentationml.slideLayout+xml"/>
  <Override PartName="/ppt/theme/theme20.xml" ContentType="application/vnd.openxmlformats-officedocument.theme+xml"/>
  <Override PartName="/ppt/slideLayouts/slideLayout174.xml" ContentType="application/vnd.openxmlformats-officedocument.presentationml.slideLayout+xml"/>
  <Override PartName="/ppt/theme/theme21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2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78.xml" ContentType="application/vnd.openxmlformats-officedocument.presentationml.slideLayout+xml"/>
  <Override PartName="/ppt/theme/theme23.xml" ContentType="application/vnd.openxmlformats-officedocument.theme+xml"/>
  <Override PartName="/ppt/slideLayouts/slideLayout179.xml" ContentType="application/vnd.openxmlformats-officedocument.presentationml.slideLayout+xml"/>
  <Override PartName="/ppt/theme/theme24.xml" ContentType="application/vnd.openxmlformats-officedocument.theme+xml"/>
  <Override PartName="/ppt/slideLayouts/slideLayout180.xml" ContentType="application/vnd.openxmlformats-officedocument.presentationml.slideLayout+xml"/>
  <Override PartName="/ppt/theme/theme25.xml" ContentType="application/vnd.openxmlformats-officedocument.theme+xml"/>
  <Override PartName="/ppt/slideLayouts/slideLayout181.xml" ContentType="application/vnd.openxmlformats-officedocument.presentationml.slideLayout+xml"/>
  <Override PartName="/ppt/theme/theme26.xml" ContentType="application/vnd.openxmlformats-officedocument.theme+xml"/>
  <Override PartName="/ppt/slideLayouts/slideLayout182.xml" ContentType="application/vnd.openxmlformats-officedocument.presentationml.slideLayout+xml"/>
  <Override PartName="/ppt/theme/theme27.xml" ContentType="application/vnd.openxmlformats-officedocument.theme+xml"/>
  <Override PartName="/ppt/slideLayouts/slideLayout183.xml" ContentType="application/vnd.openxmlformats-officedocument.presentationml.slideLayout+xml"/>
  <Override PartName="/ppt/theme/theme28.xml" ContentType="application/vnd.openxmlformats-officedocument.theme+xml"/>
  <Override PartName="/ppt/slideLayouts/slideLayout184.xml" ContentType="application/vnd.openxmlformats-officedocument.presentationml.slideLayout+xml"/>
  <Override PartName="/ppt/theme/theme29.xml" ContentType="application/vnd.openxmlformats-officedocument.theme+xml"/>
  <Override PartName="/ppt/theme/theme30.xml" ContentType="application/vnd.openxmlformats-officedocument.theme+xml"/>
  <Override PartName="/ppt/theme/theme31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3" r:id="rId1"/>
    <p:sldMasterId id="2147484016" r:id="rId2"/>
    <p:sldMasterId id="2147484029" r:id="rId3"/>
    <p:sldMasterId id="2147484042" r:id="rId4"/>
    <p:sldMasterId id="2147484055" r:id="rId5"/>
    <p:sldMasterId id="2147484068" r:id="rId6"/>
    <p:sldMasterId id="2147484081" r:id="rId7"/>
    <p:sldMasterId id="2147484094" r:id="rId8"/>
    <p:sldMasterId id="2147484107" r:id="rId9"/>
    <p:sldMasterId id="2147484120" r:id="rId10"/>
    <p:sldMasterId id="2147484146" r:id="rId11"/>
    <p:sldMasterId id="2147484158" r:id="rId12"/>
    <p:sldMasterId id="2147484133" r:id="rId13"/>
    <p:sldMasterId id="2147484234" r:id="rId14"/>
    <p:sldMasterId id="2147484246" r:id="rId15"/>
    <p:sldMasterId id="2147484247" r:id="rId16"/>
    <p:sldMasterId id="2147484249" r:id="rId17"/>
    <p:sldMasterId id="2147484251" r:id="rId18"/>
    <p:sldMasterId id="2147484253" r:id="rId19"/>
    <p:sldMasterId id="2147484255" r:id="rId20"/>
    <p:sldMasterId id="2147484257" r:id="rId21"/>
    <p:sldMasterId id="2147484259" r:id="rId22"/>
    <p:sldMasterId id="2147484263" r:id="rId23"/>
    <p:sldMasterId id="2147484265" r:id="rId24"/>
    <p:sldMasterId id="2147484267" r:id="rId25"/>
    <p:sldMasterId id="2147484269" r:id="rId26"/>
    <p:sldMasterId id="2147484271" r:id="rId27"/>
    <p:sldMasterId id="2147484273" r:id="rId28"/>
    <p:sldMasterId id="2147484275" r:id="rId29"/>
  </p:sldMasterIdLst>
  <p:notesMasterIdLst>
    <p:notesMasterId r:id="rId60"/>
  </p:notesMasterIdLst>
  <p:handoutMasterIdLst>
    <p:handoutMasterId r:id="rId61"/>
  </p:handoutMasterIdLst>
  <p:sldIdLst>
    <p:sldId id="317" r:id="rId30"/>
    <p:sldId id="318" r:id="rId31"/>
    <p:sldId id="322" r:id="rId32"/>
    <p:sldId id="402" r:id="rId33"/>
    <p:sldId id="376" r:id="rId34"/>
    <p:sldId id="447" r:id="rId35"/>
    <p:sldId id="448" r:id="rId36"/>
    <p:sldId id="449" r:id="rId37"/>
    <p:sldId id="450" r:id="rId38"/>
    <p:sldId id="451" r:id="rId39"/>
    <p:sldId id="452" r:id="rId40"/>
    <p:sldId id="453" r:id="rId41"/>
    <p:sldId id="464" r:id="rId42"/>
    <p:sldId id="465" r:id="rId43"/>
    <p:sldId id="466" r:id="rId44"/>
    <p:sldId id="467" r:id="rId45"/>
    <p:sldId id="468" r:id="rId46"/>
    <p:sldId id="469" r:id="rId47"/>
    <p:sldId id="470" r:id="rId48"/>
    <p:sldId id="454" r:id="rId49"/>
    <p:sldId id="455" r:id="rId50"/>
    <p:sldId id="456" r:id="rId51"/>
    <p:sldId id="457" r:id="rId52"/>
    <p:sldId id="458" r:id="rId53"/>
    <p:sldId id="459" r:id="rId54"/>
    <p:sldId id="463" r:id="rId55"/>
    <p:sldId id="426" r:id="rId56"/>
    <p:sldId id="472" r:id="rId57"/>
    <p:sldId id="445" r:id="rId58"/>
    <p:sldId id="446" r:id="rId5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26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 autoAdjust="0"/>
    <p:restoredTop sz="94737" autoAdjust="0"/>
  </p:normalViewPr>
  <p:slideViewPr>
    <p:cSldViewPr>
      <p:cViewPr varScale="1">
        <p:scale>
          <a:sx n="107" d="100"/>
          <a:sy n="107" d="100"/>
        </p:scale>
        <p:origin x="114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Master" Target="slideMasters/slideMaster26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5.xml"/><Relationship Id="rId42" Type="http://schemas.openxmlformats.org/officeDocument/2006/relationships/slide" Target="slides/slide13.xml"/><Relationship Id="rId47" Type="http://schemas.openxmlformats.org/officeDocument/2006/relationships/slide" Target="slides/slide18.xml"/><Relationship Id="rId50" Type="http://schemas.openxmlformats.org/officeDocument/2006/relationships/slide" Target="slides/slide21.xml"/><Relationship Id="rId55" Type="http://schemas.openxmlformats.org/officeDocument/2006/relationships/slide" Target="slides/slide26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Master" Target="slideMasters/slideMaster29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3.xml"/><Relationship Id="rId37" Type="http://schemas.openxmlformats.org/officeDocument/2006/relationships/slide" Target="slides/slide8.xml"/><Relationship Id="rId40" Type="http://schemas.openxmlformats.org/officeDocument/2006/relationships/slide" Target="slides/slide11.xml"/><Relationship Id="rId45" Type="http://schemas.openxmlformats.org/officeDocument/2006/relationships/slide" Target="slides/slide16.xml"/><Relationship Id="rId53" Type="http://schemas.openxmlformats.org/officeDocument/2006/relationships/slide" Target="slides/slide24.xml"/><Relationship Id="rId58" Type="http://schemas.openxmlformats.org/officeDocument/2006/relationships/slide" Target="slides/slide29.xml"/><Relationship Id="rId5" Type="http://schemas.openxmlformats.org/officeDocument/2006/relationships/slideMaster" Target="slideMasters/slideMaster5.xml"/><Relationship Id="rId61" Type="http://schemas.openxmlformats.org/officeDocument/2006/relationships/handoutMaster" Target="handoutMasters/handoutMaster1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" Target="slides/slide1.xml"/><Relationship Id="rId35" Type="http://schemas.openxmlformats.org/officeDocument/2006/relationships/slide" Target="slides/slide6.xml"/><Relationship Id="rId43" Type="http://schemas.openxmlformats.org/officeDocument/2006/relationships/slide" Target="slides/slide14.xml"/><Relationship Id="rId48" Type="http://schemas.openxmlformats.org/officeDocument/2006/relationships/slide" Target="slides/slide19.xml"/><Relationship Id="rId56" Type="http://schemas.openxmlformats.org/officeDocument/2006/relationships/slide" Target="slides/slide27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4.xml"/><Relationship Id="rId38" Type="http://schemas.openxmlformats.org/officeDocument/2006/relationships/slide" Target="slides/slide9.xml"/><Relationship Id="rId46" Type="http://schemas.openxmlformats.org/officeDocument/2006/relationships/slide" Target="slides/slide17.xml"/><Relationship Id="rId59" Type="http://schemas.openxmlformats.org/officeDocument/2006/relationships/slide" Target="slides/slide30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2.xml"/><Relationship Id="rId54" Type="http://schemas.openxmlformats.org/officeDocument/2006/relationships/slide" Target="slides/slide25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7.xml"/><Relationship Id="rId49" Type="http://schemas.openxmlformats.org/officeDocument/2006/relationships/slide" Target="slides/slide20.xml"/><Relationship Id="rId57" Type="http://schemas.openxmlformats.org/officeDocument/2006/relationships/slide" Target="slides/slide28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.xml"/><Relationship Id="rId44" Type="http://schemas.openxmlformats.org/officeDocument/2006/relationships/slide" Target="slides/slide15.xml"/><Relationship Id="rId52" Type="http://schemas.openxmlformats.org/officeDocument/2006/relationships/slide" Target="slides/slide23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EADCB-708E-F941-8075-075E5EBDA019}" type="datetimeFigureOut">
              <a:rPr lang="en-US" smtClean="0"/>
              <a:t>6/9/2015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8197F-2033-974C-8E6B-35E21DD75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163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C7343-33EA-40DA-9F48-5F09440026E9}" type="datetimeFigureOut">
              <a:rPr lang="en-US" smtClean="0"/>
              <a:t>6/9/2015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F4AC0-9BA2-46D2-9372-A5C9261B2C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457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43AD8-9241-4A35-9849-A7A1FA6C498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600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Foster</a:t>
            </a:r>
            <a:r>
              <a:rPr lang="en-US" baseline="0" dirty="0" smtClean="0"/>
              <a:t> School, law, A&amp;S, others on campus, other universities, international entities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43AD8-9241-4A35-9849-A7A1FA6C4983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341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8A398-1DB1-4C31-ABBF-6F12B1383A53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531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8A398-1DB1-4C31-ABBF-6F12B1383A53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835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7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8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9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0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1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2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7.jpeg"/><Relationship Id="rId4" Type="http://schemas.openxmlformats.org/officeDocument/2006/relationships/slideMaster" Target="../slideMasters/slideMaster2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49581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81395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18987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36371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2318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652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938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13179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887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2509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14059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02653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4239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27802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93513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76290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96184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78377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23231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2747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37898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42321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182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70729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2609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56555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5218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14985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1589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5312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0232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50477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7377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36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4068711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35995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14313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86816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1748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7138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2" cstate="print"/>
          <a:srcRect b="23627"/>
          <a:stretch>
            <a:fillRect/>
          </a:stretch>
        </p:blipFill>
        <p:spPr bwMode="auto">
          <a:xfrm>
            <a:off x="457200" y="74613"/>
            <a:ext cx="1752600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3" cstate="print"/>
          <a:srcRect t="71841"/>
          <a:stretch>
            <a:fillRect/>
          </a:stretch>
        </p:blipFill>
        <p:spPr bwMode="auto">
          <a:xfrm>
            <a:off x="4876800" y="6380163"/>
            <a:ext cx="3792538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6136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3998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6007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9745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05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19061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42847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7304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40818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8718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8291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5082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2261662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20069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72261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904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30702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14048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77921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5030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19252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92284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71032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63005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62179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67260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36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5975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6781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45236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4425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0579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06250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36875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21067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49436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89169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4846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18124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52400"/>
            <a:ext cx="6934200" cy="1143000"/>
          </a:xfrm>
        </p:spPr>
        <p:txBody>
          <a:bodyPr/>
          <a:lstStyle>
            <a:lvl1pPr algn="l">
              <a:defRPr sz="3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58177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52400"/>
            <a:ext cx="6934200" cy="1143000"/>
          </a:xfrm>
        </p:spPr>
        <p:txBody>
          <a:bodyPr/>
          <a:lstStyle>
            <a:lvl1pPr algn="l">
              <a:defRPr sz="3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07208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52400"/>
            <a:ext cx="6934200" cy="1143000"/>
          </a:xfrm>
        </p:spPr>
        <p:txBody>
          <a:bodyPr/>
          <a:lstStyle>
            <a:lvl1pPr algn="l">
              <a:defRPr sz="3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53476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52400"/>
            <a:ext cx="6934200" cy="1143000"/>
          </a:xfrm>
        </p:spPr>
        <p:txBody>
          <a:bodyPr/>
          <a:lstStyle>
            <a:lvl1pPr algn="l">
              <a:defRPr sz="3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96091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52400"/>
            <a:ext cx="6934200" cy="1143000"/>
          </a:xfrm>
        </p:spPr>
        <p:txBody>
          <a:bodyPr/>
          <a:lstStyle>
            <a:lvl1pPr algn="l">
              <a:defRPr sz="3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16272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52400"/>
            <a:ext cx="6934200" cy="1143000"/>
          </a:xfrm>
        </p:spPr>
        <p:txBody>
          <a:bodyPr/>
          <a:lstStyle>
            <a:lvl1pPr algn="l">
              <a:defRPr sz="3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33871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2803525" y="2762250"/>
            <a:ext cx="3444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en-US" sz="2000" smtClean="0">
              <a:solidFill>
                <a:srgbClr val="000000"/>
              </a:solidFill>
            </a:endParaRPr>
          </a:p>
        </p:txBody>
      </p:sp>
      <p:pic>
        <p:nvPicPr>
          <p:cNvPr id="4" name="Picture 7" descr="ExternalOpeningSlideAl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" t="-11" b="123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2" name="Rectangle 2" hidden="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00100" y="4762500"/>
            <a:ext cx="7543800" cy="304800"/>
          </a:xfrm>
        </p:spPr>
        <p:txBody>
          <a:bodyPr/>
          <a:lstStyle>
            <a:lvl1pPr>
              <a:defRPr sz="1900" noProof="1">
                <a:solidFill>
                  <a:srgbClr val="FFFFFF"/>
                </a:solidFill>
              </a:defRPr>
            </a:lvl1pPr>
          </a:lstStyle>
          <a:p>
            <a:r>
              <a:rPr noProof="1"/>
              <a:t>Click to edit Master subtitle style</a:t>
            </a:r>
          </a:p>
        </p:txBody>
      </p:sp>
      <p:sp>
        <p:nvSpPr>
          <p:cNvPr id="5" name="Rectangle 3" hidden="1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>
          <a:xfrm>
            <a:off x="2032000" y="6578600"/>
            <a:ext cx="5080000" cy="152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4" hidden="1"/>
          <p:cNvSpPr>
            <a:spLocks noGrp="1" noChangeArrowheads="1"/>
          </p:cNvSpPr>
          <p:nvPr>
            <p:ph type="dt" sz="quarter" idx="11"/>
            <p:custDataLst>
              <p:tags r:id="rId2"/>
            </p:custDataLst>
          </p:nvPr>
        </p:nvSpPr>
        <p:spPr>
          <a:xfrm>
            <a:off x="800100" y="5715000"/>
            <a:ext cx="75438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A2E64AA-622D-4B22-9CC7-B7C99FB37896}" type="datetime1">
              <a:rPr lang="de-DE" altLang="en-US"/>
              <a:pPr>
                <a:defRPr/>
              </a:pPr>
              <a:t>09.06.2015</a:t>
            </a:fld>
            <a:endParaRPr lang="de-DE" altLang="en-US" noProof="1"/>
          </a:p>
        </p:txBody>
      </p:sp>
      <p:sp>
        <p:nvSpPr>
          <p:cNvPr id="7" name="Rectangle 5" hidden="1"/>
          <p:cNvSpPr>
            <a:spLocks noGrp="1" noChangeArrowheads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578850" y="6578600"/>
            <a:ext cx="317500" cy="152400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2E496A1-C4A5-49E6-B832-1FB6694EE6BA}" type="slidenum">
              <a:rPr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6418694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458200" y="6477000"/>
            <a:ext cx="317500" cy="1524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C634887-1BFE-454B-A89C-8B4A2BB5B470}" type="slidenum">
              <a:rPr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032000" y="6578600"/>
            <a:ext cx="5080000" cy="152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>
          <a:xfrm>
            <a:off x="800100" y="5715000"/>
            <a:ext cx="75438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B700AC7-CA0A-4960-A6E5-07386CA3C7B9}" type="datetime1">
              <a:rPr lang="en-US" altLang="en-US"/>
              <a:pPr>
                <a:defRPr/>
              </a:pPr>
              <a:t>6/9/2015</a:t>
            </a:fld>
            <a:endParaRPr lang="en-US" altLang="en-US" noProof="1"/>
          </a:p>
        </p:txBody>
      </p:sp>
    </p:spTree>
    <p:extLst>
      <p:ext uri="{BB962C8B-B14F-4D97-AF65-F5344CB8AC3E}">
        <p14:creationId xmlns:p14="http://schemas.microsoft.com/office/powerpoint/2010/main" val="380314681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6405" y="2130428"/>
            <a:ext cx="777119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299" y="3886200"/>
            <a:ext cx="6401405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35437" indent="0" algn="ctr">
              <a:buNone/>
              <a:defRPr/>
            </a:lvl2pPr>
            <a:lvl3pPr marL="870875" indent="0" algn="ctr">
              <a:buNone/>
              <a:defRPr/>
            </a:lvl3pPr>
            <a:lvl4pPr marL="1306312" indent="0" algn="ctr">
              <a:buNone/>
              <a:defRPr/>
            </a:lvl4pPr>
            <a:lvl5pPr marL="1741749" indent="0" algn="ctr">
              <a:buNone/>
              <a:defRPr/>
            </a:lvl5pPr>
            <a:lvl6pPr marL="2177186" indent="0" algn="ctr">
              <a:buNone/>
              <a:defRPr/>
            </a:lvl6pPr>
            <a:lvl7pPr marL="2612624" indent="0" algn="ctr">
              <a:buNone/>
              <a:defRPr/>
            </a:lvl7pPr>
            <a:lvl8pPr marL="3048061" indent="0" algn="ctr">
              <a:buNone/>
              <a:defRPr/>
            </a:lvl8pPr>
            <a:lvl9pPr marL="3483498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June 4, 2015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Start-Up Packages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3232C-4C9E-48F3-B7DE-CD74971F54D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298849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564B3C"/>
                </a:solidFill>
              </a:rPr>
              <a:t>June 4, 2015</a:t>
            </a:r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564B3C"/>
                </a:solidFill>
              </a:rPr>
              <a:t>Start-Up Packages</a:t>
            </a:r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12CBD6-FFE9-4CB1-A589-4F9C6EE0E312}" type="slidenum">
              <a:rPr lang="en-US" smtClean="0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1691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04649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564B3C"/>
                </a:solidFill>
              </a:rPr>
              <a:t>June 4, 2015</a:t>
            </a:r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564B3C"/>
                </a:solidFill>
              </a:rPr>
              <a:t>Start-Up Packages</a:t>
            </a:r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12CBD6-FFE9-4CB1-A589-4F9C6EE0E312}" type="slidenum">
              <a:rPr lang="en-US" smtClean="0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76385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564B3C"/>
                </a:solidFill>
              </a:rPr>
              <a:t>June 4, 2015</a:t>
            </a:r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564B3C"/>
                </a:solidFill>
              </a:rPr>
              <a:t>Start-Up Packages</a:t>
            </a:r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12CBD6-FFE9-4CB1-A589-4F9C6EE0E312}" type="slidenum">
              <a:rPr lang="en-US" smtClean="0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5877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564B3C"/>
                </a:solidFill>
              </a:rPr>
              <a:t>June 4, 2015</a:t>
            </a:r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564B3C"/>
                </a:solidFill>
              </a:rPr>
              <a:t>Start-Up Packages</a:t>
            </a:r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12CBD6-FFE9-4CB1-A589-4F9C6EE0E312}" type="slidenum">
              <a:rPr lang="en-US" smtClean="0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82310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564B3C"/>
                </a:solidFill>
              </a:rPr>
              <a:t>June 4, 2015</a:t>
            </a:r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564B3C"/>
                </a:solidFill>
              </a:rPr>
              <a:t>Start-Up Packages</a:t>
            </a:r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12CBD6-FFE9-4CB1-A589-4F9C6EE0E312}" type="slidenum">
              <a:rPr lang="en-US" smtClean="0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80529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564B3C"/>
                </a:solidFill>
              </a:rPr>
              <a:t>June 4, 2015</a:t>
            </a:r>
            <a:endParaRPr lang="en-US">
              <a:solidFill>
                <a:srgbClr val="564B3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564B3C"/>
                </a:solidFill>
              </a:rPr>
              <a:t>Start-Up Packages</a:t>
            </a:r>
            <a:endParaRPr lang="en-US">
              <a:solidFill>
                <a:srgbClr val="564B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12CBD6-FFE9-4CB1-A589-4F9C6EE0E312}" type="slidenum">
              <a:rPr lang="en-US" smtClean="0">
                <a:solidFill>
                  <a:srgbClr val="564B3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961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745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990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862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4909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096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905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782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667235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0266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790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4778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300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5649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6322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857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235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0410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486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6758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3230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528709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63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309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5214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414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1164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0330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5198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8659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7576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2149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194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584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8227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9159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4959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9121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748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2728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799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1626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7958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5590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227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6598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2301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215273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0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9510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3556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0213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6469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6239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4218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4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65593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6293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9056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8881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090768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6903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7269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0792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8180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03749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45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15566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4231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98142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15343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463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8375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04047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23089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4519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290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234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0498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9893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46485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302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37160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7678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72479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5770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41001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93658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57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image" Target="../media/image4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image" Target="../media/image1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4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9.xml"/><Relationship Id="rId1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63.xml"/><Relationship Id="rId11" Type="http://schemas.openxmlformats.org/officeDocument/2006/relationships/slideLayout" Target="../slideLayouts/slideLayout168.xml"/><Relationship Id="rId5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67.xml"/><Relationship Id="rId4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6.xml"/></Relationships>
</file>

<file path=ppt/slideMasters/_rels/slideMaster15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69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70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71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17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173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174.xml"/></Relationships>
</file>

<file path=ppt/slideMasters/_rels/slideMaster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7.xml"/><Relationship Id="rId2" Type="http://schemas.openxmlformats.org/officeDocument/2006/relationships/slideLayout" Target="../slideLayouts/slideLayout176.xml"/><Relationship Id="rId1" Type="http://schemas.openxmlformats.org/officeDocument/2006/relationships/slideLayout" Target="../slideLayouts/slideLayout175.xml"/><Relationship Id="rId4" Type="http://schemas.openxmlformats.org/officeDocument/2006/relationships/theme" Target="../theme/theme22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178.xml"/></Relationships>
</file>

<file path=ppt/slideMasters/_rels/slideMaster24.xml.rels><?xml version="1.0" encoding="UTF-8" standalone="yes"?>
<Relationships xmlns="http://schemas.openxmlformats.org/package/2006/relationships"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179.xml"/></Relationships>
</file>

<file path=ppt/slideMasters/_rels/slideMaster25.xml.rels><?xml version="1.0" encoding="UTF-8" standalone="yes"?>
<Relationships xmlns="http://schemas.openxmlformats.org/package/2006/relationships"><Relationship Id="rId2" Type="http://schemas.openxmlformats.org/officeDocument/2006/relationships/theme" Target="../theme/theme25.xml"/><Relationship Id="rId1" Type="http://schemas.openxmlformats.org/officeDocument/2006/relationships/slideLayout" Target="../slideLayouts/slideLayout180.xml"/></Relationships>
</file>

<file path=ppt/slideMasters/_rels/slideMaster26.xml.rels><?xml version="1.0" encoding="UTF-8" standalone="yes"?>
<Relationships xmlns="http://schemas.openxmlformats.org/package/2006/relationships"><Relationship Id="rId2" Type="http://schemas.openxmlformats.org/officeDocument/2006/relationships/theme" Target="../theme/theme26.xml"/><Relationship Id="rId1" Type="http://schemas.openxmlformats.org/officeDocument/2006/relationships/slideLayout" Target="../slideLayouts/slideLayout181.xml"/></Relationships>
</file>

<file path=ppt/slideMasters/_rels/slideMaster27.xml.rels><?xml version="1.0" encoding="UTF-8" standalone="yes"?>
<Relationships xmlns="http://schemas.openxmlformats.org/package/2006/relationships"><Relationship Id="rId2" Type="http://schemas.openxmlformats.org/officeDocument/2006/relationships/theme" Target="../theme/theme27.xml"/><Relationship Id="rId1" Type="http://schemas.openxmlformats.org/officeDocument/2006/relationships/slideLayout" Target="../slideLayouts/slideLayout182.xml"/></Relationships>
</file>

<file path=ppt/slideMasters/_rels/slideMaster28.xml.rels><?xml version="1.0" encoding="UTF-8" standalone="yes"?>
<Relationships xmlns="http://schemas.openxmlformats.org/package/2006/relationships"><Relationship Id="rId2" Type="http://schemas.openxmlformats.org/officeDocument/2006/relationships/theme" Target="../theme/theme28.xml"/><Relationship Id="rId1" Type="http://schemas.openxmlformats.org/officeDocument/2006/relationships/slideLayout" Target="../slideLayouts/slideLayout183.xml"/></Relationships>
</file>

<file path=ppt/slideMasters/_rels/slideMaster29.xml.rels><?xml version="1.0" encoding="UTF-8" standalone="yes"?>
<Relationships xmlns="http://schemas.openxmlformats.org/package/2006/relationships"><Relationship Id="rId2" Type="http://schemas.openxmlformats.org/officeDocument/2006/relationships/theme" Target="../theme/theme29.xml"/><Relationship Id="rId1" Type="http://schemas.openxmlformats.org/officeDocument/2006/relationships/slideLayout" Target="../slideLayouts/slideLayout18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014968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  <p:sldLayoutId id="214748401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376287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  <p:sldLayoutId id="2147484132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114E6-7A49-4014-8607-630331982671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7" r:id="rId1"/>
    <p:sldLayoutId id="2147484171" r:id="rId2"/>
    <p:sldLayoutId id="2147484172" r:id="rId3"/>
    <p:sldLayoutId id="2147484170" r:id="rId4"/>
    <p:sldLayoutId id="2147484148" r:id="rId5"/>
    <p:sldLayoutId id="2147484149" r:id="rId6"/>
    <p:sldLayoutId id="2147484150" r:id="rId7"/>
    <p:sldLayoutId id="2147484151" r:id="rId8"/>
    <p:sldLayoutId id="2147484152" r:id="rId9"/>
    <p:sldLayoutId id="2147484153" r:id="rId10"/>
    <p:sldLayoutId id="2147484154" r:id="rId11"/>
    <p:sldLayoutId id="2147484155" r:id="rId12"/>
    <p:sldLayoutId id="2147484156" r:id="rId13"/>
    <p:sldLayoutId id="2147484157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8600" y="74613"/>
            <a:ext cx="8686800" cy="6630987"/>
            <a:chOff x="228600" y="74805"/>
            <a:chExt cx="8686800" cy="6630795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28600" y="228600"/>
              <a:ext cx="8686800" cy="6400800"/>
              <a:chOff x="152400" y="152400"/>
              <a:chExt cx="8839200" cy="655320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52400" y="152592"/>
                <a:ext cx="8839200" cy="6553011"/>
              </a:xfrm>
              <a:prstGeom prst="rect">
                <a:avLst/>
              </a:prstGeom>
              <a:noFill/>
              <a:ln w="63500">
                <a:solidFill>
                  <a:srgbClr val="666699">
                    <a:alpha val="80000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28322" y="228980"/>
                <a:ext cx="8687357" cy="6400237"/>
              </a:xfrm>
              <a:prstGeom prst="rect">
                <a:avLst/>
              </a:prstGeom>
              <a:solidFill>
                <a:schemeClr val="lt1">
                  <a:alpha val="80000"/>
                </a:schemeClr>
              </a:solidFill>
              <a:ln>
                <a:solidFill>
                  <a:srgbClr val="CC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033" name="Picture 2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3" cstate="print"/>
            <a:srcRect b="23627"/>
            <a:stretch>
              <a:fillRect/>
            </a:stretch>
          </p:blipFill>
          <p:spPr bwMode="auto">
            <a:xfrm>
              <a:off x="457200" y="74805"/>
              <a:ext cx="1752600" cy="407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" name="Picture 3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4" cstate="print"/>
            <a:srcRect t="71841"/>
            <a:stretch>
              <a:fillRect/>
            </a:stretch>
          </p:blipFill>
          <p:spPr bwMode="auto">
            <a:xfrm>
              <a:off x="4876800" y="6380162"/>
              <a:ext cx="3792537" cy="325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27D3A5DC-F5B9-4499-BA6F-DD6AFB6E9C4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17220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254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9" r:id="rId1"/>
    <p:sldLayoutId id="2147484160" r:id="rId2"/>
    <p:sldLayoutId id="2147484161" r:id="rId3"/>
    <p:sldLayoutId id="2147484162" r:id="rId4"/>
    <p:sldLayoutId id="2147484163" r:id="rId5"/>
    <p:sldLayoutId id="2147484164" r:id="rId6"/>
    <p:sldLayoutId id="2147484165" r:id="rId7"/>
    <p:sldLayoutId id="2147484166" r:id="rId8"/>
    <p:sldLayoutId id="2147484167" r:id="rId9"/>
    <p:sldLayoutId id="2147484168" r:id="rId10"/>
    <p:sldLayoutId id="2147484169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4E4E7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669539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34" r:id="rId1"/>
    <p:sldLayoutId id="2147484135" r:id="rId2"/>
    <p:sldLayoutId id="2147484136" r:id="rId3"/>
    <p:sldLayoutId id="2147484137" r:id="rId4"/>
    <p:sldLayoutId id="2147484138" r:id="rId5"/>
    <p:sldLayoutId id="2147484139" r:id="rId6"/>
    <p:sldLayoutId id="2147484140" r:id="rId7"/>
    <p:sldLayoutId id="2147484141" r:id="rId8"/>
    <p:sldLayoutId id="2147484142" r:id="rId9"/>
    <p:sldLayoutId id="2147484143" r:id="rId10"/>
    <p:sldLayoutId id="2147484144" r:id="rId11"/>
    <p:sldLayoutId id="214748414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9A9F2-9BCD-4144-8E7B-FED115EFBC69}" type="datetimeFigureOut">
              <a:rPr lang="en-US" smtClean="0"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6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5" r:id="rId1"/>
    <p:sldLayoutId id="2147484236" r:id="rId2"/>
    <p:sldLayoutId id="2147484237" r:id="rId3"/>
    <p:sldLayoutId id="2147484238" r:id="rId4"/>
    <p:sldLayoutId id="2147484239" r:id="rId5"/>
    <p:sldLayoutId id="2147484240" r:id="rId6"/>
    <p:sldLayoutId id="2147484241" r:id="rId7"/>
    <p:sldLayoutId id="2147484242" r:id="rId8"/>
    <p:sldLayoutId id="2147484243" r:id="rId9"/>
    <p:sldLayoutId id="2147484244" r:id="rId10"/>
    <p:sldLayoutId id="214748424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411468"/>
      </p:ext>
    </p:extLst>
  </p:cSld>
  <p:clrMap bg1="dk1" tx1="lt1" bg2="dk2" tx2="lt2" accent1="accent1" accent2="accent2" accent3="accent3" accent4="accent4" accent5="accent5" accent6="accent6" hlink="hlink" folHlink="folHlink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228600" y="6400800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BCB795F-34A7-4457-95AA-64FFF8D49AC8}" type="slidenum">
              <a:rPr lang="en-US" sz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84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8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228600" y="6400800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BCB795F-34A7-4457-95AA-64FFF8D49AC8}" type="slidenum">
              <a:rPr lang="en-US" sz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43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0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228600" y="6400800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BCB795F-34A7-4457-95AA-64FFF8D49AC8}" type="slidenum">
              <a:rPr lang="en-US" sz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105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2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228600" y="6400800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BCB795F-34A7-4457-95AA-64FFF8D49AC8}" type="slidenum">
              <a:rPr lang="en-US" sz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16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4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914947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228600" y="6400800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BCB795F-34A7-4457-95AA-64FFF8D49AC8}" type="slidenum">
              <a:rPr lang="en-US" sz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38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6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228600" y="6400800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BCB795F-34A7-4457-95AA-64FFF8D49AC8}" type="slidenum">
              <a:rPr lang="en-US" sz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240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8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228600" y="6400800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BCB795F-34A7-4457-95AA-64FFF8D49AC8}" type="slidenum">
              <a:rPr lang="en-US" sz="12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457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0" r:id="rId1"/>
    <p:sldLayoutId id="2147484261" r:id="rId2"/>
    <p:sldLayoutId id="2147484262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596" y="609603"/>
            <a:ext cx="8230810" cy="551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6596" y="6245225"/>
            <a:ext cx="213481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33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000000"/>
                </a:solidFill>
              </a:rPr>
              <a:t>June 4, 2015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596" y="6245225"/>
            <a:ext cx="289681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333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000000"/>
                </a:solidFill>
              </a:rPr>
              <a:t>Start-Up Packages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2596" y="6245225"/>
            <a:ext cx="213481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333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DB73B6-2B24-4F4A-903B-55520D31A4C4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030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4" r:id="rId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5pPr>
      <a:lvl6pPr marL="435437" algn="ctr" rtl="0" fontAlgn="base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6pPr>
      <a:lvl7pPr marL="870875" algn="ctr" rtl="0" fontAlgn="base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7pPr>
      <a:lvl8pPr marL="1306312" algn="ctr" rtl="0" fontAlgn="base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8pPr>
      <a:lvl9pPr marL="1741749" algn="ctr" rtl="0" fontAlgn="base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9pPr>
    </p:titleStyle>
    <p:bodyStyle>
      <a:lvl1pPr marL="326578" indent="-326578" algn="l" rtl="0" eaLnBrk="0" fontAlgn="base" hangingPunct="0">
        <a:spcBef>
          <a:spcPct val="20000"/>
        </a:spcBef>
        <a:spcAft>
          <a:spcPct val="0"/>
        </a:spcAft>
        <a:buChar char="•"/>
        <a:defRPr sz="3048">
          <a:solidFill>
            <a:schemeClr val="tx1"/>
          </a:solidFill>
          <a:latin typeface="+mn-lt"/>
          <a:ea typeface="+mn-ea"/>
          <a:cs typeface="+mn-cs"/>
        </a:defRPr>
      </a:lvl1pPr>
      <a:lvl2pPr marL="707586" indent="-272148" algn="l" rtl="0" eaLnBrk="0" fontAlgn="base" hangingPunct="0">
        <a:spcBef>
          <a:spcPct val="20000"/>
        </a:spcBef>
        <a:spcAft>
          <a:spcPct val="0"/>
        </a:spcAft>
        <a:buChar char="–"/>
        <a:defRPr sz="2667">
          <a:solidFill>
            <a:schemeClr val="tx1"/>
          </a:solidFill>
          <a:latin typeface="+mn-lt"/>
        </a:defRPr>
      </a:lvl2pPr>
      <a:lvl3pPr marL="1088593" indent="-217719" algn="l" rtl="0" eaLnBrk="0" fontAlgn="base" hangingPunct="0">
        <a:spcBef>
          <a:spcPct val="20000"/>
        </a:spcBef>
        <a:spcAft>
          <a:spcPct val="0"/>
        </a:spcAft>
        <a:buChar char="•"/>
        <a:defRPr sz="2286">
          <a:solidFill>
            <a:schemeClr val="tx1"/>
          </a:solidFill>
          <a:latin typeface="+mn-lt"/>
        </a:defRPr>
      </a:lvl3pPr>
      <a:lvl4pPr marL="1524030" indent="-217719" algn="l" rtl="0" eaLnBrk="0" fontAlgn="base" hangingPunct="0">
        <a:spcBef>
          <a:spcPct val="20000"/>
        </a:spcBef>
        <a:spcAft>
          <a:spcPct val="0"/>
        </a:spcAft>
        <a:buChar char="–"/>
        <a:defRPr sz="1905">
          <a:solidFill>
            <a:schemeClr val="tx1"/>
          </a:solidFill>
          <a:latin typeface="+mn-lt"/>
        </a:defRPr>
      </a:lvl4pPr>
      <a:lvl5pPr marL="1959468" indent="-217719" algn="l" rtl="0" eaLnBrk="0" fontAlgn="base" hangingPunct="0">
        <a:spcBef>
          <a:spcPct val="20000"/>
        </a:spcBef>
        <a:spcAft>
          <a:spcPct val="0"/>
        </a:spcAft>
        <a:buChar char="»"/>
        <a:defRPr sz="1905">
          <a:solidFill>
            <a:schemeClr val="tx1"/>
          </a:solidFill>
          <a:latin typeface="+mn-lt"/>
        </a:defRPr>
      </a:lvl5pPr>
      <a:lvl6pPr marL="2394905" indent="-217719" algn="l" rtl="0" fontAlgn="base">
        <a:spcBef>
          <a:spcPct val="20000"/>
        </a:spcBef>
        <a:spcAft>
          <a:spcPct val="0"/>
        </a:spcAft>
        <a:buChar char="»"/>
        <a:defRPr sz="1905">
          <a:solidFill>
            <a:schemeClr val="tx1"/>
          </a:solidFill>
          <a:latin typeface="+mn-lt"/>
        </a:defRPr>
      </a:lvl6pPr>
      <a:lvl7pPr marL="2830342" indent="-217719" algn="l" rtl="0" fontAlgn="base">
        <a:spcBef>
          <a:spcPct val="20000"/>
        </a:spcBef>
        <a:spcAft>
          <a:spcPct val="0"/>
        </a:spcAft>
        <a:buChar char="»"/>
        <a:defRPr sz="1905">
          <a:solidFill>
            <a:schemeClr val="tx1"/>
          </a:solidFill>
          <a:latin typeface="+mn-lt"/>
        </a:defRPr>
      </a:lvl7pPr>
      <a:lvl8pPr marL="3265780" indent="-217719" algn="l" rtl="0" fontAlgn="base">
        <a:spcBef>
          <a:spcPct val="20000"/>
        </a:spcBef>
        <a:spcAft>
          <a:spcPct val="0"/>
        </a:spcAft>
        <a:buChar char="»"/>
        <a:defRPr sz="1905">
          <a:solidFill>
            <a:schemeClr val="tx1"/>
          </a:solidFill>
          <a:latin typeface="+mn-lt"/>
        </a:defRPr>
      </a:lvl8pPr>
      <a:lvl9pPr marL="3701217" indent="-217719" algn="l" rtl="0" fontAlgn="base">
        <a:spcBef>
          <a:spcPct val="20000"/>
        </a:spcBef>
        <a:spcAft>
          <a:spcPct val="0"/>
        </a:spcAft>
        <a:buChar char="»"/>
        <a:defRPr sz="190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1pPr>
      <a:lvl2pPr marL="435437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2pPr>
      <a:lvl3pPr marL="870875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3pPr>
      <a:lvl4pPr marL="1306312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4pPr>
      <a:lvl5pPr marL="1741749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5pPr>
      <a:lvl6pPr marL="2177186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6pPr>
      <a:lvl7pPr marL="2612624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7pPr>
      <a:lvl8pPr marL="3048061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8pPr>
      <a:lvl9pPr marL="3483498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2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3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564B3C"/>
                </a:solidFill>
                <a:latin typeface="Adobe Garamond Pro" pitchFamily="18" charset="0"/>
              </a:rPr>
              <a:t>June 4, 2015</a:t>
            </a:r>
            <a:endParaRPr lang="en-US">
              <a:solidFill>
                <a:srgbClr val="564B3C"/>
              </a:solidFill>
              <a:latin typeface="Adobe Garamond Pro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3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564B3C"/>
                </a:solidFill>
                <a:latin typeface="Adobe Garamond Pro" pitchFamily="18" charset="0"/>
              </a:rPr>
              <a:t>Start-Up Packages</a:t>
            </a:r>
            <a:endParaRPr lang="en-US">
              <a:solidFill>
                <a:srgbClr val="564B3C"/>
              </a:solidFill>
              <a:latin typeface="Adobe Garamond Pro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3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DB73B6-2B24-4F4A-903B-55520D31A4C4}" type="slidenum">
              <a:rPr lang="en-US" smtClean="0">
                <a:solidFill>
                  <a:srgbClr val="564B3C"/>
                </a:solidFill>
                <a:latin typeface="Adobe Garamond Pro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564B3C"/>
              </a:solidFill>
              <a:latin typeface="Adobe Garamond Pro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4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92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6" r:id="rId1"/>
  </p:sldLayoutIdLst>
  <p:hf hdr="0"/>
  <p:txStyles>
    <p:titleStyle>
      <a:lvl1pPr algn="ctr" defTabSz="870875" rtl="0" eaLnBrk="1" latinLnBrk="0" hangingPunct="1">
        <a:spcBef>
          <a:spcPct val="0"/>
        </a:spcBef>
        <a:buNone/>
        <a:defRPr sz="3333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26578" indent="-217719" algn="l" defTabSz="870875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86" kern="1200">
          <a:solidFill>
            <a:schemeClr val="tx2"/>
          </a:solidFill>
          <a:latin typeface="+mn-lt"/>
          <a:ea typeface="+mn-ea"/>
          <a:cs typeface="+mn-cs"/>
        </a:defRPr>
      </a:lvl1pPr>
      <a:lvl2pPr marL="609612" indent="-217719" algn="l" defTabSz="870875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905" kern="1200">
          <a:solidFill>
            <a:schemeClr val="tx2"/>
          </a:solidFill>
          <a:latin typeface="+mn-lt"/>
          <a:ea typeface="+mn-ea"/>
          <a:cs typeface="+mn-cs"/>
        </a:defRPr>
      </a:lvl2pPr>
      <a:lvl3pPr marL="870875" indent="-217719" algn="l" defTabSz="870875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714" kern="1200">
          <a:solidFill>
            <a:schemeClr val="tx2"/>
          </a:solidFill>
          <a:latin typeface="+mn-lt"/>
          <a:ea typeface="+mn-ea"/>
          <a:cs typeface="+mn-cs"/>
        </a:defRPr>
      </a:lvl3pPr>
      <a:lvl4pPr marL="1219224" indent="-217719" algn="l" defTabSz="870875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524" kern="1200">
          <a:solidFill>
            <a:schemeClr val="tx2"/>
          </a:solidFill>
          <a:latin typeface="+mn-lt"/>
          <a:ea typeface="+mn-ea"/>
          <a:cs typeface="+mn-cs"/>
        </a:defRPr>
      </a:lvl4pPr>
      <a:lvl5pPr marL="1480487" indent="-217719" algn="l" defTabSz="870875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524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54662" indent="-174175" algn="l" defTabSz="870875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6pPr>
      <a:lvl7pPr marL="1915924" indent="-174175" algn="l" defTabSz="870875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7pPr>
      <a:lvl8pPr marL="2090099" indent="-174175" algn="l" defTabSz="870875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8pPr>
      <a:lvl9pPr marL="2264274" indent="-174175" algn="l" defTabSz="870875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1pPr>
      <a:lvl2pPr marL="435437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2pPr>
      <a:lvl3pPr marL="870875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3pPr>
      <a:lvl4pPr marL="1306312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4pPr>
      <a:lvl5pPr marL="1741749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5pPr>
      <a:lvl6pPr marL="2177186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6pPr>
      <a:lvl7pPr marL="2612624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7pPr>
      <a:lvl8pPr marL="3048061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8pPr>
      <a:lvl9pPr marL="3483498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2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3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564B3C"/>
                </a:solidFill>
                <a:latin typeface="Adobe Garamond Pro" pitchFamily="18" charset="0"/>
              </a:rPr>
              <a:t>June 4, 2015</a:t>
            </a:r>
            <a:endParaRPr lang="en-US">
              <a:solidFill>
                <a:srgbClr val="564B3C"/>
              </a:solidFill>
              <a:latin typeface="Adobe Garamond Pro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3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564B3C"/>
                </a:solidFill>
                <a:latin typeface="Adobe Garamond Pro" pitchFamily="18" charset="0"/>
              </a:rPr>
              <a:t>Start-Up Packages</a:t>
            </a:r>
            <a:endParaRPr lang="en-US">
              <a:solidFill>
                <a:srgbClr val="564B3C"/>
              </a:solidFill>
              <a:latin typeface="Adobe Garamond Pro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3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DB73B6-2B24-4F4A-903B-55520D31A4C4}" type="slidenum">
              <a:rPr lang="en-US" smtClean="0">
                <a:solidFill>
                  <a:srgbClr val="564B3C"/>
                </a:solidFill>
                <a:latin typeface="Adobe Garamond Pro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564B3C"/>
              </a:solidFill>
              <a:latin typeface="Adobe Garamond Pro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4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867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8" r:id="rId1"/>
  </p:sldLayoutIdLst>
  <p:hf hdr="0"/>
  <p:txStyles>
    <p:titleStyle>
      <a:lvl1pPr algn="ctr" defTabSz="870875" rtl="0" eaLnBrk="1" latinLnBrk="0" hangingPunct="1">
        <a:spcBef>
          <a:spcPct val="0"/>
        </a:spcBef>
        <a:buNone/>
        <a:defRPr sz="3333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26578" indent="-217719" algn="l" defTabSz="870875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86" kern="1200">
          <a:solidFill>
            <a:schemeClr val="tx2"/>
          </a:solidFill>
          <a:latin typeface="+mn-lt"/>
          <a:ea typeface="+mn-ea"/>
          <a:cs typeface="+mn-cs"/>
        </a:defRPr>
      </a:lvl1pPr>
      <a:lvl2pPr marL="609612" indent="-217719" algn="l" defTabSz="870875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905" kern="1200">
          <a:solidFill>
            <a:schemeClr val="tx2"/>
          </a:solidFill>
          <a:latin typeface="+mn-lt"/>
          <a:ea typeface="+mn-ea"/>
          <a:cs typeface="+mn-cs"/>
        </a:defRPr>
      </a:lvl2pPr>
      <a:lvl3pPr marL="870875" indent="-217719" algn="l" defTabSz="870875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714" kern="1200">
          <a:solidFill>
            <a:schemeClr val="tx2"/>
          </a:solidFill>
          <a:latin typeface="+mn-lt"/>
          <a:ea typeface="+mn-ea"/>
          <a:cs typeface="+mn-cs"/>
        </a:defRPr>
      </a:lvl3pPr>
      <a:lvl4pPr marL="1219224" indent="-217719" algn="l" defTabSz="870875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524" kern="1200">
          <a:solidFill>
            <a:schemeClr val="tx2"/>
          </a:solidFill>
          <a:latin typeface="+mn-lt"/>
          <a:ea typeface="+mn-ea"/>
          <a:cs typeface="+mn-cs"/>
        </a:defRPr>
      </a:lvl4pPr>
      <a:lvl5pPr marL="1480487" indent="-217719" algn="l" defTabSz="870875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524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54662" indent="-174175" algn="l" defTabSz="870875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6pPr>
      <a:lvl7pPr marL="1915924" indent="-174175" algn="l" defTabSz="870875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7pPr>
      <a:lvl8pPr marL="2090099" indent="-174175" algn="l" defTabSz="870875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8pPr>
      <a:lvl9pPr marL="2264274" indent="-174175" algn="l" defTabSz="870875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1pPr>
      <a:lvl2pPr marL="435437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2pPr>
      <a:lvl3pPr marL="870875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3pPr>
      <a:lvl4pPr marL="1306312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4pPr>
      <a:lvl5pPr marL="1741749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5pPr>
      <a:lvl6pPr marL="2177186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6pPr>
      <a:lvl7pPr marL="2612624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7pPr>
      <a:lvl8pPr marL="3048061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8pPr>
      <a:lvl9pPr marL="3483498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2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3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564B3C"/>
                </a:solidFill>
                <a:latin typeface="Adobe Garamond Pro" pitchFamily="18" charset="0"/>
              </a:rPr>
              <a:t>June 4, 2015</a:t>
            </a:r>
            <a:endParaRPr lang="en-US">
              <a:solidFill>
                <a:srgbClr val="564B3C"/>
              </a:solidFill>
              <a:latin typeface="Adobe Garamond Pro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3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564B3C"/>
                </a:solidFill>
                <a:latin typeface="Adobe Garamond Pro" pitchFamily="18" charset="0"/>
              </a:rPr>
              <a:t>Start-Up Packages</a:t>
            </a:r>
            <a:endParaRPr lang="en-US">
              <a:solidFill>
                <a:srgbClr val="564B3C"/>
              </a:solidFill>
              <a:latin typeface="Adobe Garamond Pro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3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DB73B6-2B24-4F4A-903B-55520D31A4C4}" type="slidenum">
              <a:rPr lang="en-US" smtClean="0">
                <a:solidFill>
                  <a:srgbClr val="564B3C"/>
                </a:solidFill>
                <a:latin typeface="Adobe Garamond Pro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564B3C"/>
              </a:solidFill>
              <a:latin typeface="Adobe Garamond Pro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4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457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0" r:id="rId1"/>
  </p:sldLayoutIdLst>
  <p:hf hdr="0"/>
  <p:txStyles>
    <p:titleStyle>
      <a:lvl1pPr algn="ctr" defTabSz="870875" rtl="0" eaLnBrk="1" latinLnBrk="0" hangingPunct="1">
        <a:spcBef>
          <a:spcPct val="0"/>
        </a:spcBef>
        <a:buNone/>
        <a:defRPr sz="3333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26578" indent="-217719" algn="l" defTabSz="870875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86" kern="1200">
          <a:solidFill>
            <a:schemeClr val="tx2"/>
          </a:solidFill>
          <a:latin typeface="+mn-lt"/>
          <a:ea typeface="+mn-ea"/>
          <a:cs typeface="+mn-cs"/>
        </a:defRPr>
      </a:lvl1pPr>
      <a:lvl2pPr marL="609612" indent="-217719" algn="l" defTabSz="870875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905" kern="1200">
          <a:solidFill>
            <a:schemeClr val="tx2"/>
          </a:solidFill>
          <a:latin typeface="+mn-lt"/>
          <a:ea typeface="+mn-ea"/>
          <a:cs typeface="+mn-cs"/>
        </a:defRPr>
      </a:lvl2pPr>
      <a:lvl3pPr marL="870875" indent="-217719" algn="l" defTabSz="870875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714" kern="1200">
          <a:solidFill>
            <a:schemeClr val="tx2"/>
          </a:solidFill>
          <a:latin typeface="+mn-lt"/>
          <a:ea typeface="+mn-ea"/>
          <a:cs typeface="+mn-cs"/>
        </a:defRPr>
      </a:lvl3pPr>
      <a:lvl4pPr marL="1219224" indent="-217719" algn="l" defTabSz="870875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524" kern="1200">
          <a:solidFill>
            <a:schemeClr val="tx2"/>
          </a:solidFill>
          <a:latin typeface="+mn-lt"/>
          <a:ea typeface="+mn-ea"/>
          <a:cs typeface="+mn-cs"/>
        </a:defRPr>
      </a:lvl4pPr>
      <a:lvl5pPr marL="1480487" indent="-217719" algn="l" defTabSz="870875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524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54662" indent="-174175" algn="l" defTabSz="870875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6pPr>
      <a:lvl7pPr marL="1915924" indent="-174175" algn="l" defTabSz="870875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7pPr>
      <a:lvl8pPr marL="2090099" indent="-174175" algn="l" defTabSz="870875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8pPr>
      <a:lvl9pPr marL="2264274" indent="-174175" algn="l" defTabSz="870875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1pPr>
      <a:lvl2pPr marL="435437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2pPr>
      <a:lvl3pPr marL="870875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3pPr>
      <a:lvl4pPr marL="1306312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4pPr>
      <a:lvl5pPr marL="1741749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5pPr>
      <a:lvl6pPr marL="2177186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6pPr>
      <a:lvl7pPr marL="2612624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7pPr>
      <a:lvl8pPr marL="3048061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8pPr>
      <a:lvl9pPr marL="3483498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2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3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564B3C"/>
                </a:solidFill>
                <a:latin typeface="Adobe Garamond Pro" pitchFamily="18" charset="0"/>
              </a:rPr>
              <a:t>June 4, 2015</a:t>
            </a:r>
            <a:endParaRPr lang="en-US">
              <a:solidFill>
                <a:srgbClr val="564B3C"/>
              </a:solidFill>
              <a:latin typeface="Adobe Garamond Pro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3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564B3C"/>
                </a:solidFill>
                <a:latin typeface="Adobe Garamond Pro" pitchFamily="18" charset="0"/>
              </a:rPr>
              <a:t>Start-Up Packages</a:t>
            </a:r>
            <a:endParaRPr lang="en-US">
              <a:solidFill>
                <a:srgbClr val="564B3C"/>
              </a:solidFill>
              <a:latin typeface="Adobe Garamond Pro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3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DB73B6-2B24-4F4A-903B-55520D31A4C4}" type="slidenum">
              <a:rPr lang="en-US" smtClean="0">
                <a:solidFill>
                  <a:srgbClr val="564B3C"/>
                </a:solidFill>
                <a:latin typeface="Adobe Garamond Pro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564B3C"/>
              </a:solidFill>
              <a:latin typeface="Adobe Garamond Pro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4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792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2" r:id="rId1"/>
  </p:sldLayoutIdLst>
  <p:hf hdr="0"/>
  <p:txStyles>
    <p:titleStyle>
      <a:lvl1pPr algn="ctr" defTabSz="870875" rtl="0" eaLnBrk="1" latinLnBrk="0" hangingPunct="1">
        <a:spcBef>
          <a:spcPct val="0"/>
        </a:spcBef>
        <a:buNone/>
        <a:defRPr sz="3333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26578" indent="-217719" algn="l" defTabSz="870875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86" kern="1200">
          <a:solidFill>
            <a:schemeClr val="tx2"/>
          </a:solidFill>
          <a:latin typeface="+mn-lt"/>
          <a:ea typeface="+mn-ea"/>
          <a:cs typeface="+mn-cs"/>
        </a:defRPr>
      </a:lvl1pPr>
      <a:lvl2pPr marL="609612" indent="-217719" algn="l" defTabSz="870875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905" kern="1200">
          <a:solidFill>
            <a:schemeClr val="tx2"/>
          </a:solidFill>
          <a:latin typeface="+mn-lt"/>
          <a:ea typeface="+mn-ea"/>
          <a:cs typeface="+mn-cs"/>
        </a:defRPr>
      </a:lvl2pPr>
      <a:lvl3pPr marL="870875" indent="-217719" algn="l" defTabSz="870875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714" kern="1200">
          <a:solidFill>
            <a:schemeClr val="tx2"/>
          </a:solidFill>
          <a:latin typeface="+mn-lt"/>
          <a:ea typeface="+mn-ea"/>
          <a:cs typeface="+mn-cs"/>
        </a:defRPr>
      </a:lvl3pPr>
      <a:lvl4pPr marL="1219224" indent="-217719" algn="l" defTabSz="870875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524" kern="1200">
          <a:solidFill>
            <a:schemeClr val="tx2"/>
          </a:solidFill>
          <a:latin typeface="+mn-lt"/>
          <a:ea typeface="+mn-ea"/>
          <a:cs typeface="+mn-cs"/>
        </a:defRPr>
      </a:lvl4pPr>
      <a:lvl5pPr marL="1480487" indent="-217719" algn="l" defTabSz="870875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524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54662" indent="-174175" algn="l" defTabSz="870875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6pPr>
      <a:lvl7pPr marL="1915924" indent="-174175" algn="l" defTabSz="870875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7pPr>
      <a:lvl8pPr marL="2090099" indent="-174175" algn="l" defTabSz="870875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8pPr>
      <a:lvl9pPr marL="2264274" indent="-174175" algn="l" defTabSz="870875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1pPr>
      <a:lvl2pPr marL="435437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2pPr>
      <a:lvl3pPr marL="870875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3pPr>
      <a:lvl4pPr marL="1306312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4pPr>
      <a:lvl5pPr marL="1741749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5pPr>
      <a:lvl6pPr marL="2177186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6pPr>
      <a:lvl7pPr marL="2612624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7pPr>
      <a:lvl8pPr marL="3048061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8pPr>
      <a:lvl9pPr marL="3483498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2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3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564B3C"/>
                </a:solidFill>
                <a:latin typeface="Adobe Garamond Pro" pitchFamily="18" charset="0"/>
              </a:rPr>
              <a:t>June 4, 2015</a:t>
            </a:r>
            <a:endParaRPr lang="en-US">
              <a:solidFill>
                <a:srgbClr val="564B3C"/>
              </a:solidFill>
              <a:latin typeface="Adobe Garamond Pro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3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564B3C"/>
                </a:solidFill>
                <a:latin typeface="Adobe Garamond Pro" pitchFamily="18" charset="0"/>
              </a:rPr>
              <a:t>Start-Up Packages</a:t>
            </a:r>
            <a:endParaRPr lang="en-US">
              <a:solidFill>
                <a:srgbClr val="564B3C"/>
              </a:solidFill>
              <a:latin typeface="Adobe Garamond Pro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3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DB73B6-2B24-4F4A-903B-55520D31A4C4}" type="slidenum">
              <a:rPr lang="en-US" smtClean="0">
                <a:solidFill>
                  <a:srgbClr val="564B3C"/>
                </a:solidFill>
                <a:latin typeface="Adobe Garamond Pro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564B3C"/>
              </a:solidFill>
              <a:latin typeface="Adobe Garamond Pro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4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279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4" r:id="rId1"/>
  </p:sldLayoutIdLst>
  <p:hf hdr="0"/>
  <p:txStyles>
    <p:titleStyle>
      <a:lvl1pPr algn="ctr" defTabSz="870875" rtl="0" eaLnBrk="1" latinLnBrk="0" hangingPunct="1">
        <a:spcBef>
          <a:spcPct val="0"/>
        </a:spcBef>
        <a:buNone/>
        <a:defRPr sz="3333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26578" indent="-217719" algn="l" defTabSz="870875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86" kern="1200">
          <a:solidFill>
            <a:schemeClr val="tx2"/>
          </a:solidFill>
          <a:latin typeface="+mn-lt"/>
          <a:ea typeface="+mn-ea"/>
          <a:cs typeface="+mn-cs"/>
        </a:defRPr>
      </a:lvl1pPr>
      <a:lvl2pPr marL="609612" indent="-217719" algn="l" defTabSz="870875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905" kern="1200">
          <a:solidFill>
            <a:schemeClr val="tx2"/>
          </a:solidFill>
          <a:latin typeface="+mn-lt"/>
          <a:ea typeface="+mn-ea"/>
          <a:cs typeface="+mn-cs"/>
        </a:defRPr>
      </a:lvl2pPr>
      <a:lvl3pPr marL="870875" indent="-217719" algn="l" defTabSz="870875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714" kern="1200">
          <a:solidFill>
            <a:schemeClr val="tx2"/>
          </a:solidFill>
          <a:latin typeface="+mn-lt"/>
          <a:ea typeface="+mn-ea"/>
          <a:cs typeface="+mn-cs"/>
        </a:defRPr>
      </a:lvl3pPr>
      <a:lvl4pPr marL="1219224" indent="-217719" algn="l" defTabSz="870875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524" kern="1200">
          <a:solidFill>
            <a:schemeClr val="tx2"/>
          </a:solidFill>
          <a:latin typeface="+mn-lt"/>
          <a:ea typeface="+mn-ea"/>
          <a:cs typeface="+mn-cs"/>
        </a:defRPr>
      </a:lvl4pPr>
      <a:lvl5pPr marL="1480487" indent="-217719" algn="l" defTabSz="870875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524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54662" indent="-174175" algn="l" defTabSz="870875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6pPr>
      <a:lvl7pPr marL="1915924" indent="-174175" algn="l" defTabSz="870875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7pPr>
      <a:lvl8pPr marL="2090099" indent="-174175" algn="l" defTabSz="870875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8pPr>
      <a:lvl9pPr marL="2264274" indent="-174175" algn="l" defTabSz="870875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1pPr>
      <a:lvl2pPr marL="435437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2pPr>
      <a:lvl3pPr marL="870875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3pPr>
      <a:lvl4pPr marL="1306312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4pPr>
      <a:lvl5pPr marL="1741749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5pPr>
      <a:lvl6pPr marL="2177186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6pPr>
      <a:lvl7pPr marL="2612624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7pPr>
      <a:lvl8pPr marL="3048061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8pPr>
      <a:lvl9pPr marL="3483498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2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3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564B3C"/>
                </a:solidFill>
                <a:latin typeface="Adobe Garamond Pro" pitchFamily="18" charset="0"/>
              </a:rPr>
              <a:t>June 4, 2015</a:t>
            </a:r>
            <a:endParaRPr lang="en-US">
              <a:solidFill>
                <a:srgbClr val="564B3C"/>
              </a:solidFill>
              <a:latin typeface="Adobe Garamond Pro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3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564B3C"/>
                </a:solidFill>
                <a:latin typeface="Adobe Garamond Pro" pitchFamily="18" charset="0"/>
              </a:rPr>
              <a:t>Start-Up Packages</a:t>
            </a:r>
            <a:endParaRPr lang="en-US">
              <a:solidFill>
                <a:srgbClr val="564B3C"/>
              </a:solidFill>
              <a:latin typeface="Adobe Garamond Pro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3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DB73B6-2B24-4F4A-903B-55520D31A4C4}" type="slidenum">
              <a:rPr lang="en-US" smtClean="0">
                <a:solidFill>
                  <a:srgbClr val="564B3C"/>
                </a:solidFill>
                <a:latin typeface="Adobe Garamond Pro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564B3C"/>
              </a:solidFill>
              <a:latin typeface="Adobe Garamond Pro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714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4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604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6" r:id="rId1"/>
  </p:sldLayoutIdLst>
  <p:hf hdr="0"/>
  <p:txStyles>
    <p:titleStyle>
      <a:lvl1pPr algn="ctr" defTabSz="870875" rtl="0" eaLnBrk="1" latinLnBrk="0" hangingPunct="1">
        <a:spcBef>
          <a:spcPct val="0"/>
        </a:spcBef>
        <a:buNone/>
        <a:defRPr sz="3333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26578" indent="-217719" algn="l" defTabSz="870875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86" kern="1200">
          <a:solidFill>
            <a:schemeClr val="tx2"/>
          </a:solidFill>
          <a:latin typeface="+mn-lt"/>
          <a:ea typeface="+mn-ea"/>
          <a:cs typeface="+mn-cs"/>
        </a:defRPr>
      </a:lvl1pPr>
      <a:lvl2pPr marL="609612" indent="-217719" algn="l" defTabSz="870875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905" kern="1200">
          <a:solidFill>
            <a:schemeClr val="tx2"/>
          </a:solidFill>
          <a:latin typeface="+mn-lt"/>
          <a:ea typeface="+mn-ea"/>
          <a:cs typeface="+mn-cs"/>
        </a:defRPr>
      </a:lvl2pPr>
      <a:lvl3pPr marL="870875" indent="-217719" algn="l" defTabSz="870875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714" kern="1200">
          <a:solidFill>
            <a:schemeClr val="tx2"/>
          </a:solidFill>
          <a:latin typeface="+mn-lt"/>
          <a:ea typeface="+mn-ea"/>
          <a:cs typeface="+mn-cs"/>
        </a:defRPr>
      </a:lvl3pPr>
      <a:lvl4pPr marL="1219224" indent="-217719" algn="l" defTabSz="870875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524" kern="1200">
          <a:solidFill>
            <a:schemeClr val="tx2"/>
          </a:solidFill>
          <a:latin typeface="+mn-lt"/>
          <a:ea typeface="+mn-ea"/>
          <a:cs typeface="+mn-cs"/>
        </a:defRPr>
      </a:lvl4pPr>
      <a:lvl5pPr marL="1480487" indent="-217719" algn="l" defTabSz="870875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524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54662" indent="-174175" algn="l" defTabSz="870875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6pPr>
      <a:lvl7pPr marL="1915924" indent="-174175" algn="l" defTabSz="870875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7pPr>
      <a:lvl8pPr marL="2090099" indent="-174175" algn="l" defTabSz="870875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8pPr>
      <a:lvl9pPr marL="2264274" indent="-174175" algn="l" defTabSz="870875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33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1pPr>
      <a:lvl2pPr marL="435437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2pPr>
      <a:lvl3pPr marL="870875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3pPr>
      <a:lvl4pPr marL="1306312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4pPr>
      <a:lvl5pPr marL="1741749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5pPr>
      <a:lvl6pPr marL="2177186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6pPr>
      <a:lvl7pPr marL="2612624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7pPr>
      <a:lvl8pPr marL="3048061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8pPr>
      <a:lvl9pPr marL="3483498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47494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  <p:sldLayoutId id="2147484041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830068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54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236801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  <p:sldLayoutId id="2147484067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250044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740600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205141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  <p:sldLayoutId id="2147484106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924965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08" r:id="rId1"/>
    <p:sldLayoutId id="2147484109" r:id="rId2"/>
    <p:sldLayoutId id="2147484110" r:id="rId3"/>
    <p:sldLayoutId id="2147484111" r:id="rId4"/>
    <p:sldLayoutId id="2147484112" r:id="rId5"/>
    <p:sldLayoutId id="2147484113" r:id="rId6"/>
    <p:sldLayoutId id="2147484114" r:id="rId7"/>
    <p:sldLayoutId id="2147484115" r:id="rId8"/>
    <p:sldLayoutId id="2147484116" r:id="rId9"/>
    <p:sldLayoutId id="2147484117" r:id="rId10"/>
    <p:sldLayoutId id="2147484118" r:id="rId11"/>
    <p:sldLayoutId id="2147484119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5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5.xml"/><Relationship Id="rId1" Type="http://schemas.openxmlformats.org/officeDocument/2006/relationships/tags" Target="../tags/tag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6.xml"/><Relationship Id="rId1" Type="http://schemas.openxmlformats.org/officeDocument/2006/relationships/tags" Target="../tags/tag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5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dirty="0" smtClean="0"/>
              <a:t>Faculty Hiring</a:t>
            </a:r>
            <a:endParaRPr lang="en-US" sz="6000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marL="342900" indent="-342900">
              <a:defRPr/>
            </a:pPr>
            <a:r>
              <a:rPr lang="en-US" dirty="0" smtClean="0">
                <a:solidFill>
                  <a:prstClr val="black"/>
                </a:solidFill>
              </a:rPr>
              <a:t>UW ADVANCE</a:t>
            </a:r>
            <a:endParaRPr lang="en-US" dirty="0">
              <a:solidFill>
                <a:prstClr val="black"/>
              </a:solidFill>
            </a:endParaRPr>
          </a:p>
          <a:p>
            <a:pPr marL="342900" indent="-342900">
              <a:defRPr/>
            </a:pPr>
            <a:r>
              <a:rPr lang="en-US" dirty="0" smtClean="0">
                <a:solidFill>
                  <a:prstClr val="black"/>
                </a:solidFill>
              </a:rPr>
              <a:t>Spring Quarterly </a:t>
            </a:r>
            <a:r>
              <a:rPr lang="en-US" dirty="0">
                <a:solidFill>
                  <a:prstClr val="black"/>
                </a:solidFill>
              </a:rPr>
              <a:t>Leadership </a:t>
            </a:r>
            <a:r>
              <a:rPr lang="en-US" dirty="0" smtClean="0">
                <a:solidFill>
                  <a:prstClr val="black"/>
                </a:solidFill>
              </a:rPr>
              <a:t>Workshop</a:t>
            </a:r>
          </a:p>
          <a:p>
            <a:pPr marL="342900" indent="-342900">
              <a:defRPr/>
            </a:pPr>
            <a:endParaRPr lang="en-US" sz="500" dirty="0">
              <a:solidFill>
                <a:prstClr val="black"/>
              </a:solidFill>
            </a:endParaRPr>
          </a:p>
          <a:p>
            <a:pPr marL="342900" indent="-342900">
              <a:defRPr/>
            </a:pPr>
            <a:r>
              <a:rPr lang="en-US" sz="2400" dirty="0" smtClean="0">
                <a:solidFill>
                  <a:prstClr val="black"/>
                </a:solidFill>
              </a:rPr>
              <a:t>June 4, 2015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72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cap="all" dirty="0" smtClean="0"/>
              <a:t>S</a:t>
            </a:r>
            <a:r>
              <a:rPr lang="en-US" b="1" dirty="0" smtClean="0"/>
              <a:t>alary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52600"/>
            <a:ext cx="73914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Know department/college/competition pay </a:t>
            </a:r>
            <a:r>
              <a:rPr lang="en-US" dirty="0" smtClean="0"/>
              <a:t>scales</a:t>
            </a:r>
          </a:p>
          <a:p>
            <a:endParaRPr lang="en-US" dirty="0"/>
          </a:p>
          <a:p>
            <a:r>
              <a:rPr lang="en-US" dirty="0"/>
              <a:t>Handle compression </a:t>
            </a:r>
            <a:r>
              <a:rPr lang="en-US" dirty="0" smtClean="0"/>
              <a:t>issues</a:t>
            </a:r>
          </a:p>
          <a:p>
            <a:endParaRPr lang="en-US" dirty="0"/>
          </a:p>
          <a:p>
            <a:r>
              <a:rPr lang="en-US" dirty="0"/>
              <a:t>Make an offer and give yourself some room to negotiate (you can always increase even if they don’t ask</a:t>
            </a:r>
            <a:r>
              <a:rPr lang="en-US" dirty="0" smtClean="0"/>
              <a:t>!)</a:t>
            </a:r>
          </a:p>
          <a:p>
            <a:endParaRPr lang="en-US" dirty="0"/>
          </a:p>
          <a:p>
            <a:r>
              <a:rPr lang="en-US" dirty="0"/>
              <a:t>Most people will respect your need to treat existing faculty fairly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41094" y="6553200"/>
            <a:ext cx="685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M. Bragg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841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Space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33600"/>
            <a:ext cx="7620000" cy="4953000"/>
          </a:xfrm>
        </p:spPr>
        <p:txBody>
          <a:bodyPr/>
          <a:lstStyle/>
          <a:p>
            <a:r>
              <a:rPr lang="en-US" dirty="0" smtClean="0"/>
              <a:t>Provide what they need, not want.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Avoid too many specifics.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Everything has an end date and reverts to space planning process.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441094" y="6553200"/>
            <a:ext cx="685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M. Bragg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8427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Final Thoughts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24000"/>
            <a:ext cx="7543800" cy="49530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Make this negotiation top priority for you and your staff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Negotiations tell you a lot about how this person will be to work with.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Sometimes not hiring someone is the best outcome.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Don’t punish a poor negotiator – we want them to be successful.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Be creative, but assume everyone sees the offer letter.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441094" y="6553200"/>
            <a:ext cx="685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M. Bragg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04081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004274"/>
                </a:solidFill>
                <a:latin typeface="Book Antiqua" panose="02040602050305030304" pitchFamily="18" charset="0"/>
              </a:rPr>
              <a:t>NEW FACULTY START-UP PACKAGES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  <a:latin typeface="Calibri" panose="020F0502020204030204" pitchFamily="34" charset="0"/>
              </a:rPr>
              <a:t>Paul </a:t>
            </a:r>
            <a:r>
              <a:rPr lang="en-US" dirty="0" smtClean="0">
                <a:solidFill>
                  <a:schemeClr val="tx2"/>
                </a:solidFill>
                <a:latin typeface="Calibri" panose="020F0502020204030204" pitchFamily="34" charset="0"/>
              </a:rPr>
              <a:t>Hopkins</a:t>
            </a:r>
            <a:endParaRPr lang="en-US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r>
              <a:rPr lang="en-US" dirty="0" smtClean="0">
                <a:solidFill>
                  <a:schemeClr val="tx2"/>
                </a:solidFill>
                <a:latin typeface="Calibri" panose="020F0502020204030204" pitchFamily="34" charset="0"/>
              </a:rPr>
              <a:t>Chemistry</a:t>
            </a:r>
            <a:endParaRPr lang="en-US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r>
              <a:rPr lang="en-US" dirty="0">
                <a:solidFill>
                  <a:schemeClr val="tx2"/>
                </a:solidFill>
                <a:latin typeface="Calibri" panose="020F0502020204030204" pitchFamily="34" charset="0"/>
              </a:rPr>
              <a:t>June 4, 2015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441094" y="6553200"/>
            <a:ext cx="685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Calibri" panose="020F0502020204030204" pitchFamily="34" charset="0"/>
              </a:rPr>
              <a:t>P. Hopkins</a:t>
            </a:r>
            <a:endParaRPr lang="en-US" sz="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95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29" dirty="0"/>
              <a:t>Why Is It Needed?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429" dirty="0">
                <a:latin typeface="Calibri" panose="020F0502020204030204" pitchFamily="34" charset="0"/>
              </a:rPr>
              <a:t>Your new colleague’s research war chest</a:t>
            </a:r>
          </a:p>
          <a:p>
            <a:r>
              <a:rPr lang="en-US" sz="3429" dirty="0">
                <a:latin typeface="Calibri" panose="020F0502020204030204" pitchFamily="34" charset="0"/>
              </a:rPr>
              <a:t>Can impact trajectory for career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524" dirty="0">
                <a:solidFill>
                  <a:srgbClr val="564B3C"/>
                </a:solidFill>
              </a:rPr>
              <a:t>June 4, 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524" dirty="0">
                <a:solidFill>
                  <a:srgbClr val="564B3C"/>
                </a:solidFill>
              </a:rPr>
              <a:t>Start-Up Packages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12CBD6-FFE9-4CB1-A589-4F9C6EE0E312}" type="slidenum">
              <a:rPr lang="en-US" sz="1524">
                <a:solidFill>
                  <a:srgbClr val="564B3C"/>
                </a:solidFill>
              </a:rPr>
              <a:pPr>
                <a:defRPr/>
              </a:pPr>
              <a:t>14</a:t>
            </a:fld>
            <a:endParaRPr lang="en-US" sz="1524" dirty="0">
              <a:solidFill>
                <a:srgbClr val="564B3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41094" y="6553200"/>
            <a:ext cx="685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Calibri" panose="020F0502020204030204" pitchFamily="34" charset="0"/>
              </a:rPr>
              <a:t>P. Hopkins</a:t>
            </a:r>
            <a:endParaRPr lang="en-US" sz="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49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29" dirty="0"/>
              <a:t>Impact On Acceptance?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429" dirty="0">
                <a:latin typeface="Calibri" panose="020F0502020204030204" pitchFamily="34" charset="0"/>
              </a:rPr>
              <a:t>Important, but not the only thing…</a:t>
            </a:r>
          </a:p>
          <a:p>
            <a:pPr lvl="1"/>
            <a:r>
              <a:rPr lang="en-US" sz="2667" dirty="0">
                <a:latin typeface="Calibri" panose="020F0502020204030204" pitchFamily="34" charset="0"/>
              </a:rPr>
              <a:t>Salary</a:t>
            </a:r>
          </a:p>
          <a:p>
            <a:pPr lvl="1"/>
            <a:r>
              <a:rPr lang="en-US" sz="2667" dirty="0">
                <a:latin typeface="Calibri" panose="020F0502020204030204" pitchFamily="34" charset="0"/>
              </a:rPr>
              <a:t>Quality/Reputation of Department, Institution</a:t>
            </a:r>
          </a:p>
          <a:p>
            <a:pPr lvl="1"/>
            <a:r>
              <a:rPr lang="en-US" sz="2667" dirty="0">
                <a:latin typeface="Calibri" panose="020F0502020204030204" pitchFamily="34" charset="0"/>
              </a:rPr>
              <a:t>Goodness of Fit</a:t>
            </a:r>
          </a:p>
          <a:p>
            <a:pPr lvl="1"/>
            <a:r>
              <a:rPr lang="en-US" sz="2667" dirty="0">
                <a:latin typeface="Calibri" panose="020F0502020204030204" pitchFamily="34" charset="0"/>
              </a:rPr>
              <a:t>City/Region</a:t>
            </a:r>
          </a:p>
          <a:p>
            <a:r>
              <a:rPr lang="en-US" sz="3429" dirty="0">
                <a:latin typeface="Calibri" panose="020F0502020204030204" pitchFamily="34" charset="0"/>
              </a:rPr>
              <a:t>Why not set the steepest positive trajectory you can afford?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524" dirty="0">
                <a:solidFill>
                  <a:srgbClr val="564B3C"/>
                </a:solidFill>
              </a:rPr>
              <a:t>June 4, 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524" dirty="0">
                <a:solidFill>
                  <a:srgbClr val="564B3C"/>
                </a:solidFill>
              </a:rPr>
              <a:t>Start-Up Packages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12CBD6-FFE9-4CB1-A589-4F9C6EE0E312}" type="slidenum">
              <a:rPr lang="en-US" sz="1524">
                <a:solidFill>
                  <a:srgbClr val="564B3C"/>
                </a:solidFill>
              </a:rPr>
              <a:pPr>
                <a:defRPr/>
              </a:pPr>
              <a:t>15</a:t>
            </a:fld>
            <a:endParaRPr lang="en-US" sz="1524" dirty="0">
              <a:solidFill>
                <a:srgbClr val="564B3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41094" y="6553200"/>
            <a:ext cx="685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Calibri" panose="020F0502020204030204" pitchFamily="34" charset="0"/>
              </a:rPr>
              <a:t>P. Hopkins</a:t>
            </a:r>
            <a:endParaRPr lang="en-US" sz="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81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29" dirty="0"/>
              <a:t>How Much?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429" dirty="0">
                <a:latin typeface="Calibri" panose="020F0502020204030204" pitchFamily="34" charset="0"/>
              </a:rPr>
              <a:t>Time dependent</a:t>
            </a:r>
          </a:p>
          <a:p>
            <a:pPr lvl="1">
              <a:spcBef>
                <a:spcPts val="1143"/>
              </a:spcBef>
            </a:pPr>
            <a:r>
              <a:rPr lang="en-US" sz="2667" dirty="0">
                <a:latin typeface="Calibri" panose="020F0502020204030204" pitchFamily="34" charset="0"/>
              </a:rPr>
              <a:t>~$300K (1995)                </a:t>
            </a:r>
            <a:r>
              <a:rPr lang="en-US" sz="2667" dirty="0">
                <a:latin typeface="Calibri" panose="020F0502020204030204" pitchFamily="34" charset="0"/>
                <a:sym typeface="Wingdings" panose="05000000000000000000" pitchFamily="2" charset="2"/>
              </a:rPr>
              <a:t>~$1.1M (2015)</a:t>
            </a:r>
          </a:p>
          <a:p>
            <a:r>
              <a:rPr lang="en-US" sz="3429" dirty="0">
                <a:latin typeface="Calibri" panose="020F0502020204030204" pitchFamily="34" charset="0"/>
                <a:sym typeface="Wingdings" panose="05000000000000000000" pitchFamily="2" charset="2"/>
              </a:rPr>
              <a:t>How much does the candidate believe he/she needs?</a:t>
            </a:r>
          </a:p>
          <a:p>
            <a:pPr lvl="1"/>
            <a:r>
              <a:rPr lang="en-US" sz="2667" dirty="0">
                <a:latin typeface="Calibri" panose="020F0502020204030204" pitchFamily="34" charset="0"/>
                <a:sym typeface="Wingdings" panose="05000000000000000000" pitchFamily="2" charset="2"/>
              </a:rPr>
              <a:t>This becomes less relevant in a competition</a:t>
            </a:r>
          </a:p>
          <a:p>
            <a:r>
              <a:rPr lang="en-US" sz="3429" dirty="0">
                <a:latin typeface="Calibri" panose="020F0502020204030204" pitchFamily="34" charset="0"/>
                <a:sym typeface="Wingdings" panose="05000000000000000000" pitchFamily="2" charset="2"/>
              </a:rPr>
              <a:t>What is the market rate?</a:t>
            </a:r>
          </a:p>
          <a:p>
            <a:pPr lvl="1"/>
            <a:r>
              <a:rPr lang="en-US" sz="2667" dirty="0">
                <a:latin typeface="Calibri" panose="020F0502020204030204" pitchFamily="34" charset="0"/>
                <a:sym typeface="Wingdings" panose="05000000000000000000" pitchFamily="2" charset="2"/>
              </a:rPr>
              <a:t>Ask peer schools</a:t>
            </a:r>
          </a:p>
          <a:p>
            <a:pPr lvl="1"/>
            <a:r>
              <a:rPr lang="en-US" sz="2667" dirty="0">
                <a:latin typeface="Calibri" panose="020F0502020204030204" pitchFamily="34" charset="0"/>
                <a:sym typeface="Wingdings" panose="05000000000000000000" pitchFamily="2" charset="2"/>
              </a:rPr>
              <a:t>Ask candidates</a:t>
            </a:r>
          </a:p>
          <a:p>
            <a:pPr lvl="1"/>
            <a:r>
              <a:rPr lang="en-US" sz="2667" dirty="0">
                <a:latin typeface="Calibri" panose="020F0502020204030204" pitchFamily="34" charset="0"/>
                <a:sym typeface="Wingdings" panose="05000000000000000000" pitchFamily="2" charset="2"/>
              </a:rPr>
              <a:t>Surveys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524" dirty="0">
                <a:solidFill>
                  <a:srgbClr val="564B3C"/>
                </a:solidFill>
              </a:rPr>
              <a:t>June 4, 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524" dirty="0">
                <a:solidFill>
                  <a:srgbClr val="564B3C"/>
                </a:solidFill>
              </a:rPr>
              <a:t>Start-Up Packages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12CBD6-FFE9-4CB1-A589-4F9C6EE0E312}" type="slidenum">
              <a:rPr lang="en-US" sz="1524">
                <a:solidFill>
                  <a:srgbClr val="564B3C"/>
                </a:solidFill>
              </a:rPr>
              <a:pPr>
                <a:defRPr/>
              </a:pPr>
              <a:t>16</a:t>
            </a:fld>
            <a:endParaRPr lang="en-US" dirty="0">
              <a:solidFill>
                <a:srgbClr val="564B3C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193143" y="2630714"/>
            <a:ext cx="798286" cy="0"/>
          </a:xfrm>
          <a:prstGeom prst="straightConnector1">
            <a:avLst/>
          </a:prstGeom>
          <a:ln w="3492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048000" y="2308282"/>
            <a:ext cx="1088571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524" dirty="0">
                <a:solidFill>
                  <a:srgbClr val="564B3C"/>
                </a:solidFill>
                <a:latin typeface="Calibri" panose="020F0502020204030204" pitchFamily="34" charset="0"/>
              </a:rPr>
              <a:t>~7%/year</a:t>
            </a:r>
            <a:endParaRPr lang="en-US" sz="1714" dirty="0">
              <a:solidFill>
                <a:srgbClr val="564B3C"/>
              </a:solidFill>
              <a:latin typeface="Calibri" panose="020F050202020403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402" y="-838200"/>
            <a:ext cx="435429" cy="82156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653" y="-849709"/>
            <a:ext cx="435429" cy="82156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820" y="-849709"/>
            <a:ext cx="435429" cy="82156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-849709"/>
            <a:ext cx="435429" cy="82156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402" y="-838200"/>
            <a:ext cx="435429" cy="82156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441094" y="6553200"/>
            <a:ext cx="685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Calibri" panose="020F0502020204030204" pitchFamily="34" charset="0"/>
              </a:rPr>
              <a:t>P. Hopkins</a:t>
            </a:r>
            <a:endParaRPr lang="en-US" sz="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70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60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40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429" dirty="0"/>
              <a:t>Optimizing Your Offer</a:t>
            </a:r>
            <a:br>
              <a:rPr lang="en-US" sz="3429" dirty="0"/>
            </a:br>
            <a:r>
              <a:rPr lang="en-US" sz="3429" dirty="0"/>
              <a:t>on a Budget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89867" indent="-489867">
              <a:buFont typeface="+mj-lt"/>
              <a:buAutoNum type="arabicPeriod"/>
            </a:pPr>
            <a:r>
              <a:rPr lang="en-US" sz="3429" dirty="0">
                <a:latin typeface="Calibri" panose="020F0502020204030204" pitchFamily="34" charset="0"/>
              </a:rPr>
              <a:t>Document local advantages for research</a:t>
            </a:r>
          </a:p>
          <a:p>
            <a:pPr marL="751129" lvl="1" indent="-489867"/>
            <a:r>
              <a:rPr lang="en-US" sz="2667" dirty="0">
                <a:latin typeface="Calibri" panose="020F0502020204030204" pitchFamily="34" charset="0"/>
              </a:rPr>
              <a:t>Local RRF</a:t>
            </a:r>
          </a:p>
          <a:p>
            <a:pPr marL="751129" lvl="1" indent="-489867"/>
            <a:r>
              <a:rPr lang="en-US" sz="2667" dirty="0">
                <a:latin typeface="Calibri" panose="020F0502020204030204" pitchFamily="34" charset="0"/>
              </a:rPr>
              <a:t>Local subsidies (instrument use, staffing)</a:t>
            </a:r>
          </a:p>
          <a:p>
            <a:pPr marL="751129" lvl="1" indent="-489867"/>
            <a:r>
              <a:rPr lang="en-US" sz="2667" dirty="0">
                <a:latin typeface="Calibri" panose="020F0502020204030204" pitchFamily="34" charset="0"/>
              </a:rPr>
              <a:t>Local fellowships</a:t>
            </a:r>
          </a:p>
          <a:p>
            <a:pPr marL="751129" lvl="1" indent="-489867"/>
            <a:r>
              <a:rPr lang="en-US" sz="2667" dirty="0">
                <a:latin typeface="Calibri" panose="020F0502020204030204" pitchFamily="34" charset="0"/>
              </a:rPr>
              <a:t>Indirect cost return</a:t>
            </a:r>
          </a:p>
          <a:p>
            <a:pPr marL="751129" lvl="1" indent="-489867"/>
            <a:r>
              <a:rPr lang="en-US" sz="2667" dirty="0">
                <a:latin typeface="Calibri" panose="020F0502020204030204" pitchFamily="34" charset="0"/>
              </a:rPr>
              <a:t>TA positions</a:t>
            </a:r>
          </a:p>
          <a:p>
            <a:pPr marL="751129" lvl="1" indent="-489867"/>
            <a:r>
              <a:rPr lang="en-US" sz="2667" dirty="0">
                <a:latin typeface="Calibri" panose="020F0502020204030204" pitchFamily="34" charset="0"/>
              </a:rPr>
              <a:t>Cost of a student, post-doc</a:t>
            </a:r>
          </a:p>
          <a:p>
            <a:pPr marL="751129" lvl="1" indent="-489867"/>
            <a:r>
              <a:rPr lang="en-US" sz="2667" dirty="0">
                <a:latin typeface="Calibri" panose="020F0502020204030204" pitchFamily="34" charset="0"/>
              </a:rPr>
              <a:t>Teaching load or support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524" dirty="0">
                <a:solidFill>
                  <a:srgbClr val="564B3C"/>
                </a:solidFill>
              </a:rPr>
              <a:t>June 4, 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524" dirty="0">
                <a:solidFill>
                  <a:srgbClr val="564B3C"/>
                </a:solidFill>
              </a:rPr>
              <a:t>Start-Up Packages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12CBD6-FFE9-4CB1-A589-4F9C6EE0E312}" type="slidenum">
              <a:rPr lang="en-US" sz="1524">
                <a:solidFill>
                  <a:srgbClr val="564B3C"/>
                </a:solidFill>
              </a:rPr>
              <a:pPr>
                <a:defRPr/>
              </a:pPr>
              <a:t>17</a:t>
            </a:fld>
            <a:endParaRPr lang="en-US" sz="1524" dirty="0">
              <a:solidFill>
                <a:srgbClr val="564B3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41094" y="6553200"/>
            <a:ext cx="685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Calibri" panose="020F0502020204030204" pitchFamily="34" charset="0"/>
              </a:rPr>
              <a:t>P. Hopkins</a:t>
            </a:r>
            <a:endParaRPr lang="en-US" sz="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85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429" dirty="0"/>
              <a:t>Optimizing Your Offer</a:t>
            </a:r>
            <a:br>
              <a:rPr lang="en-US" sz="3429" dirty="0"/>
            </a:br>
            <a:r>
              <a:rPr lang="en-US" sz="3429" dirty="0"/>
              <a:t>on a Budget (cont’d)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88355" indent="-488355">
              <a:buFont typeface="+mj-lt"/>
              <a:buAutoNum type="arabicPeriod" startAt="2"/>
            </a:pPr>
            <a:r>
              <a:rPr lang="en-US" sz="3429" dirty="0">
                <a:latin typeface="Calibri" panose="020F0502020204030204" pitchFamily="34" charset="0"/>
              </a:rPr>
              <a:t>No deadline to spend</a:t>
            </a:r>
          </a:p>
          <a:p>
            <a:pPr marL="488355" indent="-488355">
              <a:buFont typeface="+mj-lt"/>
              <a:buAutoNum type="arabicPeriod" startAt="2"/>
            </a:pPr>
            <a:r>
              <a:rPr lang="en-US" sz="3429" dirty="0">
                <a:latin typeface="Calibri" panose="020F0502020204030204" pitchFamily="34" charset="0"/>
              </a:rPr>
              <a:t>Provide a lump sum (not categories)</a:t>
            </a:r>
          </a:p>
          <a:p>
            <a:pPr marL="489867" indent="-489867">
              <a:buFont typeface="+mj-lt"/>
              <a:buAutoNum type="arabicPeriod" startAt="2"/>
            </a:pPr>
            <a:r>
              <a:rPr lang="en-US" sz="3429" dirty="0">
                <a:latin typeface="Calibri" panose="020F0502020204030204" pitchFamily="34" charset="0"/>
              </a:rPr>
              <a:t>Offer contingent additional allocations</a:t>
            </a:r>
          </a:p>
          <a:p>
            <a:pPr marL="751129" lvl="1" indent="-489867"/>
            <a:r>
              <a:rPr lang="en-US" sz="2667" dirty="0">
                <a:latin typeface="Calibri" panose="020F0502020204030204" pitchFamily="34" charset="0"/>
              </a:rPr>
              <a:t>Pay for large equipment if proposal fails</a:t>
            </a:r>
          </a:p>
          <a:p>
            <a:pPr marL="751129" lvl="1" indent="-489867"/>
            <a:r>
              <a:rPr lang="en-US" sz="2667" dirty="0">
                <a:latin typeface="Calibri" panose="020F0502020204030204" pitchFamily="34" charset="0"/>
              </a:rPr>
              <a:t>Add a new tranche if original allocation depleted before a major grant comes in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524" dirty="0">
                <a:solidFill>
                  <a:srgbClr val="564B3C"/>
                </a:solidFill>
              </a:rPr>
              <a:t>June 4, 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524" dirty="0">
                <a:solidFill>
                  <a:srgbClr val="564B3C"/>
                </a:solidFill>
              </a:rPr>
              <a:t>Start-Up Packages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12CBD6-FFE9-4CB1-A589-4F9C6EE0E312}" type="slidenum">
              <a:rPr lang="en-US" sz="1524">
                <a:solidFill>
                  <a:srgbClr val="564B3C"/>
                </a:solidFill>
              </a:rPr>
              <a:pPr>
                <a:defRPr/>
              </a:pPr>
              <a:t>18</a:t>
            </a:fld>
            <a:endParaRPr lang="en-US" sz="1524" dirty="0">
              <a:solidFill>
                <a:srgbClr val="564B3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41094" y="6553200"/>
            <a:ext cx="685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Calibri" panose="020F0502020204030204" pitchFamily="34" charset="0"/>
              </a:rPr>
              <a:t>P. Hopkins</a:t>
            </a:r>
            <a:endParaRPr lang="en-US" sz="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4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29" dirty="0"/>
              <a:t>Where to Find the Funds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429" dirty="0">
                <a:latin typeface="Calibri" panose="020F0502020204030204" pitchFamily="34" charset="0"/>
              </a:rPr>
              <a:t>Educate your Dean, Provost concerning market rates</a:t>
            </a:r>
          </a:p>
          <a:p>
            <a:r>
              <a:rPr lang="en-US" sz="3429" dirty="0">
                <a:latin typeface="Calibri" panose="020F0502020204030204" pitchFamily="34" charset="0"/>
              </a:rPr>
              <a:t>Everyone needs to budget for it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524" dirty="0">
                <a:solidFill>
                  <a:srgbClr val="564B3C"/>
                </a:solidFill>
              </a:rPr>
              <a:t>June 4, 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524" dirty="0">
                <a:solidFill>
                  <a:srgbClr val="564B3C"/>
                </a:solidFill>
              </a:rPr>
              <a:t>Start-Up Packages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12CBD6-FFE9-4CB1-A589-4F9C6EE0E312}" type="slidenum">
              <a:rPr lang="en-US" sz="1524">
                <a:solidFill>
                  <a:srgbClr val="564B3C"/>
                </a:solidFill>
              </a:rPr>
              <a:pPr>
                <a:defRPr/>
              </a:pPr>
              <a:t>19</a:t>
            </a:fld>
            <a:endParaRPr lang="en-US" sz="1524" dirty="0">
              <a:solidFill>
                <a:srgbClr val="564B3C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1" y="4889500"/>
            <a:ext cx="1938378" cy="151492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441094" y="6553200"/>
            <a:ext cx="685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Calibri" panose="020F0502020204030204" pitchFamily="34" charset="0"/>
              </a:rPr>
              <a:t>P. Hopkins</a:t>
            </a:r>
            <a:endParaRPr lang="en-US" sz="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60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 marL="0" lvl="0" indent="0">
              <a:buNone/>
            </a:pPr>
            <a:r>
              <a:rPr lang="en-US" dirty="0" smtClean="0"/>
              <a:t>10:00 – 10:10 	Introductions and Welcome</a:t>
            </a:r>
          </a:p>
          <a:p>
            <a:pPr marL="0" lvl="0" indent="0">
              <a:buNone/>
            </a:pPr>
            <a:r>
              <a:rPr lang="en-US" dirty="0" smtClean="0"/>
              <a:t>10:10 </a:t>
            </a:r>
            <a:r>
              <a:rPr lang="en-US" dirty="0"/>
              <a:t>– </a:t>
            </a:r>
            <a:r>
              <a:rPr lang="en-US" dirty="0" smtClean="0"/>
              <a:t>11:00	Faculty Hiring Panel and Q&amp;A</a:t>
            </a:r>
          </a:p>
          <a:p>
            <a:pPr marL="0" lvl="0" indent="0">
              <a:buNone/>
            </a:pPr>
            <a:r>
              <a:rPr lang="en-US" dirty="0" smtClean="0"/>
              <a:t>11:00 – 12:00	Sounding Boards Activity</a:t>
            </a:r>
          </a:p>
          <a:p>
            <a:pPr marL="0" lvl="0" indent="0">
              <a:buNone/>
            </a:pPr>
            <a:r>
              <a:rPr lang="en-US" dirty="0" smtClean="0"/>
              <a:t>12:00 – 12:05	Conclusion and Evaluations</a:t>
            </a:r>
          </a:p>
          <a:p>
            <a:pPr marL="0" lvl="0" indent="0">
              <a:buNone/>
            </a:pPr>
            <a:r>
              <a:rPr lang="en-US" dirty="0" smtClean="0"/>
              <a:t>12:05 – 12:30	Networking Lunch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095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 hidden="1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15363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33400" y="4800600"/>
            <a:ext cx="457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105000"/>
              </a:lnSpc>
              <a:buSzPct val="100000"/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05000"/>
              </a:lnSpc>
              <a:buSzPct val="10000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05000"/>
              </a:lnSpc>
              <a:buSzPct val="100000"/>
              <a:buChar char="•"/>
              <a:defRPr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05000"/>
              </a:lnSpc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05000"/>
              </a:lnSpc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en-US">
                <a:solidFill>
                  <a:schemeClr val="bg1"/>
                </a:solidFill>
              </a:rPr>
              <a:t>Jim Jiambalvo, Dean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en-US" sz="1600">
                <a:solidFill>
                  <a:schemeClr val="bg1"/>
                </a:solidFill>
              </a:rPr>
              <a:t>Kirby L. Cramer Chair in Business Administration</a:t>
            </a:r>
          </a:p>
        </p:txBody>
      </p:sp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381000" y="762000"/>
            <a:ext cx="80772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5000"/>
              </a:lnSpc>
              <a:buSzPct val="100000"/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05000"/>
              </a:lnSpc>
              <a:buSzPct val="10000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05000"/>
              </a:lnSpc>
              <a:buSzPct val="100000"/>
              <a:buChar char="•"/>
              <a:defRPr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05000"/>
              </a:lnSpc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05000"/>
              </a:lnSpc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buSzTx/>
              <a:buFontTx/>
              <a:buNone/>
            </a:pPr>
            <a:r>
              <a:rPr lang="en-US" altLang="en-US" sz="3600" b="1">
                <a:solidFill>
                  <a:srgbClr val="FFFFCC"/>
                </a:solidFill>
              </a:rPr>
              <a:t>Faculty Hiring</a:t>
            </a:r>
          </a:p>
          <a:p>
            <a:pPr>
              <a:lnSpc>
                <a:spcPct val="100000"/>
              </a:lnSpc>
              <a:buSzTx/>
              <a:buFontTx/>
              <a:buNone/>
            </a:pPr>
            <a:endParaRPr lang="en-US" altLang="en-US" sz="3600" b="1">
              <a:solidFill>
                <a:srgbClr val="FFFFCC"/>
              </a:solidFill>
            </a:endParaRPr>
          </a:p>
          <a:p>
            <a:pPr>
              <a:lnSpc>
                <a:spcPct val="100000"/>
              </a:lnSpc>
              <a:buSzTx/>
              <a:buFontTx/>
              <a:buNone/>
            </a:pPr>
            <a:r>
              <a:rPr lang="en-US" altLang="en-US" sz="2400" b="1">
                <a:solidFill>
                  <a:srgbClr val="FFFFCC"/>
                </a:solidFill>
              </a:rPr>
              <a:t>Dual Career Hiring</a:t>
            </a:r>
          </a:p>
          <a:p>
            <a:pPr>
              <a:lnSpc>
                <a:spcPct val="100000"/>
              </a:lnSpc>
              <a:buSzTx/>
              <a:buFontTx/>
              <a:buNone/>
            </a:pPr>
            <a:r>
              <a:rPr lang="en-US" altLang="ja-JP" sz="2400" b="1">
                <a:solidFill>
                  <a:srgbClr val="FFFFCC"/>
                </a:solidFill>
              </a:rPr>
              <a:t>10:00 – 12:30 </a:t>
            </a:r>
          </a:p>
          <a:p>
            <a:pPr>
              <a:lnSpc>
                <a:spcPct val="100000"/>
              </a:lnSpc>
              <a:buSzTx/>
              <a:buFontTx/>
              <a:buNone/>
            </a:pPr>
            <a:r>
              <a:rPr lang="en-US" altLang="en-US" sz="2400" b="1">
                <a:solidFill>
                  <a:srgbClr val="FFFFCC"/>
                </a:solidFill>
              </a:rPr>
              <a:t>Thursday, June 4, 2015</a:t>
            </a:r>
          </a:p>
          <a:p>
            <a:pPr>
              <a:lnSpc>
                <a:spcPct val="100000"/>
              </a:lnSpc>
              <a:buSzTx/>
              <a:buFontTx/>
              <a:buNone/>
            </a:pPr>
            <a:r>
              <a:rPr lang="en-US" altLang="en-US" sz="2400" b="1">
                <a:solidFill>
                  <a:srgbClr val="FFFFCC"/>
                </a:solidFill>
              </a:rPr>
              <a:t>Samuel E. Kelly Ethnic Cultural Center</a:t>
            </a:r>
          </a:p>
          <a:p>
            <a:pPr>
              <a:lnSpc>
                <a:spcPct val="100000"/>
              </a:lnSpc>
              <a:buSzTx/>
              <a:buFontTx/>
              <a:buNone/>
            </a:pPr>
            <a:r>
              <a:rPr lang="en-US" altLang="en-US" sz="2400" b="1">
                <a:solidFill>
                  <a:srgbClr val="FFFFCC"/>
                </a:solidFill>
              </a:rPr>
              <a:t>Unity Room (104-106)</a:t>
            </a:r>
          </a:p>
          <a:p>
            <a:pPr>
              <a:lnSpc>
                <a:spcPct val="100000"/>
              </a:lnSpc>
              <a:buSzTx/>
              <a:buFontTx/>
              <a:buNone/>
            </a:pPr>
            <a:endParaRPr lang="en-US" altLang="en-US" sz="18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The landscape</a:t>
            </a:r>
          </a:p>
        </p:txBody>
      </p:sp>
      <p:sp>
        <p:nvSpPr>
          <p:cNvPr id="17410" name="Content Placeholder 9"/>
          <p:cNvSpPr>
            <a:spLocks noGrp="1"/>
          </p:cNvSpPr>
          <p:nvPr>
            <p:ph idx="1"/>
          </p:nvPr>
        </p:nvSpPr>
        <p:spPr>
          <a:xfrm>
            <a:off x="381000" y="1905000"/>
            <a:ext cx="8359775" cy="3962400"/>
          </a:xfrm>
        </p:spPr>
        <p:txBody>
          <a:bodyPr/>
          <a:lstStyle/>
          <a:p>
            <a:pPr>
              <a:defRPr/>
            </a:pPr>
            <a:r>
              <a:rPr lang="en-US" sz="3200" dirty="0" smtClean="0">
                <a:ea typeface="ＭＳ Ｐゴシック" charset="0"/>
                <a:cs typeface="ＭＳ Ｐゴシック" charset="0"/>
              </a:rPr>
              <a:t>36% of American professoriate are academic couples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en-US" sz="3200" dirty="0" smtClean="0">
                <a:ea typeface="ＭＳ Ｐゴシック" charset="0"/>
                <a:cs typeface="ＭＳ Ｐゴシック" charset="0"/>
              </a:rPr>
              <a:t>38% of academic couples work in same department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en-US" sz="3200" dirty="0" smtClean="0">
                <a:ea typeface="ＭＳ Ｐゴシック" charset="0"/>
                <a:cs typeface="ＭＳ Ｐゴシック" charset="0"/>
              </a:rPr>
              <a:t>88% of couples hired indicated they would have refused the position if both were not hired</a:t>
            </a:r>
            <a:endParaRPr lang="en-US" sz="3200" dirty="0">
              <a:ea typeface="ＭＳ Ｐゴシック" charset="0"/>
              <a:cs typeface="ＭＳ Ｐゴシック" charset="0"/>
            </a:endParaRPr>
          </a:p>
          <a:p>
            <a:pPr marL="0" indent="0">
              <a:buFontTx/>
              <a:buNone/>
              <a:defRPr/>
            </a:pP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6388" name="TextBox 1"/>
          <p:cNvSpPr txBox="1">
            <a:spLocks noChangeArrowheads="1"/>
          </p:cNvSpPr>
          <p:nvPr/>
        </p:nvSpPr>
        <p:spPr bwMode="auto">
          <a:xfrm>
            <a:off x="457200" y="5943600"/>
            <a:ext cx="6235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05000"/>
              </a:lnSpc>
              <a:buSzPct val="100000"/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05000"/>
              </a:lnSpc>
              <a:buSzPct val="10000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05000"/>
              </a:lnSpc>
              <a:buSzPct val="100000"/>
              <a:buChar char="•"/>
              <a:defRPr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05000"/>
              </a:lnSpc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05000"/>
              </a:lnSpc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Source: The Clayman Institute for Gender Research (2008)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0" y="6591434"/>
            <a:ext cx="76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J. </a:t>
            </a:r>
            <a:r>
              <a:rPr lang="en-US" sz="800" dirty="0" err="1" smtClean="0"/>
              <a:t>Jiambalvo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838200"/>
          </a:xfrm>
        </p:spPr>
        <p:txBody>
          <a:bodyPr/>
          <a:lstStyle/>
          <a:p>
            <a:r>
              <a:rPr lang="en-US" altLang="en-US" smtClean="0"/>
              <a:t>Opportunities and Challenges</a:t>
            </a:r>
          </a:p>
        </p:txBody>
      </p:sp>
      <p:sp>
        <p:nvSpPr>
          <p:cNvPr id="17411" name="Text Placeholder 5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4040188" cy="639763"/>
          </a:xfrm>
        </p:spPr>
        <p:txBody>
          <a:bodyPr/>
          <a:lstStyle/>
          <a:p>
            <a:r>
              <a:rPr lang="en-US" altLang="en-US" smtClean="0"/>
              <a:t>Opportunities</a:t>
            </a:r>
          </a:p>
        </p:txBody>
      </p:sp>
      <p:sp>
        <p:nvSpPr>
          <p:cNvPr id="29699" name="Content Placeholder 4"/>
          <p:cNvSpPr>
            <a:spLocks noGrp="1"/>
          </p:cNvSpPr>
          <p:nvPr>
            <p:ph sz="half" idx="2"/>
          </p:nvPr>
        </p:nvSpPr>
        <p:spPr>
          <a:xfrm>
            <a:off x="457200" y="2057400"/>
            <a:ext cx="4040188" cy="3951288"/>
          </a:xfrm>
        </p:spPr>
        <p:txBody>
          <a:bodyPr>
            <a:normAutofit lnSpcReduction="10000"/>
          </a:bodyPr>
          <a:lstStyle/>
          <a:p>
            <a:r>
              <a:rPr lang="en-US" altLang="en-US" smtClean="0"/>
              <a:t>If you’re good at it, you can win big</a:t>
            </a:r>
          </a:p>
          <a:p>
            <a:endParaRPr lang="en-US" altLang="en-US" smtClean="0"/>
          </a:p>
          <a:p>
            <a:r>
              <a:rPr lang="en-US" altLang="en-US" smtClean="0"/>
              <a:t>We have UW Seattle, Tacoma, Bothell, Seattle Univ., Seattle Pacific</a:t>
            </a:r>
          </a:p>
          <a:p>
            <a:endParaRPr lang="en-US" altLang="en-US" smtClean="0"/>
          </a:p>
          <a:p>
            <a:r>
              <a:rPr lang="en-US" altLang="en-US" smtClean="0"/>
              <a:t>Provost’s office may help with funding if critical situation</a:t>
            </a:r>
          </a:p>
          <a:p>
            <a:endParaRPr lang="en-US" altLang="en-US" smtClean="0"/>
          </a:p>
          <a:p>
            <a:endParaRPr lang="en-US" altLang="en-US" smtClean="0"/>
          </a:p>
          <a:p>
            <a:endParaRPr lang="en-US" altLang="en-US" smtClean="0"/>
          </a:p>
        </p:txBody>
      </p:sp>
      <p:sp>
        <p:nvSpPr>
          <p:cNvPr id="17413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8200" y="1295400"/>
            <a:ext cx="4041775" cy="639763"/>
          </a:xfrm>
        </p:spPr>
        <p:txBody>
          <a:bodyPr/>
          <a:lstStyle/>
          <a:p>
            <a:r>
              <a:rPr lang="en-US" altLang="en-US" smtClean="0"/>
              <a:t>Challenges</a:t>
            </a:r>
          </a:p>
        </p:txBody>
      </p:sp>
      <p:sp>
        <p:nvSpPr>
          <p:cNvPr id="29701" name="Content Placeholder 7"/>
          <p:cNvSpPr>
            <a:spLocks noGrp="1"/>
          </p:cNvSpPr>
          <p:nvPr>
            <p:ph sz="quarter" idx="4"/>
          </p:nvPr>
        </p:nvSpPr>
        <p:spPr>
          <a:xfrm>
            <a:off x="4648200" y="2057400"/>
            <a:ext cx="4041775" cy="4648200"/>
          </a:xfrm>
        </p:spPr>
        <p:txBody>
          <a:bodyPr>
            <a:normAutofit lnSpcReduction="10000"/>
          </a:bodyPr>
          <a:lstStyle/>
          <a:p>
            <a:r>
              <a:rPr lang="en-US" altLang="en-US" smtClean="0"/>
              <a:t>UW Seattle departments have (appropriately) high standards</a:t>
            </a:r>
          </a:p>
          <a:p>
            <a:endParaRPr lang="en-US" altLang="en-US" smtClean="0"/>
          </a:p>
          <a:p>
            <a:r>
              <a:rPr lang="en-US" altLang="en-US" smtClean="0"/>
              <a:t>Helps (a lot) to provide financial support to unit hiring partner</a:t>
            </a:r>
          </a:p>
          <a:p>
            <a:endParaRPr lang="en-US" altLang="en-US" smtClean="0"/>
          </a:p>
          <a:p>
            <a:r>
              <a:rPr lang="en-US" altLang="en-US" smtClean="0"/>
              <a:t>Partners in same department can be a challenge in merit reviews and promotions </a:t>
            </a:r>
          </a:p>
          <a:p>
            <a:endParaRPr lang="en-US" altLang="en-US" smtClean="0"/>
          </a:p>
          <a:p>
            <a:endParaRPr lang="en-US" altLang="en-US" smtClean="0"/>
          </a:p>
        </p:txBody>
      </p:sp>
      <p:sp>
        <p:nvSpPr>
          <p:cNvPr id="7" name="TextBox 6"/>
          <p:cNvSpPr txBox="1"/>
          <p:nvPr/>
        </p:nvSpPr>
        <p:spPr>
          <a:xfrm>
            <a:off x="8382000" y="6591434"/>
            <a:ext cx="76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J. </a:t>
            </a:r>
            <a:r>
              <a:rPr lang="en-US" sz="800" dirty="0" err="1" smtClean="0"/>
              <a:t>Jiambalvo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  <p:bldP spid="29701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Recommendations</a:t>
            </a:r>
          </a:p>
        </p:txBody>
      </p:sp>
      <p:sp>
        <p:nvSpPr>
          <p:cNvPr id="18435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 smtClean="0"/>
              <a:t>Don’t shy away from a dual career situation</a:t>
            </a:r>
          </a:p>
          <a:p>
            <a:endParaRPr lang="en-US" altLang="en-US" sz="2400" smtClean="0"/>
          </a:p>
          <a:p>
            <a:r>
              <a:rPr lang="en-US" altLang="en-US" sz="2400" smtClean="0"/>
              <a:t>Contact your dean for help</a:t>
            </a:r>
          </a:p>
          <a:p>
            <a:endParaRPr lang="en-US" altLang="en-US" sz="2400" smtClean="0"/>
          </a:p>
          <a:p>
            <a:r>
              <a:rPr lang="en-US" altLang="en-US" sz="2400" smtClean="0"/>
              <a:t>Have your dean contact the Provost’s office</a:t>
            </a:r>
          </a:p>
          <a:p>
            <a:endParaRPr lang="en-US" altLang="en-US" sz="2400" smtClean="0"/>
          </a:p>
          <a:p>
            <a:r>
              <a:rPr lang="en-US" altLang="en-US" sz="2400" smtClean="0"/>
              <a:t>Consider helping find satisfying jobs outside of academe</a:t>
            </a:r>
          </a:p>
          <a:p>
            <a:endParaRPr lang="en-US" altLang="en-US" sz="2400" smtClean="0"/>
          </a:p>
          <a:p>
            <a:r>
              <a:rPr lang="en-US" altLang="en-US" sz="2400" smtClean="0"/>
              <a:t>Keep the process moving</a:t>
            </a:r>
          </a:p>
          <a:p>
            <a:endParaRPr lang="en-US" altLang="en-US" sz="2400" smtClean="0"/>
          </a:p>
          <a:p>
            <a:endParaRPr lang="en-US" altLang="en-US" sz="2400" smtClean="0"/>
          </a:p>
        </p:txBody>
      </p:sp>
      <p:sp>
        <p:nvSpPr>
          <p:cNvPr id="4" name="TextBox 3"/>
          <p:cNvSpPr txBox="1"/>
          <p:nvPr/>
        </p:nvSpPr>
        <p:spPr>
          <a:xfrm>
            <a:off x="8382000" y="6591434"/>
            <a:ext cx="76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J. </a:t>
            </a:r>
            <a:r>
              <a:rPr lang="en-US" sz="800" dirty="0" err="1" smtClean="0"/>
              <a:t>Jiambalvo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Experience at Foster</a:t>
            </a:r>
          </a:p>
        </p:txBody>
      </p:sp>
      <p:sp>
        <p:nvSpPr>
          <p:cNvPr id="31746" name="Content Placeholder 4"/>
          <p:cNvSpPr>
            <a:spLocks noGrp="1"/>
          </p:cNvSpPr>
          <p:nvPr>
            <p:ph idx="1"/>
          </p:nvPr>
        </p:nvSpPr>
        <p:spPr>
          <a:xfrm>
            <a:off x="381000" y="1752600"/>
            <a:ext cx="8359775" cy="4267200"/>
          </a:xfrm>
        </p:spPr>
        <p:txBody>
          <a:bodyPr>
            <a:normAutofit lnSpcReduction="10000"/>
          </a:bodyPr>
          <a:lstStyle/>
          <a:p>
            <a:r>
              <a:rPr lang="en-US" altLang="en-US" sz="2400" dirty="0" smtClean="0"/>
              <a:t>Great couple hired in Accounting</a:t>
            </a:r>
          </a:p>
          <a:p>
            <a:endParaRPr lang="en-US" altLang="en-US" sz="2400" dirty="0" smtClean="0"/>
          </a:p>
          <a:p>
            <a:r>
              <a:rPr lang="en-US" altLang="en-US" sz="2400" dirty="0" smtClean="0"/>
              <a:t>Great hire in Finance with partner at Bothell</a:t>
            </a:r>
          </a:p>
          <a:p>
            <a:endParaRPr lang="en-US" altLang="en-US" sz="2400" dirty="0" smtClean="0"/>
          </a:p>
          <a:p>
            <a:r>
              <a:rPr lang="en-US" altLang="en-US" sz="2400" dirty="0" smtClean="0"/>
              <a:t>Great hire in Marketing with partner at Tacoma (following UW PhD)</a:t>
            </a:r>
          </a:p>
          <a:p>
            <a:endParaRPr lang="en-US" altLang="en-US" sz="2400" dirty="0" smtClean="0"/>
          </a:p>
          <a:p>
            <a:r>
              <a:rPr lang="en-US" altLang="en-US" sz="2400" dirty="0" smtClean="0"/>
              <a:t>Great hire in Marketing with partner at Amazon </a:t>
            </a:r>
            <a:r>
              <a:rPr lang="en-US" altLang="en-US" sz="2400" dirty="0" smtClean="0"/>
              <a:t>research</a:t>
            </a:r>
          </a:p>
          <a:p>
            <a:endParaRPr lang="en-US" altLang="en-US" sz="2400" dirty="0"/>
          </a:p>
          <a:p>
            <a:r>
              <a:rPr lang="en-US" altLang="en-US" sz="2400" dirty="0" smtClean="0"/>
              <a:t>Hired couple, divorced, married another faculty member…</a:t>
            </a:r>
            <a:endParaRPr lang="en-US" altLang="en-US" sz="2400" dirty="0" smtClean="0"/>
          </a:p>
          <a:p>
            <a:pPr marL="0" indent="0">
              <a:buNone/>
            </a:pPr>
            <a:endParaRPr lang="en-US" altLang="en-US" sz="2400" dirty="0" smtClean="0"/>
          </a:p>
          <a:p>
            <a:endParaRPr lang="en-US" altLang="en-US" sz="2400" dirty="0" smtClean="0"/>
          </a:p>
          <a:p>
            <a:endParaRPr lang="en-US" altLang="en-US" sz="24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8382000" y="6591434"/>
            <a:ext cx="76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J. </a:t>
            </a:r>
            <a:r>
              <a:rPr lang="en-US" sz="800" dirty="0" err="1" smtClean="0"/>
              <a:t>Jiambalvo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ExternalOpeningSlideA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" t="-560" b="178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304800" y="1447800"/>
            <a:ext cx="67691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05000"/>
              </a:lnSpc>
              <a:buSzPct val="100000"/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05000"/>
              </a:lnSpc>
              <a:buSzPct val="10000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05000"/>
              </a:lnSpc>
              <a:buSzPct val="100000"/>
              <a:buChar char="•"/>
              <a:defRPr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05000"/>
              </a:lnSpc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05000"/>
              </a:lnSpc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buSzPct val="100000"/>
              <a:buChar char="–"/>
              <a:defRPr sz="16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buSzTx/>
              <a:buFontTx/>
              <a:buNone/>
            </a:pPr>
            <a:r>
              <a:rPr lang="en-US" altLang="en-US" sz="4000" b="1">
                <a:solidFill>
                  <a:schemeClr val="bg1"/>
                </a:solidFill>
              </a:rPr>
              <a:t>Questions and comments?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743200"/>
            <a:ext cx="365760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82000" y="6591434"/>
            <a:ext cx="76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J. </a:t>
            </a:r>
            <a:r>
              <a:rPr lang="en-US" sz="800" dirty="0" err="1" smtClean="0"/>
              <a:t>Jiambalvo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4419600"/>
            <a:ext cx="8191500" cy="685800"/>
          </a:xfrm>
        </p:spPr>
        <p:txBody>
          <a:bodyPr/>
          <a:lstStyle/>
          <a:p>
            <a:r>
              <a:rPr lang="en-US" sz="4400" dirty="0" smtClean="0"/>
              <a:t>Norma </a:t>
            </a:r>
            <a:r>
              <a:rPr lang="en-US" sz="4400" dirty="0" err="1" smtClean="0"/>
              <a:t>rodriguez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2800" dirty="0" smtClean="0"/>
              <a:t>director</a:t>
            </a:r>
            <a:br>
              <a:rPr lang="en-US" sz="2800" dirty="0" smtClean="0"/>
            </a:br>
            <a:r>
              <a:rPr lang="en-US" sz="2800" dirty="0" smtClean="0"/>
              <a:t>office for faculty advancement</a:t>
            </a:r>
            <a:br>
              <a:rPr lang="en-US" sz="2800" dirty="0" smtClean="0"/>
            </a:br>
            <a:r>
              <a:rPr lang="en-US" dirty="0" smtClean="0"/>
              <a:t>	</a:t>
            </a:r>
            <a:endParaRPr lang="en-US" sz="3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755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Small group activity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104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Faculty Hiring Sounding Boards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Get into groups of 4-5</a:t>
            </a:r>
          </a:p>
          <a:p>
            <a:r>
              <a:rPr lang="en-US" dirty="0" smtClean="0"/>
              <a:t>Identify timekeeper for your group</a:t>
            </a:r>
          </a:p>
          <a:p>
            <a:r>
              <a:rPr lang="en-US" dirty="0" smtClean="0"/>
              <a:t>Each person gets </a:t>
            </a:r>
            <a:r>
              <a:rPr lang="en-US" b="1" dirty="0" smtClean="0">
                <a:solidFill>
                  <a:srgbClr val="C00000"/>
                </a:solidFill>
              </a:rPr>
              <a:t>10 minutes </a:t>
            </a:r>
            <a:r>
              <a:rPr lang="en-US" dirty="0" smtClean="0"/>
              <a:t>to work on a Faculty Hiring issue. </a:t>
            </a:r>
            <a:r>
              <a:rPr lang="en-US" dirty="0"/>
              <a:t>Timekeeper give </a:t>
            </a:r>
            <a:r>
              <a:rPr lang="en-US" b="1" dirty="0">
                <a:solidFill>
                  <a:srgbClr val="C00000"/>
                </a:solidFill>
              </a:rPr>
              <a:t>warning when 1 minute left</a:t>
            </a:r>
            <a:r>
              <a:rPr lang="en-US" dirty="0"/>
              <a:t>.</a:t>
            </a:r>
            <a:endParaRPr lang="en-US" dirty="0" smtClean="0"/>
          </a:p>
          <a:p>
            <a:pPr lvl="1"/>
            <a:r>
              <a:rPr lang="en-US" dirty="0" smtClean="0"/>
              <a:t>Describe issue. Share what you’ve tried already.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pecify </a:t>
            </a:r>
            <a:r>
              <a:rPr lang="en-US" b="1" dirty="0" smtClean="0">
                <a:solidFill>
                  <a:srgbClr val="C00000"/>
                </a:solidFill>
              </a:rPr>
              <a:t>type of feedback wanted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Peers ask clarifying questions and offer feedback. </a:t>
            </a:r>
          </a:p>
          <a:p>
            <a:pPr lvl="1"/>
            <a:r>
              <a:rPr lang="en-US" dirty="0" smtClean="0"/>
              <a:t>Make a </a:t>
            </a:r>
            <a:r>
              <a:rPr lang="en-US" b="1" dirty="0" smtClean="0">
                <a:solidFill>
                  <a:srgbClr val="C00000"/>
                </a:solidFill>
              </a:rPr>
              <a:t>contract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at the end of your time to take action related to issue and include </a:t>
            </a:r>
            <a:r>
              <a:rPr lang="en-US" b="1" dirty="0" smtClean="0">
                <a:solidFill>
                  <a:srgbClr val="C00000"/>
                </a:solidFill>
              </a:rPr>
              <a:t>timeframe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166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and evaluations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147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INTRODUCTIONS &amp; </a:t>
            </a:r>
            <a:r>
              <a:rPr lang="en-US" dirty="0" err="1" smtClean="0"/>
              <a:t>wELCOME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305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Networking lunch 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016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4419600"/>
            <a:ext cx="8191500" cy="685800"/>
          </a:xfrm>
        </p:spPr>
        <p:txBody>
          <a:bodyPr/>
          <a:lstStyle/>
          <a:p>
            <a:r>
              <a:rPr lang="en-US" sz="4400" dirty="0" smtClean="0"/>
              <a:t>PANEL and Q&amp;A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</a:t>
            </a:r>
            <a:endParaRPr lang="en-US" sz="3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514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and Panelists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8153400" cy="4419600"/>
          </a:xfrm>
        </p:spPr>
        <p:txBody>
          <a:bodyPr/>
          <a:lstStyle/>
          <a:p>
            <a:r>
              <a:rPr lang="en-US" sz="2800" b="1" dirty="0" smtClean="0"/>
              <a:t>Faculty Hiring Negotiations with Dean Michael Bragg</a:t>
            </a:r>
            <a:r>
              <a:rPr lang="en-US" sz="2800" dirty="0" smtClean="0"/>
              <a:t>, </a:t>
            </a:r>
            <a:r>
              <a:rPr lang="en-US" sz="2500" dirty="0" smtClean="0"/>
              <a:t>College of Engineering</a:t>
            </a:r>
          </a:p>
          <a:p>
            <a:endParaRPr lang="en-US" sz="500" dirty="0" smtClean="0"/>
          </a:p>
          <a:p>
            <a:r>
              <a:rPr lang="en-US" sz="2800" b="1" dirty="0"/>
              <a:t>Start up Packages with Dept. Chair and Professor Paul Hopkins</a:t>
            </a:r>
            <a:r>
              <a:rPr lang="en-US" sz="2800" dirty="0"/>
              <a:t>, </a:t>
            </a:r>
            <a:r>
              <a:rPr lang="en-US" sz="2500" dirty="0"/>
              <a:t>Chemistry </a:t>
            </a:r>
            <a:endParaRPr lang="en-US" sz="2500" dirty="0" smtClean="0"/>
          </a:p>
          <a:p>
            <a:r>
              <a:rPr lang="en-US" sz="2800" b="1" dirty="0" smtClean="0"/>
              <a:t>Dual Career Scenarios with Dean Jim Jiambalvo</a:t>
            </a:r>
            <a:r>
              <a:rPr lang="en-US" sz="2800" dirty="0" smtClean="0"/>
              <a:t>,</a:t>
            </a:r>
            <a:r>
              <a:rPr lang="en-US" sz="2500" dirty="0" smtClean="0"/>
              <a:t> Foster School of Business</a:t>
            </a:r>
          </a:p>
          <a:p>
            <a:endParaRPr lang="en-US" sz="500" dirty="0" smtClean="0"/>
          </a:p>
          <a:p>
            <a:r>
              <a:rPr lang="en-US" sz="2800" b="1" dirty="0" smtClean="0"/>
              <a:t>Bias in Evaluation Education Faculty Senate Resolution with Dr. Norma Rodriguez</a:t>
            </a:r>
            <a:r>
              <a:rPr lang="en-US" sz="2800" dirty="0" smtClean="0"/>
              <a:t>,</a:t>
            </a:r>
            <a:r>
              <a:rPr lang="en-US" sz="2500" dirty="0" smtClean="0"/>
              <a:t> Director, Office for Faculty Advancement</a:t>
            </a:r>
            <a:endParaRPr lang="en-US" sz="25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980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0"/>
            <a:ext cx="7772400" cy="1470025"/>
          </a:xfrm>
        </p:spPr>
        <p:txBody>
          <a:bodyPr/>
          <a:lstStyle/>
          <a:p>
            <a:r>
              <a:rPr lang="en-US" sz="4000" dirty="0" smtClean="0"/>
              <a:t>Faculty Hiring Negotiations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295400"/>
          </a:xfrm>
        </p:spPr>
        <p:txBody>
          <a:bodyPr/>
          <a:lstStyle/>
          <a:p>
            <a:r>
              <a:rPr lang="en-US" dirty="0" smtClean="0"/>
              <a:t>Mike Bragg</a:t>
            </a:r>
          </a:p>
          <a:p>
            <a:r>
              <a:rPr lang="en-US" dirty="0" smtClean="0"/>
              <a:t>June 4,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65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Philosophy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7467600" cy="495300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Know what your objective is for the negotiation.  Is it to hire this candidate or make your department better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/>
              <a:t>One negotiator and lots of </a:t>
            </a:r>
            <a:r>
              <a:rPr lang="en-US" dirty="0" smtClean="0"/>
              <a:t>support</a:t>
            </a:r>
          </a:p>
          <a:p>
            <a:endParaRPr lang="en-US" dirty="0"/>
          </a:p>
          <a:p>
            <a:r>
              <a:rPr lang="en-US" dirty="0"/>
              <a:t>Don’t put yourself in the position that you can’t afford to fail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Remember – they want a job as much as you want to hire </a:t>
            </a:r>
            <a:r>
              <a:rPr lang="en-US" dirty="0" smtClean="0"/>
              <a:t>them</a:t>
            </a:r>
          </a:p>
          <a:p>
            <a:endParaRPr lang="en-US" dirty="0"/>
          </a:p>
          <a:p>
            <a:r>
              <a:rPr lang="en-US" dirty="0"/>
              <a:t>Play to our many </a:t>
            </a:r>
            <a:r>
              <a:rPr lang="en-US" dirty="0" smtClean="0"/>
              <a:t>strengths</a:t>
            </a:r>
          </a:p>
          <a:p>
            <a:endParaRPr lang="en-US" dirty="0"/>
          </a:p>
          <a:p>
            <a:r>
              <a:rPr lang="en-US" dirty="0"/>
              <a:t>“No good deed goes unpunished.”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8441094" y="6553200"/>
            <a:ext cx="685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M. Bragg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9399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Be Prepared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24000"/>
            <a:ext cx="7543800" cy="5029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Know what salary and startup options you have and are prepared to offer.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Know your current department.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If they are already employed, know their current salary and lab situation.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What are space options and existing equipment, and facilities to leverage.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441094" y="6553200"/>
            <a:ext cx="685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M. Bragg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48478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Startup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18535" y="1524000"/>
            <a:ext cx="78486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 want to supply what they need to be successful.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Want is not the same as need.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Don’t </a:t>
            </a:r>
            <a:r>
              <a:rPr lang="en-US" dirty="0"/>
              <a:t>have to supply everything they </a:t>
            </a:r>
            <a:r>
              <a:rPr lang="en-US" dirty="0" smtClean="0"/>
              <a:t>want.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Shared resources are good!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Senior hires often want bigger startups and need them less (should only hire senior faculty that bring in resources quickly.)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441094" y="6553200"/>
            <a:ext cx="685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M. Bragg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01777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TitleSlide"/>
  <p:tag name="COLORSETGROUPCLASSNAME" val="ColorSetGroupLight"/>
  <p:tag name="FONTSETGROUPCLASSNAME" val="FontSetGroup2"/>
  <p:tag name="SHAPECLASSNAME" val="HiddenFooter"/>
  <p:tag name="SHAPECLASSPROTECTIONTYPE" val="3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TitleSlide"/>
  <p:tag name="COLORSETGROUPCLASSNAME" val="ColorSetGroupLight"/>
  <p:tag name="FONTSETGROUPCLASSNAME" val="FontSetGroup2"/>
  <p:tag name="SHAPECLASSNAME" val="HiddenDate"/>
  <p:tag name="SHAPECLASSPROTECTIONTYPE" val="3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PageNumb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TitleSlide"/>
  <p:tag name="COLORSETGROUPCLASSNAME" val="ColorSetGroupLight"/>
  <p:tag name="FONTSETGROUPCLASSNAME" val="FontSetGroup2"/>
  <p:tag name="SHAPECLASSNAME" val="HiddenPageNumber"/>
  <p:tag name="SHAPECLASSPROTECTIONTYPE" val="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TitleDescFontColor"/>
  <p:tag name="COLORSETCLASSNAME" val="ColorSet1"/>
  <p:tag name="SCRIPT" val="1"/>
  <p:tag name="FIELDS" val="AUTHOR;"/>
  <p:tag name="MLI" val="1"/>
  <p:tag name="SHAPESETGROUPCLASSNAME" val="ShapeSetGroup2"/>
  <p:tag name="SHAPESETCLASSNAME" val="TITLE"/>
  <p:tag name="COLORSETGROUPCLASSNAME" val="ColorSetGroupLight"/>
  <p:tag name="FONTSETGROUPCLASSNAME" val="FontSetGroup2"/>
  <p:tag name="SHAPECLASSNAME" val="Author"/>
  <p:tag name="SHAPECLASSPROTECTIONTYPE" val="47"/>
</p:tagLst>
</file>

<file path=ppt/theme/_rels/them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_rels/them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_rels/them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_rels/them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_rels/them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_rels/them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ADVANCE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2_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5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dobe Garamond Pro"/>
        <a:ea typeface=""/>
        <a:cs typeface=""/>
      </a:majorFont>
      <a:minorFont>
        <a:latin typeface="Adobe Garamon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1_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2_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3_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4_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5_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7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8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9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0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1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2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3795</TotalTime>
  <Words>908</Words>
  <Application>Microsoft Office PowerPoint</Application>
  <PresentationFormat>On-screen Show (4:3)</PresentationFormat>
  <Paragraphs>210</Paragraphs>
  <Slides>30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29</vt:i4>
      </vt:variant>
      <vt:variant>
        <vt:lpstr>Slide Titles</vt:lpstr>
      </vt:variant>
      <vt:variant>
        <vt:i4>30</vt:i4>
      </vt:variant>
    </vt:vector>
  </HeadingPairs>
  <TitlesOfParts>
    <vt:vector size="71" baseType="lpstr">
      <vt:lpstr>MS PGothic</vt:lpstr>
      <vt:lpstr>MS PGothic</vt:lpstr>
      <vt:lpstr>Adobe Garamond Pro</vt:lpstr>
      <vt:lpstr>Arial</vt:lpstr>
      <vt:lpstr>Arial Black</vt:lpstr>
      <vt:lpstr>Book Antiqua</vt:lpstr>
      <vt:lpstr>Calibri</vt:lpstr>
      <vt:lpstr>Century Gothic</vt:lpstr>
      <vt:lpstr>HelveticaNeue BlackCond</vt:lpstr>
      <vt:lpstr>Open Sans</vt:lpstr>
      <vt:lpstr>Times</vt:lpstr>
      <vt:lpstr>Wingdings</vt:lpstr>
      <vt:lpstr>AAAS template 2</vt:lpstr>
      <vt:lpstr>25_AAAS template 2</vt:lpstr>
      <vt:lpstr>26_AAAS template 2</vt:lpstr>
      <vt:lpstr>27_AAAS template 2</vt:lpstr>
      <vt:lpstr>28_AAAS template 2</vt:lpstr>
      <vt:lpstr>29_AAAS template 2</vt:lpstr>
      <vt:lpstr>30_AAAS template 2</vt:lpstr>
      <vt:lpstr>31_AAAS template 2</vt:lpstr>
      <vt:lpstr>32_AAAS template 2</vt:lpstr>
      <vt:lpstr>4_AAAS template 2</vt:lpstr>
      <vt:lpstr>Custom Design</vt:lpstr>
      <vt:lpstr>ADVANCE-template</vt:lpstr>
      <vt:lpstr>6_AAAS template 2</vt:lpstr>
      <vt:lpstr>1_Custom Design</vt:lpstr>
      <vt:lpstr>2_Custom Design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Default Design</vt:lpstr>
      <vt:lpstr>Apothecary</vt:lpstr>
      <vt:lpstr>1_Apothecary</vt:lpstr>
      <vt:lpstr>2_Apothecary</vt:lpstr>
      <vt:lpstr>3_Apothecary</vt:lpstr>
      <vt:lpstr>4_Apothecary</vt:lpstr>
      <vt:lpstr>5_Apothecary</vt:lpstr>
      <vt:lpstr>Faculty Hiring</vt:lpstr>
      <vt:lpstr>AGENDA</vt:lpstr>
      <vt:lpstr>INTRODUCTIONS &amp; wELCOME</vt:lpstr>
      <vt:lpstr>PANEL and Q&amp;A  </vt:lpstr>
      <vt:lpstr>Topics and Panelists</vt:lpstr>
      <vt:lpstr>Faculty Hiring Negotiations</vt:lpstr>
      <vt:lpstr>Philosophy</vt:lpstr>
      <vt:lpstr>Be Prepared</vt:lpstr>
      <vt:lpstr>Startup</vt:lpstr>
      <vt:lpstr>Salary</vt:lpstr>
      <vt:lpstr>Space</vt:lpstr>
      <vt:lpstr>Final Thoughts</vt:lpstr>
      <vt:lpstr>NEW FACULTY START-UP PACKAGES</vt:lpstr>
      <vt:lpstr>Why Is It Needed?</vt:lpstr>
      <vt:lpstr>Impact On Acceptance?</vt:lpstr>
      <vt:lpstr>How Much?</vt:lpstr>
      <vt:lpstr>Optimizing Your Offer on a Budget</vt:lpstr>
      <vt:lpstr>Optimizing Your Offer on a Budget (cont’d)</vt:lpstr>
      <vt:lpstr>Where to Find the Funds</vt:lpstr>
      <vt:lpstr>PowerPoint Presentation</vt:lpstr>
      <vt:lpstr>The landscape</vt:lpstr>
      <vt:lpstr>Opportunities and Challenges</vt:lpstr>
      <vt:lpstr>Recommendations</vt:lpstr>
      <vt:lpstr>Experience at Foster</vt:lpstr>
      <vt:lpstr>PowerPoint Presentation</vt:lpstr>
      <vt:lpstr>Norma rodriguez director office for faculty advancement  </vt:lpstr>
      <vt:lpstr>Small group activity</vt:lpstr>
      <vt:lpstr>Faculty Hiring Sounding Boards</vt:lpstr>
      <vt:lpstr>Conclusion and evaluations</vt:lpstr>
      <vt:lpstr>Networking lunch </vt:lpstr>
    </vt:vector>
  </TitlesOfParts>
  <Company>Lenovo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 User</dc:creator>
  <cp:lastModifiedBy>DSA Student</cp:lastModifiedBy>
  <cp:revision>189</cp:revision>
  <cp:lastPrinted>2015-02-20T19:12:59Z</cp:lastPrinted>
  <dcterms:created xsi:type="dcterms:W3CDTF">2012-10-30T13:25:58Z</dcterms:created>
  <dcterms:modified xsi:type="dcterms:W3CDTF">2015-06-09T17:37:34Z</dcterms:modified>
</cp:coreProperties>
</file>