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2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3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4.xml" ContentType="application/vnd.openxmlformats-officedocument.theme+xml"/>
  <Override PartName="/ppt/slideLayouts/slideLayout158.xml" ContentType="application/vnd.openxmlformats-officedocument.presentationml.slideLayout+xml"/>
  <Override PartName="/ppt/theme/theme15.xml" ContentType="application/vnd.openxmlformats-officedocument.theme+xml"/>
  <Override PartName="/ppt/slideLayouts/slideLayout159.xml" ContentType="application/vnd.openxmlformats-officedocument.presentationml.slideLayout+xml"/>
  <Override PartName="/ppt/theme/theme16.xml" ContentType="application/vnd.openxmlformats-officedocument.theme+xml"/>
  <Override PartName="/ppt/slideLayouts/slideLayout160.xml" ContentType="application/vnd.openxmlformats-officedocument.presentationml.slideLayout+xml"/>
  <Override PartName="/ppt/theme/theme17.xml" ContentType="application/vnd.openxmlformats-officedocument.theme+xml"/>
  <Override PartName="/ppt/slideLayouts/slideLayout161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3" r:id="rId1"/>
    <p:sldMasterId id="2147484016" r:id="rId2"/>
    <p:sldMasterId id="2147484029" r:id="rId3"/>
    <p:sldMasterId id="2147484042" r:id="rId4"/>
    <p:sldMasterId id="2147484055" r:id="rId5"/>
    <p:sldMasterId id="2147484068" r:id="rId6"/>
    <p:sldMasterId id="2147484081" r:id="rId7"/>
    <p:sldMasterId id="2147484094" r:id="rId8"/>
    <p:sldMasterId id="2147484107" r:id="rId9"/>
    <p:sldMasterId id="2147484120" r:id="rId10"/>
    <p:sldMasterId id="2147484146" r:id="rId11"/>
    <p:sldMasterId id="2147484158" r:id="rId12"/>
    <p:sldMasterId id="2147484133" r:id="rId13"/>
    <p:sldMasterId id="2147484185" r:id="rId14"/>
    <p:sldMasterId id="2147484188" r:id="rId15"/>
    <p:sldMasterId id="2147484190" r:id="rId16"/>
    <p:sldMasterId id="2147484192" r:id="rId17"/>
    <p:sldMasterId id="2147484194" r:id="rId18"/>
  </p:sldMasterIdLst>
  <p:notesMasterIdLst>
    <p:notesMasterId r:id="rId33"/>
  </p:notesMasterIdLst>
  <p:handoutMasterIdLst>
    <p:handoutMasterId r:id="rId34"/>
  </p:handoutMasterIdLst>
  <p:sldIdLst>
    <p:sldId id="317" r:id="rId19"/>
    <p:sldId id="362" r:id="rId20"/>
    <p:sldId id="381" r:id="rId21"/>
    <p:sldId id="382" r:id="rId22"/>
    <p:sldId id="383" r:id="rId23"/>
    <p:sldId id="384" r:id="rId24"/>
    <p:sldId id="319" r:id="rId25"/>
    <p:sldId id="375" r:id="rId26"/>
    <p:sldId id="376" r:id="rId27"/>
    <p:sldId id="377" r:id="rId28"/>
    <p:sldId id="378" r:id="rId29"/>
    <p:sldId id="379" r:id="rId30"/>
    <p:sldId id="380" r:id="rId31"/>
    <p:sldId id="385" r:id="rId32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502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94737" autoAdjust="0"/>
  </p:normalViewPr>
  <p:slideViewPr>
    <p:cSldViewPr>
      <p:cViewPr varScale="1">
        <p:scale>
          <a:sx n="105" d="100"/>
          <a:sy n="105" d="100"/>
        </p:scale>
        <p:origin x="-70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307" tIns="46153" rIns="92307" bIns="4615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64820"/>
          </a:xfrm>
          <a:prstGeom prst="rect">
            <a:avLst/>
          </a:prstGeom>
        </p:spPr>
        <p:txBody>
          <a:bodyPr vert="horz" lIns="92307" tIns="46153" rIns="92307" bIns="46153" rtlCol="0"/>
          <a:lstStyle>
            <a:lvl1pPr algn="r">
              <a:defRPr sz="1200"/>
            </a:lvl1pPr>
          </a:lstStyle>
          <a:p>
            <a:fld id="{0CCEADCB-708E-F941-8075-075E5EBDA019}" type="datetimeFigureOut">
              <a:rPr lang="en-US" smtClean="0"/>
              <a:t>12/9/2014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2307" tIns="46153" rIns="92307" bIns="4615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829967"/>
            <a:ext cx="2971800" cy="464820"/>
          </a:xfrm>
          <a:prstGeom prst="rect">
            <a:avLst/>
          </a:prstGeom>
        </p:spPr>
        <p:txBody>
          <a:bodyPr vert="horz" lIns="92307" tIns="46153" rIns="92307" bIns="46153" rtlCol="0" anchor="b"/>
          <a:lstStyle>
            <a:lvl1pPr algn="r">
              <a:defRPr sz="1200"/>
            </a:lvl1pPr>
          </a:lstStyle>
          <a:p>
            <a:fld id="{1558197F-2033-974C-8E6B-35E21DD75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163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307" tIns="46153" rIns="92307" bIns="4615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64820"/>
          </a:xfrm>
          <a:prstGeom prst="rect">
            <a:avLst/>
          </a:prstGeom>
        </p:spPr>
        <p:txBody>
          <a:bodyPr vert="horz" lIns="92307" tIns="46153" rIns="92307" bIns="46153" rtlCol="0"/>
          <a:lstStyle>
            <a:lvl1pPr algn="r">
              <a:defRPr sz="1200"/>
            </a:lvl1pPr>
          </a:lstStyle>
          <a:p>
            <a:fld id="{569C7343-33EA-40DA-9F48-5F09440026E9}" type="datetimeFigureOut">
              <a:rPr lang="en-US" smtClean="0"/>
              <a:t>12/9/2014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7" tIns="46153" rIns="92307" bIns="4615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1"/>
            <a:ext cx="5486400" cy="4183380"/>
          </a:xfrm>
          <a:prstGeom prst="rect">
            <a:avLst/>
          </a:prstGeom>
        </p:spPr>
        <p:txBody>
          <a:bodyPr vert="horz" lIns="92307" tIns="46153" rIns="92307" bIns="4615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2307" tIns="46153" rIns="92307" bIns="4615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829967"/>
            <a:ext cx="2971800" cy="464820"/>
          </a:xfrm>
          <a:prstGeom prst="rect">
            <a:avLst/>
          </a:prstGeom>
        </p:spPr>
        <p:txBody>
          <a:bodyPr vert="horz" lIns="92307" tIns="46153" rIns="92307" bIns="46153" rtlCol="0" anchor="b"/>
          <a:lstStyle>
            <a:lvl1pPr algn="r">
              <a:defRPr sz="1200"/>
            </a:lvl1pPr>
          </a:lstStyle>
          <a:p>
            <a:fld id="{72EF4AC0-9BA2-46D2-9372-A5C9261B2C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5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4958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8139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1898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637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318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652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38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317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88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50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1405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265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23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7802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351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629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9618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837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323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747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7898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2321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82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0729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609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655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1589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5312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0232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0477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7377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3629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5995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43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068711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6816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174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12/9/2014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7138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2" cstate="print"/>
          <a:srcRect b="23627"/>
          <a:stretch>
            <a:fillRect/>
          </a:stretch>
        </p:blipFill>
        <p:spPr bwMode="auto">
          <a:xfrm>
            <a:off x="457200" y="74613"/>
            <a:ext cx="17526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3" cstate="print"/>
          <a:srcRect t="71841"/>
          <a:stretch>
            <a:fillRect/>
          </a:stretch>
        </p:blipFill>
        <p:spPr bwMode="auto">
          <a:xfrm>
            <a:off x="4876800" y="6380163"/>
            <a:ext cx="3792538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6136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3998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6007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9745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0514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2847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73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9061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0818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8718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8291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5082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261662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0069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72261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0479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4048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7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0702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5030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9252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2284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71032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63005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2179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bg>
      <p:bgPr>
        <a:gradFill rotWithShape="1">
          <a:gsLst>
            <a:gs pos="0">
              <a:schemeClr val="bg1">
                <a:lumMod val="85000"/>
              </a:schemeClr>
            </a:gs>
            <a:gs pos="40000">
              <a:schemeClr val="bg1">
                <a:lumMod val="85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UWEE master slide_v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rgbClr val="1D216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8375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D216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47675" y="5943600"/>
            <a:ext cx="2133600" cy="365125"/>
          </a:xfrm>
        </p:spPr>
        <p:txBody>
          <a:bodyPr/>
          <a:lstStyle>
            <a:lvl1pPr>
              <a:defRPr>
                <a:solidFill>
                  <a:srgbClr val="1D2169"/>
                </a:solidFill>
              </a:defRPr>
            </a:lvl1pPr>
          </a:lstStyle>
          <a:p>
            <a:pPr>
              <a:defRPr/>
            </a:pPr>
            <a:fld id="{63283520-831A-4903-9E16-76918F95B963}" type="datetime1">
              <a:rPr lang="en-US" smtClean="0"/>
              <a:pPr>
                <a:defRPr/>
              </a:pPr>
              <a:t>12/9/2014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14675" y="5943600"/>
            <a:ext cx="2895600" cy="365125"/>
          </a:xfrm>
        </p:spPr>
        <p:txBody>
          <a:bodyPr/>
          <a:lstStyle>
            <a:lvl1pPr>
              <a:defRPr>
                <a:solidFill>
                  <a:srgbClr val="1D2169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43675" y="5943600"/>
            <a:ext cx="2133600" cy="365125"/>
          </a:xfrm>
        </p:spPr>
        <p:txBody>
          <a:bodyPr/>
          <a:lstStyle>
            <a:lvl1pPr>
              <a:defRPr>
                <a:solidFill>
                  <a:srgbClr val="1D2169"/>
                </a:solidFill>
              </a:defRPr>
            </a:lvl1pPr>
          </a:lstStyle>
          <a:p>
            <a:pPr>
              <a:defRPr/>
            </a:pPr>
            <a:fld id="{8CDE0E2C-7907-496B-8CD1-07EC1BF12E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694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6200" y="25400"/>
            <a:ext cx="8839200" cy="584200"/>
          </a:xfrm>
        </p:spPr>
        <p:txBody>
          <a:bodyPr/>
          <a:lstStyle>
            <a:lvl1pPr algn="l">
              <a:defRPr sz="3600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76200" y="685800"/>
            <a:ext cx="8991600" cy="6124577"/>
          </a:xfrm>
        </p:spPr>
        <p:txBody>
          <a:bodyPr/>
          <a:lstStyle>
            <a:lvl1pPr>
              <a:spcBef>
                <a:spcPts val="250"/>
              </a:spcBef>
              <a:defRPr kumimoji="0" lang="en-US" sz="2400" b="0" i="0" u="none" strike="noStrike" kern="1200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ＭＳ Ｐゴシック" charset="-128"/>
                <a:cs typeface="ＭＳ Ｐゴシック" charset="-128"/>
              </a:defRPr>
            </a:lvl1pPr>
            <a:lvl2pPr marL="742950" indent="-285750">
              <a:spcBef>
                <a:spcPts val="250"/>
              </a:spcBef>
              <a:buFont typeface="Wingdings" panose="05000000000000000000" pitchFamily="2" charset="2"/>
              <a:buChar char="§"/>
              <a:defRPr kumimoji="0" lang="en-US" sz="2000" b="0" i="0" u="none" strike="noStrike" kern="1200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ＭＳ Ｐゴシック" charset="-128"/>
                <a:cs typeface="ＭＳ Ｐゴシック" charset="-128"/>
              </a:defRPr>
            </a:lvl2pPr>
            <a:lvl3pPr>
              <a:spcBef>
                <a:spcPts val="250"/>
              </a:spcBef>
              <a:defRPr kumimoji="0" lang="en-US" sz="1800" b="0" i="0" u="none" strike="noStrike" kern="1200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ＭＳ Ｐゴシック" charset="-128"/>
                <a:cs typeface="ＭＳ Ｐゴシック" charset="-128"/>
              </a:defRPr>
            </a:lvl3pPr>
            <a:lvl4pPr>
              <a:spcBef>
                <a:spcPts val="250"/>
              </a:spcBef>
              <a:defRPr kumimoji="0" lang="en-US" sz="1800" b="0" i="0" u="none" strike="noStrike" kern="1200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ＭＳ Ｐゴシック" charset="-128"/>
                <a:cs typeface="ＭＳ Ｐゴシック" charset="-128"/>
              </a:defRPr>
            </a:lvl4pPr>
            <a:lvl5pPr>
              <a:spcBef>
                <a:spcPts val="250"/>
              </a:spcBef>
              <a:defRPr kumimoji="0" lang="en-US" sz="1800" b="0" i="0" u="none" strike="noStrike" kern="1200" cap="none" spc="0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ＭＳ Ｐゴシック" charset="-128"/>
                <a:cs typeface="ＭＳ Ｐゴシック" charset="-128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6842"/>
            <a:ext cx="9144000" cy="441158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6477000" y="6454140"/>
            <a:ext cx="2590800" cy="327660"/>
          </a:xfrm>
          <a:prstGeom prst="rect">
            <a:avLst/>
          </a:prstGeom>
          <a:solidFill>
            <a:srgbClr val="3927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8145780" y="6400800"/>
            <a:ext cx="9144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B65BC1FB-6D1F-4C92-8EEC-5983F575A694}" type="slidenum">
              <a:rPr lang="en-US" altLang="ja-JP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104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B076-E289-479C-93CB-2104B41F81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3EDA-3D22-46DF-B37B-DC2EEEEE8E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66240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B076-E289-479C-93CB-2104B41F81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3EDA-3D22-46DF-B37B-DC2EEEEE8E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417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5975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B076-E289-479C-93CB-2104B41F81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3EDA-3D22-46DF-B37B-DC2EEEEE8E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83874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B076-E289-479C-93CB-2104B41F81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C3EDA-3D22-46DF-B37B-DC2EEEEE8E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59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81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46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74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90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62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90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09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0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82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66723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26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9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77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0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649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322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57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235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410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486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675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323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528709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6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0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214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414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164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0330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198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659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57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149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194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584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8227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159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959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12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748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72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799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626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958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5590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2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59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301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15273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0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51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355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213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469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239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218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4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6559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6293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056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881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090768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6903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26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079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8180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0374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45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556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423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9814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1534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63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375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04047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308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4519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290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3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0498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893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6485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02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716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767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247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770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001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9365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7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4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4" Type="http://schemas.openxmlformats.org/officeDocument/2006/relationships/image" Target="../media/image5.png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8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59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60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6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01496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37628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114E6-7A49-4014-8607-630331982671}" type="datetimeFigureOut">
              <a:rPr lang="en-US" smtClean="0"/>
              <a:t>12/9/2014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70" r:id="rId2"/>
    <p:sldLayoutId id="2147484148" r:id="rId3"/>
    <p:sldLayoutId id="2147484149" r:id="rId4"/>
    <p:sldLayoutId id="2147484150" r:id="rId5"/>
    <p:sldLayoutId id="2147484151" r:id="rId6"/>
    <p:sldLayoutId id="2147484152" r:id="rId7"/>
    <p:sldLayoutId id="2147484153" r:id="rId8"/>
    <p:sldLayoutId id="2147484154" r:id="rId9"/>
    <p:sldLayoutId id="2147484155" r:id="rId10"/>
    <p:sldLayoutId id="2147484156" r:id="rId11"/>
    <p:sldLayoutId id="214748415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3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4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7D3A5DC-F5B9-4499-BA6F-DD6AFB6E9C49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254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66953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  <p:sldLayoutId id="214748414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3340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8229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7675" y="60960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1D2169"/>
                </a:solidFill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01DC740-12FD-4129-8A9D-DCEE89161905}" type="datetime1">
              <a:rPr lang="en-US" smtClean="0">
                <a:ea typeface="ＭＳ Ｐゴシック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12/9/2014</a:t>
            </a:fld>
            <a:endParaRPr lang="en-US">
              <a:ea typeface="ＭＳ Ｐゴシック" panose="020B0600070205080204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14675" y="60960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1D2169"/>
                </a:solidFill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ea typeface="ＭＳ Ｐゴシック" panose="020B0600070205080204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3675" y="60960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1D2169"/>
                </a:solidFill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50A1949-3BF8-4411-AFCF-69A37CA2A4E1}" type="slidenum">
              <a:rPr lang="en-US">
                <a:ea typeface="ＭＳ Ｐゴシック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ea typeface="ＭＳ Ｐゴシック" panose="020B0600070205080204" pitchFamily="34" charset="-128"/>
            </a:endParaRPr>
          </a:p>
        </p:txBody>
      </p:sp>
      <p:pic>
        <p:nvPicPr>
          <p:cNvPr id="1031" name="Picture 7" descr="EE_UW_bl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381000"/>
            <a:ext cx="19907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8817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6" r:id="rId1"/>
    <p:sldLayoutId id="2147484187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D2169"/>
          </a:solidFill>
          <a:latin typeface="+mj-lt"/>
          <a:ea typeface="ＭＳ Ｐゴシック" charset="-128"/>
          <a:cs typeface="ＭＳ Ｐゴシック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D2169"/>
          </a:solidFill>
          <a:latin typeface="Calibri" charset="0"/>
          <a:ea typeface="ＭＳ Ｐゴシック" charset="-128"/>
          <a:cs typeface="ＭＳ Ｐゴシック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D2169"/>
          </a:solidFill>
          <a:latin typeface="Calibri" charset="0"/>
          <a:ea typeface="ＭＳ Ｐゴシック" charset="-128"/>
          <a:cs typeface="ＭＳ Ｐゴシック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D2169"/>
          </a:solidFill>
          <a:latin typeface="Calibri" charset="0"/>
          <a:ea typeface="ＭＳ Ｐゴシック" charset="-128"/>
          <a:cs typeface="ＭＳ Ｐゴシック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D2169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1D2169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 kern="1200">
          <a:solidFill>
            <a:srgbClr val="1D2169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D2169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rgbClr val="1D2169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rgbClr val="1D2169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6B076-E289-479C-93CB-2104B41F81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C3EDA-3D22-46DF-B37B-DC2EEEEE8E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944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6B076-E289-479C-93CB-2104B41F81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C3EDA-3D22-46DF-B37B-DC2EEEEE8E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385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6B076-E289-479C-93CB-2104B41F81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C3EDA-3D22-46DF-B37B-DC2EEEEE8E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2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6B076-E289-479C-93CB-2104B41F81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C3EDA-3D22-46DF-B37B-DC2EEEEE8E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81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91494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47494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83006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3680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25004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740600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0514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  <p:sldLayoutId id="2147484106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92496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3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5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5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“What I Wish I Had Known My First Year”</a:t>
            </a:r>
            <a:endParaRPr lang="en-US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533400" y="3886200"/>
            <a:ext cx="8077200" cy="1752600"/>
          </a:xfrm>
        </p:spPr>
        <p:txBody>
          <a:bodyPr/>
          <a:lstStyle/>
          <a:p>
            <a:pPr marL="342900" indent="-342900">
              <a:defRPr/>
            </a:pPr>
            <a:r>
              <a:rPr lang="en-US" dirty="0" smtClean="0">
                <a:solidFill>
                  <a:prstClr val="black"/>
                </a:solidFill>
              </a:rPr>
              <a:t>UW ADVANCE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Fall Quarter Pre-Tenure Faculty Workshop</a:t>
            </a:r>
          </a:p>
          <a:p>
            <a:pPr marL="342900" indent="-342900">
              <a:defRPr/>
            </a:pPr>
            <a:endParaRPr lang="en-US" sz="500" dirty="0">
              <a:solidFill>
                <a:prstClr val="black"/>
              </a:solidFill>
            </a:endParaRPr>
          </a:p>
          <a:p>
            <a:pPr marL="342900" indent="-342900"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December 9, 2014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72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Students, students, students</a:t>
            </a:r>
          </a:p>
          <a:p>
            <a:pPr lvl="1"/>
            <a:r>
              <a:rPr lang="en-US" dirty="0" smtClean="0"/>
              <a:t>Positive feedback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The first couple of students are </a:t>
            </a:r>
            <a:r>
              <a:rPr lang="en-US" b="1" dirty="0" smtClean="0"/>
              <a:t>hugely </a:t>
            </a:r>
            <a:r>
              <a:rPr lang="en-US" dirty="0" smtClean="0"/>
              <a:t>important</a:t>
            </a:r>
          </a:p>
          <a:p>
            <a:pPr lvl="1"/>
            <a:r>
              <a:rPr lang="en-US" dirty="0" smtClean="0"/>
              <a:t>Set the tone for the lab</a:t>
            </a:r>
          </a:p>
          <a:p>
            <a:pPr lvl="1"/>
            <a:r>
              <a:rPr lang="en-US" dirty="0" smtClean="0"/>
              <a:t>Will be your ambassadors for future student hiring (they’re well networked)</a:t>
            </a:r>
          </a:p>
          <a:p>
            <a:pPr lvl="1"/>
            <a:r>
              <a:rPr lang="en-US" dirty="0" smtClean="0"/>
              <a:t>Spent ~30-40 hours Skyping them during admissions </a:t>
            </a:r>
          </a:p>
          <a:p>
            <a:pPr lvl="1"/>
            <a:r>
              <a:rPr lang="en-US" dirty="0" smtClean="0"/>
              <a:t>Be thoughtful about hiring strategy </a:t>
            </a:r>
          </a:p>
          <a:p>
            <a:pPr lvl="2"/>
            <a:r>
              <a:rPr lang="en-US" dirty="0" smtClean="0"/>
              <a:t>Be cognizant of the ranking of your department</a:t>
            </a:r>
          </a:p>
          <a:p>
            <a:pPr lvl="2"/>
            <a:r>
              <a:rPr lang="en-US" dirty="0" smtClean="0"/>
              <a:t>Make multiple offers if needed</a:t>
            </a:r>
          </a:p>
          <a:p>
            <a:pPr lvl="2"/>
            <a:r>
              <a:rPr lang="en-US" dirty="0" smtClean="0"/>
              <a:t>Be transparent (It worked for me so far, but I’ll let you know in the future…)</a:t>
            </a:r>
          </a:p>
          <a:p>
            <a:r>
              <a:rPr lang="en-US" dirty="0" smtClean="0"/>
              <a:t>Collaboration</a:t>
            </a:r>
          </a:p>
          <a:p>
            <a:pPr lvl="1"/>
            <a:r>
              <a:rPr lang="en-US" dirty="0" smtClean="0"/>
              <a:t>Part of the reason I signed up –</a:t>
            </a:r>
            <a:r>
              <a:rPr lang="en-US" dirty="0"/>
              <a:t> </a:t>
            </a:r>
            <a:r>
              <a:rPr lang="en-US" dirty="0" smtClean="0"/>
              <a:t>Most efficient way to learn and explore new areas</a:t>
            </a:r>
          </a:p>
          <a:p>
            <a:pPr lvl="2"/>
            <a:r>
              <a:rPr lang="en-US" dirty="0" smtClean="0"/>
              <a:t>Make collaborators like you make friends : Take your time. There’s no rush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5BC1FB-6D1F-4C92-8EEC-5983F575A694}" type="slidenum">
              <a:rPr lang="en-US" altLang="ja-JP" smtClean="0">
                <a:solidFill>
                  <a:prstClr val="white"/>
                </a:solidFill>
              </a:rPr>
              <a:pPr>
                <a:defRPr/>
              </a:pPr>
              <a:t>10</a:t>
            </a:fld>
            <a:endParaRPr lang="en-US" altLang="ja-JP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496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(contd.)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Leverage the strengths of the school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Proposals</a:t>
            </a:r>
          </a:p>
          <a:p>
            <a:pPr lvl="1"/>
            <a:r>
              <a:rPr lang="en-US" dirty="0" smtClean="0"/>
              <a:t>Should have read several proposals by now. </a:t>
            </a:r>
          </a:p>
          <a:p>
            <a:pPr lvl="1"/>
            <a:r>
              <a:rPr lang="en-US" dirty="0" smtClean="0"/>
              <a:t>Submitted your first, and actively plotting a couple others</a:t>
            </a:r>
          </a:p>
          <a:p>
            <a:pPr lvl="1"/>
            <a:r>
              <a:rPr lang="en-US" dirty="0" smtClean="0"/>
              <a:t>Play the volume, or try to stand out (I prefer the former, but that’s unqualified advice)</a:t>
            </a:r>
          </a:p>
          <a:p>
            <a:r>
              <a:rPr lang="en-US" dirty="0" smtClean="0"/>
              <a:t>Think about a post-doc, especially if the department does not currently have “bench-strength”</a:t>
            </a:r>
          </a:p>
          <a:p>
            <a:r>
              <a:rPr lang="en-US" b="1" dirty="0" smtClean="0"/>
              <a:t>Build a decent website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5BC1FB-6D1F-4C92-8EEC-5983F575A694}" type="slidenum">
              <a:rPr lang="en-US" altLang="ja-JP" smtClean="0">
                <a:solidFill>
                  <a:prstClr val="white"/>
                </a:solidFill>
              </a:rPr>
              <a:pPr>
                <a:defRPr/>
              </a:pPr>
              <a:t>11</a:t>
            </a:fld>
            <a:endParaRPr lang="en-US" altLang="ja-JP" dirty="0">
              <a:solidFill>
                <a:prstClr val="white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109439" y="1381274"/>
            <a:ext cx="1676400" cy="15240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023839" y="1381274"/>
            <a:ext cx="1676400" cy="15240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023839" y="2079503"/>
            <a:ext cx="1676400" cy="15240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109439" y="2079503"/>
            <a:ext cx="1676400" cy="15240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41875" y="1555016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Passion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17257" y="3080033"/>
            <a:ext cx="800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Talent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38239" y="1301336"/>
            <a:ext cx="1056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School’s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Strength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38239" y="3080033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Funding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9427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Unless absolutely </a:t>
            </a:r>
            <a:r>
              <a:rPr lang="en-US" b="1" dirty="0" smtClean="0"/>
              <a:t>necessary</a:t>
            </a:r>
          </a:p>
          <a:p>
            <a:pPr lvl="1"/>
            <a:r>
              <a:rPr lang="en-US" dirty="0" smtClean="0"/>
              <a:t>Teach a grad class for as much as you can get away with</a:t>
            </a:r>
          </a:p>
          <a:p>
            <a:pPr lvl="1"/>
            <a:r>
              <a:rPr lang="en-US" dirty="0" smtClean="0"/>
              <a:t>Do </a:t>
            </a:r>
            <a:r>
              <a:rPr lang="en-US" b="1" dirty="0" smtClean="0"/>
              <a:t>NOT</a:t>
            </a:r>
            <a:r>
              <a:rPr lang="en-US" dirty="0" smtClean="0"/>
              <a:t> overhaul courses in the first couple of years</a:t>
            </a:r>
          </a:p>
          <a:p>
            <a:pPr lvl="1"/>
            <a:r>
              <a:rPr lang="en-US" dirty="0" smtClean="0"/>
              <a:t>Do NOT spend more than 2 days a week on lectures (Found this impossible)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Good idea to teach in the first quarter itself (Varies from case to case though)</a:t>
            </a:r>
          </a:p>
          <a:p>
            <a:pPr lvl="1"/>
            <a:r>
              <a:rPr lang="en-US" dirty="0" smtClean="0"/>
              <a:t>Don’t do this if you have 2-3 proposals you could be working on</a:t>
            </a:r>
          </a:p>
          <a:p>
            <a:pPr lvl="1"/>
            <a:r>
              <a:rPr lang="en-US" dirty="0" smtClean="0"/>
              <a:t>Spend the teaching release when it can be more productive (training students)</a:t>
            </a:r>
          </a:p>
          <a:p>
            <a:pPr lvl="1"/>
            <a:r>
              <a:rPr lang="en-US" dirty="0" smtClean="0"/>
              <a:t>Generates a lot of independent “busy-tasks” to fill up your time later on. (Good scheduling)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5BC1FB-6D1F-4C92-8EEC-5983F575A694}" type="slidenum">
              <a:rPr lang="en-US" altLang="ja-JP" smtClean="0">
                <a:solidFill>
                  <a:prstClr val="white"/>
                </a:solidFill>
              </a:rPr>
              <a:pPr>
                <a:defRPr/>
              </a:pPr>
              <a:t>12</a:t>
            </a:fld>
            <a:endParaRPr lang="en-US" altLang="ja-JP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354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Work-Life Balance, and Other Things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Work-Life Balance</a:t>
            </a:r>
          </a:p>
          <a:p>
            <a:pPr lvl="1"/>
            <a:r>
              <a:rPr lang="en-US" dirty="0" smtClean="0"/>
              <a:t>Was told about this. Largely dismissed it. Mistake</a:t>
            </a:r>
          </a:p>
          <a:p>
            <a:pPr lvl="1"/>
            <a:r>
              <a:rPr lang="en-US" dirty="0" smtClean="0"/>
              <a:t>Goes toward efficiency (Makes you more functional, encourages you to be more efficient, effectively engineer the 80-20 rule)</a:t>
            </a:r>
          </a:p>
          <a:p>
            <a:pPr lvl="1"/>
            <a:r>
              <a:rPr lang="en-US" dirty="0" smtClean="0"/>
              <a:t>Important if you are single, vital if you’re married, essential if you have kids</a:t>
            </a:r>
          </a:p>
          <a:p>
            <a:pPr lvl="1"/>
            <a:r>
              <a:rPr lang="en-US" dirty="0" smtClean="0"/>
              <a:t>Plan your vacation </a:t>
            </a:r>
            <a:r>
              <a:rPr lang="en-US" b="1" dirty="0" smtClean="0"/>
              <a:t>a year </a:t>
            </a:r>
            <a:r>
              <a:rPr lang="en-US" dirty="0" smtClean="0"/>
              <a:t>in advance. Cancelling is not an option</a:t>
            </a:r>
          </a:p>
          <a:p>
            <a:pPr lvl="1"/>
            <a:endParaRPr lang="en-US" dirty="0"/>
          </a:p>
          <a:p>
            <a:r>
              <a:rPr lang="en-US" dirty="0" smtClean="0"/>
              <a:t>Health</a:t>
            </a:r>
          </a:p>
          <a:p>
            <a:pPr lvl="1"/>
            <a:r>
              <a:rPr lang="en-US" dirty="0" smtClean="0"/>
              <a:t>Will deteriorate if you don’t watch it</a:t>
            </a:r>
          </a:p>
          <a:p>
            <a:pPr lvl="1"/>
            <a:r>
              <a:rPr lang="en-US" dirty="0" smtClean="0"/>
              <a:t>Don’t allow yourself to come up with work-related excuses</a:t>
            </a:r>
          </a:p>
          <a:p>
            <a:pPr lvl="1"/>
            <a:r>
              <a:rPr lang="en-US" dirty="0" smtClean="0"/>
              <a:t>Play your sport, or hit the gym</a:t>
            </a:r>
          </a:p>
          <a:p>
            <a:pPr lvl="1"/>
            <a:endParaRPr lang="en-US" dirty="0"/>
          </a:p>
          <a:p>
            <a:r>
              <a:rPr lang="en-US" dirty="0" smtClean="0"/>
              <a:t>Find a mentor (or a team-break them up into sections)</a:t>
            </a:r>
          </a:p>
          <a:p>
            <a:pPr lvl="1"/>
            <a:r>
              <a:rPr lang="en-US" dirty="0" smtClean="0"/>
              <a:t>Avoid costly mistakes</a:t>
            </a:r>
          </a:p>
          <a:p>
            <a:pPr lvl="1"/>
            <a:r>
              <a:rPr lang="en-US" dirty="0" smtClean="0"/>
              <a:t>Stand on their shoulders, get </a:t>
            </a:r>
            <a:r>
              <a:rPr lang="en-US" smtClean="0"/>
              <a:t>better insights.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5BC1FB-6D1F-4C92-8EEC-5983F575A694}" type="slidenum">
              <a:rPr lang="en-US" altLang="ja-JP" smtClean="0">
                <a:solidFill>
                  <a:prstClr val="white"/>
                </a:solidFill>
              </a:rPr>
              <a:pPr>
                <a:defRPr/>
              </a:pPr>
              <a:t>13</a:t>
            </a:fld>
            <a:endParaRPr lang="en-US" altLang="ja-JP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728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762000" y="3048000"/>
            <a:ext cx="7772400" cy="9144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5200" dirty="0" smtClean="0"/>
              <a:t>Thank You!</a:t>
            </a:r>
            <a:endParaRPr lang="en-US" sz="5200" dirty="0"/>
          </a:p>
        </p:txBody>
      </p:sp>
    </p:spTree>
    <p:extLst>
      <p:ext uri="{BB962C8B-B14F-4D97-AF65-F5344CB8AC3E}">
        <p14:creationId xmlns:p14="http://schemas.microsoft.com/office/powerpoint/2010/main" val="1221392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Becky alexander</a:t>
            </a:r>
            <a:endParaRPr lang="en-US" dirty="0"/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685800" y="5486400"/>
            <a:ext cx="77724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2800" dirty="0" smtClean="0"/>
              <a:t>associate </a:t>
            </a:r>
            <a:r>
              <a:rPr lang="en-US" sz="2800" dirty="0" smtClean="0"/>
              <a:t>professor , atmospheric sciences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952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/>
              <a:t>What I wish I would have known in my first year</a:t>
            </a:r>
            <a:endParaRPr lang="en-US" sz="5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Becky Alexander</a:t>
            </a:r>
          </a:p>
          <a:p>
            <a:r>
              <a:rPr lang="en-US" dirty="0" smtClean="0"/>
              <a:t>Associate Professor</a:t>
            </a:r>
          </a:p>
          <a:p>
            <a:r>
              <a:rPr lang="en-US" dirty="0" smtClean="0"/>
              <a:t>Department of Atmospheric Sciences</a:t>
            </a:r>
          </a:p>
          <a:p>
            <a:r>
              <a:rPr lang="en-US" dirty="0" smtClean="0"/>
              <a:t>ADVANCE Workshop, December 9,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295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smtClean="0"/>
              <a:t>Teaching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083" y="1828800"/>
            <a:ext cx="7886700" cy="3263504"/>
          </a:xfrm>
        </p:spPr>
        <p:txBody>
          <a:bodyPr/>
          <a:lstStyle/>
          <a:p>
            <a:r>
              <a:rPr lang="en-US" dirty="0" smtClean="0"/>
              <a:t>Play an active role in choosing your teaching assignments.  </a:t>
            </a:r>
          </a:p>
          <a:p>
            <a:pPr lvl="1"/>
            <a:r>
              <a:rPr lang="en-US" dirty="0" smtClean="0"/>
              <a:t>Construct your ideal 5-year teaching plan, one that benefits you professionally and that best uses your expertise to serve your department’s portfolio of courses.</a:t>
            </a:r>
          </a:p>
          <a:p>
            <a:pPr lvl="1"/>
            <a:r>
              <a:rPr lang="en-US" dirty="0" smtClean="0"/>
              <a:t>Present this to your chair as a way for you to develop professionally as a teacher, while best serving your department’s teaching mission.</a:t>
            </a:r>
          </a:p>
          <a:p>
            <a:r>
              <a:rPr lang="en-US" dirty="0" smtClean="0"/>
              <a:t>Teaching a class for the first time takes a lot of work.</a:t>
            </a:r>
          </a:p>
          <a:p>
            <a:pPr lvl="1"/>
            <a:r>
              <a:rPr lang="en-US" dirty="0" smtClean="0"/>
              <a:t>Taking time now to prepare good notes and materials will save even more time later, and increase your confidence.</a:t>
            </a:r>
          </a:p>
          <a:p>
            <a:pPr lvl="1"/>
            <a:r>
              <a:rPr lang="en-US" dirty="0" smtClean="0"/>
              <a:t>Get psyched up before teaching a class, be energetic, smile, </a:t>
            </a:r>
            <a:r>
              <a:rPr lang="en-US" dirty="0" err="1" smtClean="0"/>
              <a:t>etc</a:t>
            </a:r>
            <a:r>
              <a:rPr lang="en-US" dirty="0" smtClean="0"/>
              <a:t> (you will enjoy it more and so will the students).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0" y="6638709"/>
            <a:ext cx="941471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25" dirty="0">
                <a:solidFill>
                  <a:prstClr val="black"/>
                </a:solidFill>
              </a:rPr>
              <a:t>B. Alexander</a:t>
            </a:r>
          </a:p>
        </p:txBody>
      </p:sp>
    </p:spTree>
    <p:extLst>
      <p:ext uri="{BB962C8B-B14F-4D97-AF65-F5344CB8AC3E}">
        <p14:creationId xmlns:p14="http://schemas.microsoft.com/office/powerpoint/2010/main" val="1692923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1" dirty="0" smtClean="0"/>
              <a:t>Graduate student mentoring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Decide whom to mentor carefully</a:t>
            </a:r>
          </a:p>
          <a:p>
            <a:pPr lvl="1"/>
            <a:r>
              <a:rPr lang="en-US" dirty="0" smtClean="0"/>
              <a:t>Try to get to know them in advance.  Small red flags at an initial meeting are often what makes the relationship not work well.</a:t>
            </a:r>
          </a:p>
          <a:p>
            <a:pPr lvl="1"/>
            <a:r>
              <a:rPr lang="en-US" dirty="0" smtClean="0"/>
              <a:t>Prior </a:t>
            </a:r>
            <a:r>
              <a:rPr lang="en-US" dirty="0"/>
              <a:t>r</a:t>
            </a:r>
            <a:r>
              <a:rPr lang="en-US" dirty="0" smtClean="0"/>
              <a:t>esearch experience is more important than grades and test scores</a:t>
            </a:r>
          </a:p>
          <a:p>
            <a:r>
              <a:rPr lang="en-US" dirty="0" smtClean="0"/>
              <a:t>Make expectations clear (in writing)</a:t>
            </a:r>
          </a:p>
          <a:p>
            <a:pPr lvl="1"/>
            <a:r>
              <a:rPr lang="en-US" dirty="0" smtClean="0"/>
              <a:t>Have a formal process for providing mutual feedback</a:t>
            </a:r>
          </a:p>
          <a:p>
            <a:pPr lvl="1"/>
            <a:r>
              <a:rPr lang="en-US" dirty="0" smtClean="0"/>
              <a:t>Document everything in writing</a:t>
            </a:r>
          </a:p>
          <a:p>
            <a:r>
              <a:rPr lang="en-US" dirty="0" smtClean="0"/>
              <a:t>Establish a sense of community in your group, even if it’s small</a:t>
            </a:r>
          </a:p>
          <a:p>
            <a:pPr lvl="1"/>
            <a:r>
              <a:rPr lang="en-US" dirty="0" smtClean="0"/>
              <a:t>Have regular group meetings</a:t>
            </a:r>
          </a:p>
          <a:p>
            <a:pPr lvl="1"/>
            <a:r>
              <a:rPr lang="en-US" dirty="0" smtClean="0"/>
              <a:t>Everyone in your group should be able to describe what the others are working on.</a:t>
            </a:r>
          </a:p>
          <a:p>
            <a:pPr lvl="1"/>
            <a:r>
              <a:rPr lang="en-US" dirty="0" smtClean="0"/>
              <a:t>Celebrate individual successes with the entire group</a:t>
            </a:r>
          </a:p>
          <a:p>
            <a:pPr lvl="1"/>
            <a:r>
              <a:rPr lang="en-US" dirty="0" smtClean="0"/>
              <a:t>Group outings (e.g., lunch)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0" y="6638709"/>
            <a:ext cx="941471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25" dirty="0">
                <a:solidFill>
                  <a:prstClr val="black"/>
                </a:solidFill>
              </a:rPr>
              <a:t>B. Alexander</a:t>
            </a:r>
          </a:p>
        </p:txBody>
      </p:sp>
    </p:spTree>
    <p:extLst>
      <p:ext uri="{BB962C8B-B14F-4D97-AF65-F5344CB8AC3E}">
        <p14:creationId xmlns:p14="http://schemas.microsoft.com/office/powerpoint/2010/main" val="603066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8899" y="692454"/>
            <a:ext cx="2985701" cy="994172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/>
              <a:t>Research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49" y="1828800"/>
            <a:ext cx="3886200" cy="326350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Hire a lab technician or other form of support early on if possible (but hire carefully).</a:t>
            </a:r>
          </a:p>
          <a:p>
            <a:r>
              <a:rPr lang="en-US" dirty="0" smtClean="0"/>
              <a:t>Spend lots of time on the background section of your papers and proposals.  This makes writing the rest go much more quickly and confidently.</a:t>
            </a:r>
          </a:p>
          <a:p>
            <a:r>
              <a:rPr lang="en-US" dirty="0" smtClean="0"/>
              <a:t>Prioritize the smaller conferences over the larger ones, as there is more opportunity to interact with colleagues in a meaningful way.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8" y="1828800"/>
            <a:ext cx="3886200" cy="326350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You can get a lot done in 5 minutes, and very little done in 2 hours (i.e., more time spent at work does not mean more work gets done).</a:t>
            </a:r>
          </a:p>
          <a:p>
            <a:r>
              <a:rPr lang="en-US" dirty="0" smtClean="0"/>
              <a:t>It does get easier with time.  You become more efficient and challenges are less emotionally exhausting.</a:t>
            </a:r>
          </a:p>
          <a:p>
            <a:r>
              <a:rPr lang="en-US" dirty="0" smtClean="0"/>
              <a:t>Find a peer-mentoring group.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079398" y="692454"/>
            <a:ext cx="2985701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prstClr val="black"/>
                </a:solidFill>
              </a:rPr>
              <a:t>General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0" y="6638709"/>
            <a:ext cx="941471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25" dirty="0">
                <a:solidFill>
                  <a:prstClr val="black"/>
                </a:solidFill>
              </a:rPr>
              <a:t>B. Alexander</a:t>
            </a:r>
          </a:p>
        </p:txBody>
      </p:sp>
    </p:spTree>
    <p:extLst>
      <p:ext uri="{BB962C8B-B14F-4D97-AF65-F5344CB8AC3E}">
        <p14:creationId xmlns:p14="http://schemas.microsoft.com/office/powerpoint/2010/main" val="483558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Visvesh</a:t>
            </a:r>
            <a:r>
              <a:rPr lang="en-US" dirty="0" smtClean="0"/>
              <a:t> </a:t>
            </a:r>
            <a:r>
              <a:rPr lang="en-US" dirty="0" err="1" smtClean="0"/>
              <a:t>sathe</a:t>
            </a:r>
            <a:endParaRPr lang="en-US" dirty="0"/>
          </a:p>
        </p:txBody>
      </p:sp>
      <p:sp>
        <p:nvSpPr>
          <p:cNvPr id="3" name="Title 3"/>
          <p:cNvSpPr txBox="1">
            <a:spLocks/>
          </p:cNvSpPr>
          <p:nvPr/>
        </p:nvSpPr>
        <p:spPr bwMode="auto">
          <a:xfrm>
            <a:off x="685800" y="5486400"/>
            <a:ext cx="77724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2800" dirty="0" smtClean="0"/>
              <a:t>Assistant Professor, electrical engineering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37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UWEE splash slide 1v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990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  <a:latin typeface="+mj-lt"/>
                <a:ea typeface="ＭＳ Ｐゴシック" panose="020B0600070205080204" pitchFamily="34" charset="-128"/>
              </a:rPr>
              <a:t> Visvesh S. Sathe</a:t>
            </a:r>
          </a:p>
        </p:txBody>
      </p:sp>
      <p:sp>
        <p:nvSpPr>
          <p:cNvPr id="7172" name="Title 3"/>
          <p:cNvSpPr>
            <a:spLocks noGrp="1"/>
          </p:cNvSpPr>
          <p:nvPr>
            <p:ph type="ctrTitle"/>
          </p:nvPr>
        </p:nvSpPr>
        <p:spPr>
          <a:xfrm>
            <a:off x="685800" y="2487613"/>
            <a:ext cx="7772400" cy="1398587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  <a:t>What I Wish I’d </a:t>
            </a:r>
            <a:r>
              <a:rPr lang="en-US" dirty="0">
                <a:solidFill>
                  <a:schemeClr val="bg1"/>
                </a:solidFill>
                <a:ea typeface="ＭＳ Ｐゴシック" panose="020B0600070205080204" pitchFamily="34" charset="-128"/>
              </a:rPr>
              <a:t>K</a:t>
            </a:r>
            <a:r>
              <a:rPr lang="en-US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  <a:t>nown (or Understood)…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Start…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Education</a:t>
            </a:r>
          </a:p>
          <a:p>
            <a:pPr lvl="1"/>
            <a:r>
              <a:rPr lang="en-US" dirty="0" err="1" smtClean="0"/>
              <a:t>B.Tech</a:t>
            </a:r>
            <a:r>
              <a:rPr lang="en-US" dirty="0" smtClean="0"/>
              <a:t> IITB 2001</a:t>
            </a:r>
          </a:p>
          <a:p>
            <a:pPr lvl="1"/>
            <a:r>
              <a:rPr lang="en-US" dirty="0" smtClean="0"/>
              <a:t>PhD 2007 University of Michigan, Ann Arbor</a:t>
            </a:r>
          </a:p>
          <a:p>
            <a:r>
              <a:rPr lang="en-US" dirty="0" smtClean="0"/>
              <a:t>Professional</a:t>
            </a:r>
          </a:p>
          <a:p>
            <a:pPr lvl="1"/>
            <a:r>
              <a:rPr lang="en-US" dirty="0" smtClean="0"/>
              <a:t>Low-Power Advanced Development Group, Advanced Micro Devices (AMD) 2007-2013</a:t>
            </a:r>
          </a:p>
          <a:p>
            <a:pPr lvl="1"/>
            <a:r>
              <a:rPr lang="en-US" dirty="0" smtClean="0"/>
              <a:t>Joined UW as Assistant Professor last year (Fall 2013)</a:t>
            </a:r>
          </a:p>
          <a:p>
            <a:r>
              <a:rPr lang="en-US" dirty="0" smtClean="0"/>
              <a:t>Currently flailing about the school of hard knocks  …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</a:p>
          <a:p>
            <a:endParaRPr lang="en-US" dirty="0" smtClean="0">
              <a:sym typeface="Wingdings" panose="05000000000000000000" pitchFamily="2" charset="2"/>
            </a:endParaRPr>
          </a:p>
          <a:p>
            <a:r>
              <a:rPr lang="en-US" dirty="0" smtClean="0">
                <a:sym typeface="Wingdings" panose="05000000000000000000" pitchFamily="2" charset="2"/>
              </a:rPr>
              <a:t>General areas of discussion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/>
              <a:t>Research</a:t>
            </a:r>
          </a:p>
          <a:p>
            <a:pPr lvl="1"/>
            <a:r>
              <a:rPr lang="en-US" dirty="0"/>
              <a:t>Teaching</a:t>
            </a:r>
          </a:p>
          <a:p>
            <a:pPr lvl="1"/>
            <a:r>
              <a:rPr lang="en-US" dirty="0"/>
              <a:t>Work/Life balance (Yes. I did not think it applied..)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5BC1FB-6D1F-4C92-8EEC-5983F575A694}" type="slidenum">
              <a:rPr lang="en-US" altLang="ja-JP" smtClean="0">
                <a:solidFill>
                  <a:prstClr val="white"/>
                </a:solidFill>
              </a:rPr>
              <a:pPr>
                <a:defRPr/>
              </a:pPr>
              <a:t>9</a:t>
            </a:fld>
            <a:endParaRPr lang="en-US" altLang="ja-JP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2537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ADVANCE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eaching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5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7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8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9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0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1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2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3037</TotalTime>
  <Words>921</Words>
  <Application>Microsoft Office PowerPoint</Application>
  <PresentationFormat>On-screen Show (4:3)</PresentationFormat>
  <Paragraphs>121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18</vt:i4>
      </vt:variant>
      <vt:variant>
        <vt:lpstr>Slide Titles</vt:lpstr>
      </vt:variant>
      <vt:variant>
        <vt:i4>14</vt:i4>
      </vt:variant>
    </vt:vector>
  </HeadingPairs>
  <TitlesOfParts>
    <vt:vector size="32" baseType="lpstr">
      <vt:lpstr>AAAS template 2</vt:lpstr>
      <vt:lpstr>25_AAAS template 2</vt:lpstr>
      <vt:lpstr>26_AAAS template 2</vt:lpstr>
      <vt:lpstr>27_AAAS template 2</vt:lpstr>
      <vt:lpstr>28_AAAS template 2</vt:lpstr>
      <vt:lpstr>29_AAAS template 2</vt:lpstr>
      <vt:lpstr>30_AAAS template 2</vt:lpstr>
      <vt:lpstr>31_AAAS template 2</vt:lpstr>
      <vt:lpstr>32_AAAS template 2</vt:lpstr>
      <vt:lpstr>4_AAAS template 2</vt:lpstr>
      <vt:lpstr>Custom Design</vt:lpstr>
      <vt:lpstr>ADVANCE-template</vt:lpstr>
      <vt:lpstr>6_AAAS template 2</vt:lpstr>
      <vt:lpstr>Teaching Theme</vt:lpstr>
      <vt:lpstr>Office Theme</vt:lpstr>
      <vt:lpstr>1_Office Theme</vt:lpstr>
      <vt:lpstr>2_Office Theme</vt:lpstr>
      <vt:lpstr>3_Office Theme</vt:lpstr>
      <vt:lpstr>“What I Wish I Had Known My First Year”</vt:lpstr>
      <vt:lpstr>Becky alexander</vt:lpstr>
      <vt:lpstr>What I wish I would have known in my first year</vt:lpstr>
      <vt:lpstr>Teaching</vt:lpstr>
      <vt:lpstr>Graduate student mentoring</vt:lpstr>
      <vt:lpstr>Research</vt:lpstr>
      <vt:lpstr>Visvesh sathe</vt:lpstr>
      <vt:lpstr>What I Wish I’d Known (or Understood)…</vt:lpstr>
      <vt:lpstr>To Start…</vt:lpstr>
      <vt:lpstr>Research</vt:lpstr>
      <vt:lpstr>Research (contd.)</vt:lpstr>
      <vt:lpstr>Teaching</vt:lpstr>
      <vt:lpstr>Work-Life Balance, and Other Things</vt:lpstr>
      <vt:lpstr>PowerPoint Presentation</vt:lpstr>
    </vt:vector>
  </TitlesOfParts>
  <Company>Lenovo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 User</dc:creator>
  <cp:lastModifiedBy>anelson4</cp:lastModifiedBy>
  <cp:revision>113</cp:revision>
  <cp:lastPrinted>2013-12-02T18:52:24Z</cp:lastPrinted>
  <dcterms:created xsi:type="dcterms:W3CDTF">2012-10-30T13:25:58Z</dcterms:created>
  <dcterms:modified xsi:type="dcterms:W3CDTF">2014-12-09T16:51:31Z</dcterms:modified>
</cp:coreProperties>
</file>