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1" r:id="rId2"/>
    <p:sldMasterId id="2147483766" r:id="rId3"/>
    <p:sldMasterId id="214748377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5" r:id="rId12"/>
    <p:sldId id="262" r:id="rId13"/>
    <p:sldId id="263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4E4E76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762" autoAdjust="0"/>
  </p:normalViewPr>
  <p:slideViewPr>
    <p:cSldViewPr>
      <p:cViewPr varScale="1">
        <p:scale>
          <a:sx n="76" d="100"/>
          <a:sy n="76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30813-1C3F-45F3-AC1A-3BC444870603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75188-96E1-4E1D-8E34-BC99B18D0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56D3AC-160A-45E1-8240-6B00CD0D3D8C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DFA3EC-E7C1-428F-8FAC-3D684DB1FF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EE8485-7812-4942-AA22-C50A92E7CEE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FA3EC-E7C1-428F-8FAC-3D684DB1FFD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Indispensible means even people who don’t like you need you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28B1DD-1FBE-477D-848B-3A3C24E5035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khofmeister\Desktop\advancelogo.jpg"/>
          <p:cNvPicPr>
            <a:picLocks noChangeAspect="1" noChangeArrowheads="1"/>
          </p:cNvPicPr>
          <p:nvPr userDrawn="1"/>
        </p:nvPicPr>
        <p:blipFill>
          <a:blip r:embed="rId2" cstate="print"/>
          <a:srcRect b="23627"/>
          <a:stretch>
            <a:fillRect/>
          </a:stretch>
        </p:blipFill>
        <p:spPr bwMode="auto">
          <a:xfrm>
            <a:off x="457200" y="74613"/>
            <a:ext cx="1752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khofmeister\Desktop\advancelogo.jpg"/>
          <p:cNvPicPr>
            <a:picLocks noChangeAspect="1" noChangeArrowheads="1"/>
          </p:cNvPicPr>
          <p:nvPr userDrawn="1"/>
        </p:nvPicPr>
        <p:blipFill>
          <a:blip r:embed="rId3" cstate="print"/>
          <a:srcRect t="71841"/>
          <a:stretch>
            <a:fillRect/>
          </a:stretch>
        </p:blipFill>
        <p:spPr bwMode="auto">
          <a:xfrm>
            <a:off x="4876800" y="6380163"/>
            <a:ext cx="3792538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D860C1-51A8-4896-ACC2-1E22C962FB5C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1D39B-4C31-4DD5-AC6B-1F8B1A4F8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FFA5CB-024E-4CC6-B868-439A3B444827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529A-54EC-4AA1-B128-BCE73655FF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3D2EC66-01D3-4C1C-BFD7-62A4F72BA91B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D5D9432-8237-43BA-AA4C-7D67E716C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0EB2-2398-4D64-88D0-41E931069530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1pPr>
              <a:buNone/>
              <a:defRPr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1pPr>
              <a:buNone/>
              <a:defRPr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74E264-0DA4-471C-AA3E-D2950FBAA374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3FB9B-65CF-4794-B3C9-0B45C66D2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113" y="1981200"/>
            <a:ext cx="41036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036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99CA0-37D6-4F44-9A9E-28B8997E607D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688C6-130D-4B14-B9AD-ACC3D1DCF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914400"/>
            <a:ext cx="2092325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914400"/>
            <a:ext cx="6126163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85CA9BD-DF5A-43DE-BDC3-AF462B01AF0F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FFAFC10-98DF-4A22-B1A8-A69D8943B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7AD8609-DE5C-425A-A177-4C491672B97F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4431670-6CFA-458A-B6D1-1094E3C0B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3598274-80BE-4493-8703-54561E86D011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3733DF1-EDCC-4F4D-B869-54DA97350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A170EA-F655-4568-AD5B-895AE1078653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4DF0-E8A5-4A62-9A2E-988471417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CACC85-7547-4EC3-8E12-BDDF0D845CA2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F7AA6-1A10-416A-8801-C1DDD4D115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ags" Target="../tags/tag2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ags" Target="../tags/tag1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36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9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9"/>
          <p:cNvGrpSpPr>
            <a:grpSpLocks/>
          </p:cNvGrpSpPr>
          <p:nvPr userDrawn="1"/>
        </p:nvGrpSpPr>
        <p:grpSpPr bwMode="auto">
          <a:xfrm>
            <a:off x="228600" y="74613"/>
            <a:ext cx="8686800" cy="6630987"/>
            <a:chOff x="228600" y="74805"/>
            <a:chExt cx="8686800" cy="6630795"/>
          </a:xfrm>
        </p:grpSpPr>
        <p:grpSp>
          <p:nvGrpSpPr>
            <p:cNvPr id="1032" name="Group 9"/>
            <p:cNvGrpSpPr>
              <a:grpSpLocks/>
            </p:cNvGrpSpPr>
            <p:nvPr/>
          </p:nvGrpSpPr>
          <p:grpSpPr bwMode="auto">
            <a:xfrm>
              <a:off x="228600" y="228600"/>
              <a:ext cx="8686800" cy="6400800"/>
              <a:chOff x="152400" y="152400"/>
              <a:chExt cx="8839200" cy="6553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52400" y="152592"/>
                <a:ext cx="8839200" cy="6553011"/>
              </a:xfrm>
              <a:prstGeom prst="rect">
                <a:avLst/>
              </a:prstGeom>
              <a:noFill/>
              <a:ln w="63500">
                <a:solidFill>
                  <a:srgbClr val="666699">
                    <a:alpha val="80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28322" y="228980"/>
                <a:ext cx="8687357" cy="6400237"/>
              </a:xfrm>
              <a:prstGeom prst="rect">
                <a:avLst/>
              </a:prstGeom>
              <a:solidFill>
                <a:schemeClr val="lt1">
                  <a:alpha val="80000"/>
                </a:schemeClr>
              </a:solidFill>
              <a:ln>
                <a:solidFill>
                  <a:srgbClr val="CC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1033" name="Picture 2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22" cstate="print"/>
            <a:srcRect b="23627"/>
            <a:stretch>
              <a:fillRect/>
            </a:stretch>
          </p:blipFill>
          <p:spPr bwMode="auto">
            <a:xfrm>
              <a:off x="457200" y="74805"/>
              <a:ext cx="1752600" cy="40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3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23" cstate="print"/>
            <a:srcRect t="71841"/>
            <a:stretch>
              <a:fillRect/>
            </a:stretch>
          </p:blipFill>
          <p:spPr bwMode="auto">
            <a:xfrm>
              <a:off x="4876800" y="6380162"/>
              <a:ext cx="37925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2F4E2D41-D211-4AB8-BE24-F2208EC6C68D}" type="datetimeFigureOut">
              <a:rPr lang="en-US"/>
              <a:pPr/>
              <a:t>1/19/2011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1722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6EAFE645-62F5-43F5-A42E-6F0605E8F9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E4E7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A917-4C73-4961-B6E1-6B75625011BF}" type="datetime1">
              <a:rPr lang="en-US" smtClean="0"/>
              <a:pPr/>
              <a:t>1/19/2011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65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9"/>
          <p:cNvSpPr>
            <a:spLocks noGrp="1" noChangeArrowheads="1"/>
          </p:cNvSpPr>
          <p:nvPr>
            <p:ph type="title"/>
            <p:custDataLst>
              <p:tags r:id="rId12"/>
            </p:custDataLst>
          </p:nvPr>
        </p:nvSpPr>
        <p:spPr bwMode="auto">
          <a:xfrm>
            <a:off x="381000" y="914400"/>
            <a:ext cx="8359775" cy="914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28"/>
          <p:cNvSpPr>
            <a:spLocks noGrp="1" noChangeArrowheads="1"/>
          </p:cNvSpPr>
          <p:nvPr>
            <p:ph type="body" idx="1"/>
            <p:custDataLst>
              <p:tags r:id="rId13"/>
            </p:custDataLst>
          </p:nvPr>
        </p:nvSpPr>
        <p:spPr bwMode="auto">
          <a:xfrm>
            <a:off x="392113" y="1981200"/>
            <a:ext cx="8359775" cy="4114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2" name="Text Box 3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143000" y="6477000"/>
            <a:ext cx="5080000" cy="152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endParaRPr lang="en-US" sz="800" noProof="1"/>
          </a:p>
        </p:txBody>
      </p:sp>
      <p:sp>
        <p:nvSpPr>
          <p:cNvPr id="1065" name="Rectangle 41" hidden="1"/>
          <p:cNvSpPr>
            <a:spLocks noGrp="1" noChangeArrowheads="1"/>
          </p:cNvSpPr>
          <p:nvPr>
            <p:ph type="ftr" sz="quarter" idx="3"/>
            <p:custDataLst>
              <p:tags r:id="rId15"/>
            </p:custDataLst>
          </p:nvPr>
        </p:nvSpPr>
        <p:spPr bwMode="auto">
          <a:xfrm>
            <a:off x="2032000" y="6578600"/>
            <a:ext cx="5080000" cy="152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800" noProof="1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66" name="Rectangle 42" hidden="1"/>
          <p:cNvSpPr>
            <a:spLocks noGrp="1" noChangeArrowheads="1"/>
          </p:cNvSpPr>
          <p:nvPr>
            <p:ph type="dt" sz="half" idx="2"/>
            <p:custDataLst>
              <p:tags r:id="rId16"/>
            </p:custDataLst>
          </p:nvPr>
        </p:nvSpPr>
        <p:spPr bwMode="auto">
          <a:xfrm>
            <a:off x="800100" y="5715000"/>
            <a:ext cx="7543800" cy="304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900" noProof="1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pic>
        <p:nvPicPr>
          <p:cNvPr id="1031" name="Picture 50" descr="SlideMasterBaseArt_header"/>
          <p:cNvPicPr>
            <a:picLocks noChangeAspect="1" noChangeArrowheads="1"/>
          </p:cNvPicPr>
          <p:nvPr/>
        </p:nvPicPr>
        <p:blipFill>
          <a:blip r:embed="rId17" cstate="print"/>
          <a:srcRect l="18205"/>
          <a:stretch>
            <a:fillRect/>
          </a:stretch>
        </p:blipFill>
        <p:spPr bwMode="auto">
          <a:xfrm>
            <a:off x="0" y="0"/>
            <a:ext cx="91440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51" descr="SmallWforBase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81000" y="6324600"/>
            <a:ext cx="520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9pPr>
    </p:titleStyle>
    <p:bodyStyle>
      <a:lvl1pPr marL="2540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112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2000">
          <a:solidFill>
            <a:srgbClr val="000000"/>
          </a:solidFill>
          <a:latin typeface="+mn-lt"/>
        </a:defRPr>
      </a:lvl2pPr>
      <a:lvl3pPr marL="11684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•"/>
        <a:defRPr>
          <a:solidFill>
            <a:srgbClr val="000000"/>
          </a:solidFill>
          <a:latin typeface="+mn-lt"/>
        </a:defRPr>
      </a:lvl3pPr>
      <a:lvl4pPr marL="16256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4pPr>
      <a:lvl5pPr marL="20828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5pPr>
      <a:lvl6pPr marL="25400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6pPr>
      <a:lvl7pPr marL="29972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7pPr>
      <a:lvl8pPr marL="34544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8pPr>
      <a:lvl9pPr marL="39116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sz="5400" dirty="0" smtClean="0"/>
              <a:t>Hiring for Retention</a:t>
            </a:r>
            <a:br>
              <a:rPr lang="en-US" sz="5400" dirty="0" smtClean="0"/>
            </a:br>
            <a:r>
              <a:rPr lang="en-US" b="0" dirty="0" smtClean="0"/>
              <a:t>in a High Cost Environment</a:t>
            </a:r>
            <a:endParaRPr lang="en-US" b="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438400"/>
          </a:xfrm>
        </p:spPr>
        <p:txBody>
          <a:bodyPr/>
          <a:lstStyle/>
          <a:p>
            <a:r>
              <a:rPr lang="en-US" sz="2800" b="1" dirty="0" smtClean="0"/>
              <a:t>UW ADVANCE Special Topics Forum</a:t>
            </a:r>
          </a:p>
          <a:p>
            <a:r>
              <a:rPr lang="en-US" sz="2800" b="1" dirty="0" smtClean="0"/>
              <a:t>for Department Chairs and Deans</a:t>
            </a:r>
          </a:p>
          <a:p>
            <a:r>
              <a:rPr lang="en-US" sz="2400" i="1" dirty="0" smtClean="0"/>
              <a:t>January 21, 2011 - 10:30 AM – 12:00 PM</a:t>
            </a:r>
          </a:p>
          <a:p>
            <a:r>
              <a:rPr lang="en-US" sz="2400" i="1" dirty="0" smtClean="0"/>
              <a:t>UW Faculty Club Conference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609600"/>
            <a:ext cx="7848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A $1M startup is a huge investment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Need to make sure that faculty member stays and we get a return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  Find out </a:t>
            </a:r>
            <a:r>
              <a:rPr lang="en-US" sz="2400" b="1" dirty="0" err="1" smtClean="0">
                <a:solidFill>
                  <a:srgbClr val="FF0000"/>
                </a:solidFill>
              </a:rPr>
              <a:t>asap</a:t>
            </a:r>
            <a:r>
              <a:rPr lang="en-US" sz="2400" b="1" dirty="0" smtClean="0">
                <a:solidFill>
                  <a:srgbClr val="FF0000"/>
                </a:solidFill>
              </a:rPr>
              <a:t> whether partner accommodation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   is needed: </a:t>
            </a:r>
            <a:r>
              <a:rPr lang="en-US" sz="2400" b="1" dirty="0" smtClean="0">
                <a:solidFill>
                  <a:srgbClr val="002060"/>
                </a:solidFill>
              </a:rPr>
              <a:t>“Is there anything that would prevent</a:t>
            </a:r>
            <a:br>
              <a:rPr lang="en-US" sz="2400" b="1" dirty="0" smtClean="0">
                <a:solidFill>
                  <a:srgbClr val="002060"/>
                </a:solidFill>
              </a:rPr>
            </a:br>
            <a:r>
              <a:rPr lang="en-US" sz="2400" b="1" dirty="0" smtClean="0">
                <a:solidFill>
                  <a:srgbClr val="002060"/>
                </a:solidFill>
              </a:rPr>
              <a:t>   you from moving to Seattle?”</a:t>
            </a:r>
            <a:r>
              <a:rPr lang="en-US" sz="2400" b="1" dirty="0" smtClean="0">
                <a:solidFill>
                  <a:srgbClr val="FF0000"/>
                </a:solidFill>
              </a:rPr>
              <a:t/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 Look at money for partner accommodation as part</a:t>
            </a:r>
            <a:br>
              <a:rPr lang="en-US" sz="2400" b="1" dirty="0" smtClean="0"/>
            </a:br>
            <a:r>
              <a:rPr lang="en-US" sz="2400" b="1" dirty="0" smtClean="0"/>
              <a:t>   of the startup investment</a:t>
            </a:r>
            <a:br>
              <a:rPr lang="en-US" sz="2400" b="1" dirty="0" smtClean="0"/>
            </a:b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/>
              <a:t> </a:t>
            </a:r>
            <a:r>
              <a:rPr lang="en-US" sz="2400" b="1" dirty="0" smtClean="0"/>
              <a:t> Ways to reduce size of startups: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 Backstop grant applications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/>
              <a:t> </a:t>
            </a:r>
            <a:r>
              <a:rPr lang="en-US" sz="2400" b="1" dirty="0" smtClean="0"/>
              <a:t>Suggest (require?) submission of RRF proposal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/>
            </a:r>
            <a:br>
              <a:rPr lang="en-US" sz="2400" b="1" dirty="0">
                <a:solidFill>
                  <a:srgbClr val="FF0000"/>
                </a:solidFill>
              </a:rPr>
            </a:b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/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Agenda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1518363"/>
            <a:ext cx="8153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10:30-10:45am</a:t>
            </a:r>
            <a:r>
              <a:rPr lang="en-US" sz="32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Welcome and Introduction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10:45-11:00am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	Small-group discussion “Best 			Practices for Dual Career Hires”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11:00-11:15am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	Small group report-out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11:15-12:00pm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	Speaker presentations, Q&amp;A, 			and large group discussion	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i="1" dirty="0" smtClean="0"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Out – Academic Partner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/>
          <a:lstStyle/>
          <a:p>
            <a:r>
              <a:rPr lang="en-US" u="sng" dirty="0" smtClean="0"/>
              <a:t>Questions – Partner Wants Faculty Position</a:t>
            </a:r>
            <a:endParaRPr lang="en-US" dirty="0" smtClean="0"/>
          </a:p>
          <a:p>
            <a:pPr lvl="1"/>
            <a:r>
              <a:rPr lang="en-US" sz="3200" dirty="0" smtClean="0"/>
              <a:t>What is the first thing you do when you find out you have a dual career candidate?</a:t>
            </a:r>
          </a:p>
          <a:p>
            <a:pPr lvl="1"/>
            <a:r>
              <a:rPr lang="en-US" sz="3200" dirty="0" smtClean="0"/>
              <a:t>What are your best practices when the partner is looking for a faculty position? </a:t>
            </a:r>
          </a:p>
          <a:p>
            <a:pPr lvl="1"/>
            <a:r>
              <a:rPr lang="en-US" sz="3200" dirty="0" smtClean="0"/>
              <a:t>What is the sequence of activities your department does when you have a faculty candidate partner who is interested in a faculty position</a:t>
            </a:r>
            <a:r>
              <a:rPr lang="en-US" sz="3200" dirty="0" smtClean="0"/>
              <a:t>?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 smtClean="0"/>
              <a:t>Report Out – Non-Academic Partner</a:t>
            </a:r>
            <a:endParaRPr lang="en-US" sz="40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/>
          <a:lstStyle/>
          <a:p>
            <a:r>
              <a:rPr lang="en-US" dirty="0" smtClean="0"/>
              <a:t> </a:t>
            </a:r>
            <a:r>
              <a:rPr lang="en-US" u="sng" dirty="0" smtClean="0"/>
              <a:t>Questions – Partner Wants Non-Academic Position</a:t>
            </a:r>
            <a:endParaRPr lang="en-US" dirty="0" smtClean="0"/>
          </a:p>
          <a:p>
            <a:pPr lvl="1"/>
            <a:r>
              <a:rPr lang="en-US" sz="3200" dirty="0" smtClean="0"/>
              <a:t>What is the first thing you do when you find out you have a dual career candidate?</a:t>
            </a:r>
          </a:p>
          <a:p>
            <a:pPr lvl="1"/>
            <a:r>
              <a:rPr lang="en-US" sz="3200" dirty="0" smtClean="0"/>
              <a:t>What are your best practices when the partner is looking for an industry position? </a:t>
            </a:r>
          </a:p>
          <a:p>
            <a:pPr lvl="1"/>
            <a:r>
              <a:rPr lang="en-US" sz="3200" dirty="0" smtClean="0"/>
              <a:t>What is the sequence of activities your department does when you have a faculty candidate partner who is interested in non-academic position?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869" y="391716"/>
            <a:ext cx="813063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/>
                <a:cs typeface="Arial"/>
              </a:rPr>
              <a:t>A tale of two outcomes</a:t>
            </a:r>
            <a:r>
              <a:rPr lang="en-US" sz="4800" dirty="0" smtClean="0">
                <a:latin typeface="Arial"/>
                <a:cs typeface="Arial"/>
              </a:rPr>
              <a:t> </a:t>
            </a:r>
          </a:p>
          <a:p>
            <a:endParaRPr lang="en-US" sz="2800" dirty="0" smtClean="0">
              <a:latin typeface="Arial"/>
              <a:cs typeface="Arial"/>
            </a:endParaRPr>
          </a:p>
          <a:p>
            <a:r>
              <a:rPr lang="en-US" sz="2800" dirty="0" smtClean="0">
                <a:latin typeface="Arial"/>
                <a:cs typeface="Arial"/>
              </a:rPr>
              <a:t>The Dickensian story of two partner position searches in 2010, where the two protagonists faced UW poverty and capricious fate, but also goodwill by many.</a:t>
            </a:r>
          </a:p>
          <a:p>
            <a:endParaRPr lang="en-US" sz="2800" dirty="0" smtClean="0">
              <a:latin typeface="Arial"/>
              <a:cs typeface="Arial"/>
            </a:endParaRPr>
          </a:p>
          <a:p>
            <a:endParaRPr lang="en-US" sz="2800" dirty="0" smtClean="0">
              <a:latin typeface="Arial"/>
              <a:cs typeface="Arial"/>
            </a:endParaRPr>
          </a:p>
          <a:p>
            <a:pPr algn="ctr"/>
            <a:r>
              <a:rPr lang="en-US" sz="3200" dirty="0" smtClean="0">
                <a:latin typeface="Arial"/>
                <a:cs typeface="Arial"/>
              </a:rPr>
              <a:t>Dan Schwartz</a:t>
            </a:r>
          </a:p>
          <a:p>
            <a:pPr algn="ctr"/>
            <a:r>
              <a:rPr lang="en-US" sz="3200" dirty="0" smtClean="0">
                <a:latin typeface="Arial"/>
                <a:cs typeface="Arial"/>
              </a:rPr>
              <a:t>Chair and Boeing-Sutter Professor</a:t>
            </a:r>
          </a:p>
          <a:p>
            <a:pPr algn="ctr"/>
            <a:r>
              <a:rPr lang="en-US" sz="3200" dirty="0" smtClean="0">
                <a:latin typeface="Arial"/>
                <a:cs typeface="Arial"/>
              </a:rPr>
              <a:t>Chemical Engineering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711" y="273016"/>
            <a:ext cx="8427365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/>
                <a:cs typeface="Arial"/>
              </a:rPr>
              <a:t>Story Line</a:t>
            </a:r>
            <a:r>
              <a:rPr lang="en-US" sz="4800" dirty="0" smtClean="0">
                <a:latin typeface="Arial"/>
                <a:cs typeface="Arial"/>
              </a:rPr>
              <a:t> 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- Find UW scholars in partner’s areas to advocate from the 	“inside.” Outside pressure is 100% ineffective. 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- No insiders willing to step up (not my case)?  Then, help 	partner think about alternatives to UW faculty job.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- FATE: There was a faculty opening in one candidate’s</a:t>
            </a:r>
          </a:p>
          <a:p>
            <a:r>
              <a:rPr lang="en-US" sz="2400" dirty="0" smtClean="0">
                <a:latin typeface="Arial"/>
                <a:cs typeface="Arial"/>
              </a:rPr>
              <a:t> 	area, not other. Guess which had the good outcome.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- POVERTY: No resources to create even a bridge position, 	though interdisciplinary start-up was available.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- GOODWILL: Many worked hard (and are still working!) to 	make it happen because of the first bullet.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Hiring When the Partner Isn’t an Academic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b="1" dirty="0" smtClean="0"/>
              <a:t>Eve Riskin</a:t>
            </a:r>
          </a:p>
          <a:p>
            <a:pPr>
              <a:buFont typeface="Arial" charset="0"/>
              <a:buNone/>
              <a:defRPr/>
            </a:pPr>
            <a:r>
              <a:rPr lang="en-US" b="1" dirty="0" smtClean="0"/>
              <a:t>Associate Dean of Engineering</a:t>
            </a:r>
          </a:p>
          <a:p>
            <a:pPr>
              <a:buFont typeface="Arial" charset="0"/>
              <a:buNone/>
              <a:defRPr/>
            </a:pPr>
            <a:r>
              <a:rPr lang="en-US" b="1" smtClean="0"/>
              <a:t>Director, ADVANCE CIC</a:t>
            </a:r>
            <a:endParaRPr lang="en-US" b="1" dirty="0" smtClean="0"/>
          </a:p>
          <a:p>
            <a:pPr>
              <a:buFont typeface="Arial" charset="0"/>
              <a:buNone/>
              <a:defRPr/>
            </a:pPr>
            <a:r>
              <a:rPr lang="en-US" b="1" dirty="0" smtClean="0"/>
              <a:t>University of Washington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z="4000" b="1" smtClean="0"/>
              <a:t>The partner MUST be involved in the search</a:t>
            </a:r>
          </a:p>
          <a:p>
            <a:r>
              <a:rPr lang="en-US" sz="4000" b="1" smtClean="0"/>
              <a:t>The partner must be really strong</a:t>
            </a:r>
          </a:p>
          <a:p>
            <a:r>
              <a:rPr lang="en-US" sz="4000" b="1" smtClean="0"/>
              <a:t>Have your assistant arrange visit</a:t>
            </a:r>
          </a:p>
          <a:p>
            <a:r>
              <a:rPr lang="en-US" sz="4000" b="1" smtClean="0"/>
              <a:t>Find out who posted the job and get someone known to submit resume</a:t>
            </a:r>
          </a:p>
          <a:p>
            <a:r>
              <a:rPr lang="en-US" sz="4000" b="1" smtClean="0"/>
              <a:t>UW funding can sweeten pot</a:t>
            </a:r>
          </a:p>
          <a:p>
            <a:r>
              <a:rPr lang="en-US" sz="4000" b="1" smtClean="0"/>
              <a:t>Two success stories</a:t>
            </a:r>
          </a:p>
          <a:p>
            <a:endParaRPr lang="en-US" sz="4000" b="1" smtClean="0"/>
          </a:p>
          <a:p>
            <a:endParaRPr lang="en-US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Partner Accommodations and Startups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Werner </a:t>
            </a:r>
            <a:r>
              <a:rPr lang="en-US" b="1" dirty="0" err="1" smtClean="0">
                <a:solidFill>
                  <a:schemeClr val="tx1"/>
                </a:solidFill>
              </a:rPr>
              <a:t>Stuetzle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Divisional Dean of Natural Sciences, A&amp;S</a:t>
            </a:r>
          </a:p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University of Washington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TitleFont"/>
  <p:tag name="FONTSETCLASSNAME" val="FontSet1"/>
  <p:tag name="COLORS" val="-2;-2;-2;-2;SlideTitleFont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TitleOnSlide"/>
  <p:tag name="SHAPECLASSPROTECTIONTYP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SlideTextFont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LargeTextBox"/>
  <p:tag name="SHAPECLASSPROTECTIONTYPE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FooterFontColor"/>
  <p:tag name="COLORSETCLASSNAME" val="ColorSet1"/>
  <p:tag name="SCRIPT" val="1"/>
  <p:tag name="FIELDS" val="DIVISION;CONTENTOWNER;DATE;ISONUMBER;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Footer"/>
  <p:tag name="SHAPECLASSPROTECTIONTYPE" val="4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UWFosterSchool_templat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WFosterSchool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WFosterSchool_template 1">
        <a:dk1>
          <a:srgbClr val="000000"/>
        </a:dk1>
        <a:lt1>
          <a:srgbClr val="FFFFFF"/>
        </a:lt1>
        <a:dk2>
          <a:srgbClr val="000000"/>
        </a:dk2>
        <a:lt2>
          <a:srgbClr val="9EA1B2"/>
        </a:lt2>
        <a:accent1>
          <a:srgbClr val="C1E3EB"/>
        </a:accent1>
        <a:accent2>
          <a:srgbClr val="69C3DA"/>
        </a:accent2>
        <a:accent3>
          <a:srgbClr val="FFFFFF"/>
        </a:accent3>
        <a:accent4>
          <a:srgbClr val="000000"/>
        </a:accent4>
        <a:accent5>
          <a:srgbClr val="DDEFF3"/>
        </a:accent5>
        <a:accent6>
          <a:srgbClr val="5EB0C5"/>
        </a:accent6>
        <a:hlink>
          <a:srgbClr val="FFBB57"/>
        </a:hlink>
        <a:folHlink>
          <a:srgbClr val="005A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277</Words>
  <Application>Microsoft Office PowerPoint</Application>
  <PresentationFormat>On-screen Show (4:3)</PresentationFormat>
  <Paragraphs>74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Office Theme</vt:lpstr>
      <vt:lpstr>2_Office Theme</vt:lpstr>
      <vt:lpstr>1_Office Theme</vt:lpstr>
      <vt:lpstr>UWFosterSchool_template</vt:lpstr>
      <vt:lpstr>Hiring for Retention in a High Cost Environment</vt:lpstr>
      <vt:lpstr>Program Agenda</vt:lpstr>
      <vt:lpstr>Report Out – Academic Partner</vt:lpstr>
      <vt:lpstr>Report Out – Non-Academic Partner</vt:lpstr>
      <vt:lpstr>Slide 5</vt:lpstr>
      <vt:lpstr>Slide 6</vt:lpstr>
      <vt:lpstr>Hiring When the Partner Isn’t an Academic</vt:lpstr>
      <vt:lpstr>Slide 8</vt:lpstr>
      <vt:lpstr>Partner Accommodations and Startups</vt:lpstr>
      <vt:lpstr>Slide 10</vt:lpstr>
      <vt:lpstr>Questions?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Khofmeister</dc:creator>
  <cp:lastModifiedBy>Kristin Hofmeister</cp:lastModifiedBy>
  <cp:revision>23</cp:revision>
  <dcterms:created xsi:type="dcterms:W3CDTF">2009-05-18T18:22:22Z</dcterms:created>
  <dcterms:modified xsi:type="dcterms:W3CDTF">2011-01-19T19:14:24Z</dcterms:modified>
</cp:coreProperties>
</file>