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16" r:id="rId2"/>
    <p:sldMasterId id="2147484029" r:id="rId3"/>
    <p:sldMasterId id="2147484042" r:id="rId4"/>
    <p:sldMasterId id="2147484055" r:id="rId5"/>
    <p:sldMasterId id="2147484068" r:id="rId6"/>
    <p:sldMasterId id="2147484081" r:id="rId7"/>
    <p:sldMasterId id="2147484094" r:id="rId8"/>
    <p:sldMasterId id="2147484107" r:id="rId9"/>
    <p:sldMasterId id="2147484120" r:id="rId10"/>
    <p:sldMasterId id="2147484146" r:id="rId11"/>
    <p:sldMasterId id="2147484158" r:id="rId12"/>
    <p:sldMasterId id="2147484133" r:id="rId13"/>
    <p:sldMasterId id="2147484176" r:id="rId14"/>
    <p:sldMasterId id="2147484185" r:id="rId15"/>
    <p:sldMasterId id="2147484186" r:id="rId16"/>
    <p:sldMasterId id="2147484190" r:id="rId17"/>
    <p:sldMasterId id="2147484193" r:id="rId18"/>
  </p:sldMasterIdLst>
  <p:notesMasterIdLst>
    <p:notesMasterId r:id="rId43"/>
  </p:notesMasterIdLst>
  <p:handoutMasterIdLst>
    <p:handoutMasterId r:id="rId44"/>
  </p:handoutMasterIdLst>
  <p:sldIdLst>
    <p:sldId id="317" r:id="rId19"/>
    <p:sldId id="464" r:id="rId20"/>
    <p:sldId id="444" r:id="rId21"/>
    <p:sldId id="447" r:id="rId22"/>
    <p:sldId id="448" r:id="rId23"/>
    <p:sldId id="449" r:id="rId24"/>
    <p:sldId id="450" r:id="rId25"/>
    <p:sldId id="446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45" r:id="rId35"/>
    <p:sldId id="451" r:id="rId36"/>
    <p:sldId id="452" r:id="rId37"/>
    <p:sldId id="453" r:id="rId38"/>
    <p:sldId id="454" r:id="rId39"/>
    <p:sldId id="455" r:id="rId40"/>
    <p:sldId id="391" r:id="rId41"/>
    <p:sldId id="465" r:id="rId4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502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737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r">
              <a:defRPr sz="1200"/>
            </a:lvl1pPr>
          </a:lstStyle>
          <a:p>
            <a:fld id="{0CCEADCB-708E-F941-8075-075E5EBDA019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r">
              <a:defRPr sz="1200"/>
            </a:lvl1pPr>
          </a:lstStyle>
          <a:p>
            <a:fld id="{1558197F-2033-974C-8E6B-35E21DD758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6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r">
              <a:defRPr sz="1200"/>
            </a:lvl1pPr>
          </a:lstStyle>
          <a:p>
            <a:fld id="{569C7343-33EA-40DA-9F48-5F09440026E9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6" tIns="47868" rIns="95736" bIns="478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5736" tIns="47868" rIns="95736" bIns="478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r">
              <a:defRPr sz="1200"/>
            </a:lvl1pPr>
          </a:lstStyle>
          <a:p>
            <a:fld id="{72EF4AC0-9BA2-46D2-9372-A5C9261B2C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5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4AC0-9BA2-46D2-9372-A5C9261B2C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8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CC78-EA62-3B42-A527-B87E4A6205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4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CC78-EA62-3B42-A527-B87E4A6205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0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CC78-EA62-3B42-A527-B87E4A6205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78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CC78-EA62-3B42-A527-B87E4A6205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9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carried that project summary around with me every day, and to every conference,</a:t>
            </a:r>
            <a:r>
              <a:rPr lang="en-US" baseline="0" dirty="0" smtClean="0"/>
              <a:t> for four months.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CC78-EA62-3B42-A527-B87E4A6205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5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B8F87-4F4C-B74E-BD65-81BE3BFF15A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20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gif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0.gi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58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139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898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637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318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652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3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17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88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50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40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65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2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8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35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629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618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837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323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747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789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232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8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072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609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655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15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31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23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047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37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362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9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3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06871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81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174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713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477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E8D3A2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HELVETICA CONDENSED BOLD</a:t>
            </a:r>
          </a:p>
          <a:p>
            <a:pPr lvl="0"/>
            <a:r>
              <a:rPr lang="en-US" dirty="0" smtClean="0"/>
              <a:t>50 PT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9463" y="5917261"/>
            <a:ext cx="732442" cy="8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hofmeister\Desktop\advancelogo.jpg"/>
          <p:cNvPicPr>
            <a:picLocks noChangeAspect="1" noChangeArrowheads="1"/>
          </p:cNvPicPr>
          <p:nvPr/>
        </p:nvPicPr>
        <p:blipFill>
          <a:blip r:embed="rId2" cstate="print"/>
          <a:srcRect b="23627"/>
          <a:stretch>
            <a:fillRect/>
          </a:stretch>
        </p:blipFill>
        <p:spPr bwMode="auto">
          <a:xfrm>
            <a:off x="457200" y="74613"/>
            <a:ext cx="17526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khofmeister\Desktop\advancelogo.jpg"/>
          <p:cNvPicPr>
            <a:picLocks noChangeAspect="1" noChangeArrowheads="1"/>
          </p:cNvPicPr>
          <p:nvPr/>
        </p:nvPicPr>
        <p:blipFill>
          <a:blip r:embed="rId3" cstate="print"/>
          <a:srcRect t="71841"/>
          <a:stretch>
            <a:fillRect/>
          </a:stretch>
        </p:blipFill>
        <p:spPr bwMode="auto">
          <a:xfrm>
            <a:off x="4876800" y="6380163"/>
            <a:ext cx="379253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613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99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600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974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051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06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30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08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87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829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508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477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E8D3A2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HELVETICA CONDENSED BOLD</a:t>
            </a:r>
          </a:p>
          <a:p>
            <a:pPr lvl="0"/>
            <a:r>
              <a:rPr lang="en-US" dirty="0" smtClean="0"/>
              <a:t>50 PT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9463" y="5917261"/>
            <a:ext cx="732442" cy="8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612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 baseline="0">
                <a:solidFill>
                  <a:schemeClr val="tx1"/>
                </a:solidFill>
                <a:latin typeface="+mj-lt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SLIDE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1757" y="4267200"/>
            <a:ext cx="6972300" cy="14225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3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Daniel Kirschen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10" name="Picture 9" descr="wordmark, no W -- black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2" y="6156608"/>
            <a:ext cx="2572920" cy="4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70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6166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006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22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070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047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404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792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03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92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228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103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30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217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7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597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E301-F9AD-4048-9C14-02E9A24F4A3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E5B-EB57-B841-93F6-85F1C2D14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51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 baseline="0">
                <a:solidFill>
                  <a:schemeClr val="tx1"/>
                </a:solidFill>
                <a:latin typeface="+mj-lt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SLIDE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1757" y="4267200"/>
            <a:ext cx="6972300" cy="14225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3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Daniel Kirschen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10" name="Picture 9" descr="wordmark, no W -- bl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2" y="6156608"/>
            <a:ext cx="2572920" cy="457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12" name="Picture 11" descr="wordmark, no W -- black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2" y="6156608"/>
            <a:ext cx="2572920" cy="4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19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8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92267"/>
            <a:ext cx="2987675" cy="365125"/>
          </a:xfrm>
          <a:prstGeom prst="rect">
            <a:avLst/>
          </a:prstGeom>
        </p:spPr>
        <p:txBody>
          <a:bodyPr/>
          <a:lstStyle>
            <a:lvl1pPr>
              <a:defRPr sz="80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© 2017 D. Kirschen and University of Washington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75475" y="659226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800" smtClean="0"/>
            </a:lvl1pPr>
          </a:lstStyle>
          <a:p>
            <a:pPr algn="r"/>
            <a:fld id="{260DD26C-53BD-0D4A-A86D-5195965EE406}" type="slidenum">
              <a:rPr lang="en-GB" smtClean="0"/>
              <a:pPr algn="r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183432"/>
            <a:ext cx="8229600" cy="0"/>
          </a:xfrm>
          <a:prstGeom prst="line">
            <a:avLst/>
          </a:prstGeom>
          <a:ln w="38100">
            <a:solidFill>
              <a:srgbClr val="66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81000"/>
    </mc:Choice>
    <mc:Fallback xmlns="">
      <p:transition spd="slow" advTm="8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65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99C-37F1-6A44-BD55-D6E73D550E0A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E95D8-EF3B-7F41-935B-34F5AF5D8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5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1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4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90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6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9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9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82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723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26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77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0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64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32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5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23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41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48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75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23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870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0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21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1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6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33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19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6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7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4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9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8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27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15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95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12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4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72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23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79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62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95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59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2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598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30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527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51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55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21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46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23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218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4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55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293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5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881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9076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0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26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7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18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374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55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23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1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534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3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75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404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30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519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29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3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498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89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648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0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716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76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24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7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001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365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1.tif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01496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7628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114E6-7A49-4014-8607-630331982671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70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74613"/>
            <a:ext cx="8686800" cy="6630987"/>
            <a:chOff x="228600" y="74805"/>
            <a:chExt cx="8686800" cy="663079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8600" y="228600"/>
              <a:ext cx="8686800" cy="6400800"/>
              <a:chOff x="152400" y="152400"/>
              <a:chExt cx="8839200" cy="6553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" y="152592"/>
                <a:ext cx="8839200" cy="6553011"/>
              </a:xfrm>
              <a:prstGeom prst="rect">
                <a:avLst/>
              </a:prstGeom>
              <a:noFill/>
              <a:ln w="63500">
                <a:solidFill>
                  <a:srgbClr val="666699">
                    <a:alpha val="80000"/>
                  </a:srgb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8322" y="228980"/>
                <a:ext cx="8687357" cy="6400237"/>
              </a:xfrm>
              <a:prstGeom prst="rect">
                <a:avLst/>
              </a:prstGeom>
              <a:solidFill>
                <a:schemeClr val="lt1">
                  <a:alpha val="80000"/>
                </a:schemeClr>
              </a:solidFill>
              <a:ln>
                <a:solidFill>
                  <a:srgbClr val="CC993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33" name="Picture 2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15" cstate="print"/>
            <a:srcRect b="23627"/>
            <a:stretch>
              <a:fillRect/>
            </a:stretch>
          </p:blipFill>
          <p:spPr bwMode="auto">
            <a:xfrm>
              <a:off x="457200" y="74805"/>
              <a:ext cx="1752600" cy="40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3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16" cstate="print"/>
            <a:srcRect t="71841"/>
            <a:stretch>
              <a:fillRect/>
            </a:stretch>
          </p:blipFill>
          <p:spPr bwMode="auto">
            <a:xfrm>
              <a:off x="4876800" y="6380162"/>
              <a:ext cx="3792537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1722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4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1" r:id="rId12"/>
    <p:sldLayoutId id="2147484189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4E4E7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6953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5247"/>
      </p:ext>
    </p:extLst>
  </p:cSld>
  <p:clrMap bg1="dk1" tx1="lt1" bg2="dk2" tx2="lt2" accent1="accent1" accent2="accent2" accent3="accent3" accent4="accent4" accent5="accent5" accent6="accent6" hlink="hlink" folHlink="folHlink"/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74613"/>
            <a:ext cx="8686800" cy="6630987"/>
            <a:chOff x="228600" y="74805"/>
            <a:chExt cx="8686800" cy="663079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8600" y="228600"/>
              <a:ext cx="8686800" cy="6400800"/>
              <a:chOff x="152400" y="152400"/>
              <a:chExt cx="8839200" cy="6553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" y="152592"/>
                <a:ext cx="8839200" cy="6553011"/>
              </a:xfrm>
              <a:prstGeom prst="rect">
                <a:avLst/>
              </a:prstGeom>
              <a:noFill/>
              <a:ln w="63500">
                <a:solidFill>
                  <a:srgbClr val="666699">
                    <a:alpha val="80000"/>
                  </a:srgb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8322" y="228980"/>
                <a:ext cx="8687357" cy="6400237"/>
              </a:xfrm>
              <a:prstGeom prst="rect">
                <a:avLst/>
              </a:prstGeom>
              <a:solidFill>
                <a:schemeClr val="lt1">
                  <a:alpha val="80000"/>
                </a:schemeClr>
              </a:solidFill>
              <a:ln>
                <a:solidFill>
                  <a:srgbClr val="CC993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33" name="Picture 2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2" cstate="print"/>
            <a:srcRect b="23627"/>
            <a:stretch>
              <a:fillRect/>
            </a:stretch>
          </p:blipFill>
          <p:spPr bwMode="auto">
            <a:xfrm>
              <a:off x="457200" y="74805"/>
              <a:ext cx="1752600" cy="40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3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3" cstate="print"/>
            <a:srcRect t="71841"/>
            <a:stretch>
              <a:fillRect/>
            </a:stretch>
          </p:blipFill>
          <p:spPr bwMode="auto">
            <a:xfrm>
              <a:off x="4876800" y="6380162"/>
              <a:ext cx="3792537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fld id="{27D3A5DC-F5B9-4499-BA6F-DD6AFB6E9C49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1722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20194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4E4E7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7E301-F9AD-4048-9C14-02E9A24F4A3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41C32-CCC0-4A1F-9CC7-5F0C2AC69BF2}" type="slidenum">
              <a:rPr lang="sv-S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Res.tif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4889"/>
            <a:ext cx="9144000" cy="903111"/>
          </a:xfrm>
          <a:prstGeom prst="rect">
            <a:avLst/>
          </a:prstGeom>
          <a:ln w="3175" cmpd="sng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835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EA99C-37F1-6A44-BD55-D6E73D550E0A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41C32-CCC0-4A1F-9CC7-5F0C2AC69BF2}" type="slidenum">
              <a:rPr lang="sv-S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2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91494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7494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83006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23680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5004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4060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0514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2496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crssprgm/career/contacts.jsp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924050"/>
          </a:xfrm>
        </p:spPr>
        <p:txBody>
          <a:bodyPr>
            <a:normAutofit/>
          </a:bodyPr>
          <a:lstStyle/>
          <a:p>
            <a:r>
              <a:rPr lang="en-US" dirty="0" smtClean="0"/>
              <a:t>Applying for NSF CAREER Grants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543800" cy="1752600"/>
          </a:xfrm>
        </p:spPr>
        <p:txBody>
          <a:bodyPr>
            <a:normAutofit fontScale="92500"/>
          </a:bodyPr>
          <a:lstStyle/>
          <a:p>
            <a:pPr marL="342900" indent="-342900">
              <a:defRPr/>
            </a:pPr>
            <a:r>
              <a:rPr lang="en-US" dirty="0" smtClean="0">
                <a:solidFill>
                  <a:prstClr val="black"/>
                </a:solidFill>
              </a:rPr>
              <a:t>UW ADVANCE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Spring Quarter Pre-Tenure Faculty Workshop</a:t>
            </a:r>
          </a:p>
          <a:p>
            <a:pPr marL="342900" indent="-342900">
              <a:defRPr/>
            </a:pPr>
            <a:endParaRPr lang="en-US" sz="500" dirty="0">
              <a:solidFill>
                <a:prstClr val="black"/>
              </a:solidFill>
            </a:endParaRPr>
          </a:p>
          <a:p>
            <a:pPr marL="342900" indent="-342900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May 4, 2017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97" y="1696968"/>
            <a:ext cx="7886700" cy="1325563"/>
          </a:xfrm>
        </p:spPr>
        <p:txBody>
          <a:bodyPr>
            <a:normAutofit fontScale="90000"/>
          </a:bodyPr>
          <a:lstStyle/>
          <a:p>
            <a:pPr marL="176213" indent="-176213"/>
            <a:r>
              <a:rPr lang="en-US" sz="34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“</a:t>
            </a:r>
            <a:r>
              <a:rPr lang="en-US" sz="31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The Project Description section should contain a well-argued and specific proposal for activities that will, over a 5-year period, build a firm foundation for a lifetime of contributions to research and education in the context of the Principal Investigator's organization</a:t>
            </a:r>
            <a:r>
              <a:rPr lang="en-US" sz="31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.”</a:t>
            </a:r>
            <a:endParaRPr lang="en-US" sz="31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919" y="4244010"/>
            <a:ext cx="7886700" cy="1406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Development of your academic career rather than a research award... but reviewers still look for all the details of a research award.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10" y="-73231"/>
            <a:ext cx="7809671" cy="1325563"/>
          </a:xfrm>
        </p:spPr>
        <p:txBody>
          <a:bodyPr>
            <a:normAutofit/>
          </a:bodyPr>
          <a:lstStyle/>
          <a:p>
            <a:pPr marL="176213" indent="-176213"/>
            <a:r>
              <a:rPr lang="en-US" sz="32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32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pecific challenges &amp; advice received</a:t>
            </a:r>
            <a:endParaRPr lang="en-US" sz="32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710" y="1162882"/>
            <a:ext cx="7886700" cy="2276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My research program is collaborative, but this funds me. What do I do?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Own it. Write in the context and collaborators. Get letters of commitment from new collaborators.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5983" y="745436"/>
            <a:ext cx="7778610" cy="0"/>
          </a:xfrm>
          <a:prstGeom prst="line">
            <a:avLst/>
          </a:prstGeom>
          <a:ln>
            <a:solidFill>
              <a:srgbClr val="4C2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0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10" y="-73231"/>
            <a:ext cx="7809671" cy="1325563"/>
          </a:xfrm>
        </p:spPr>
        <p:txBody>
          <a:bodyPr>
            <a:normAutofit/>
          </a:bodyPr>
          <a:lstStyle/>
          <a:p>
            <a:pPr marL="176213" indent="-176213"/>
            <a:r>
              <a:rPr lang="en-US" sz="32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32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pecific challenges &amp; advice received</a:t>
            </a:r>
            <a:endParaRPr lang="en-US" sz="32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710" y="1162882"/>
            <a:ext cx="7886700" cy="2276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My research program is collaborative, but this funds me. What do I do?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Own it. Write in the context and collaborators. Get letters of commitment from new collaborators.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5983" y="745436"/>
            <a:ext cx="7778610" cy="0"/>
          </a:xfrm>
          <a:prstGeom prst="line">
            <a:avLst/>
          </a:prstGeom>
          <a:ln>
            <a:solidFill>
              <a:srgbClr val="4C2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547893" y="2925421"/>
            <a:ext cx="7886700" cy="227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Where should I end up budget?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Get advice specific to your directorate. I was advised to budget for what I wanted to do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(within reason)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but be prepared to cut back (&amp; I</a:t>
            </a:r>
            <a:r>
              <a:rPr lang="mr-IN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’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 glad I was</a:t>
            </a:r>
            <a:r>
              <a:rPr lang="mr-IN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). 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5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10" y="-73231"/>
            <a:ext cx="7809671" cy="1325563"/>
          </a:xfrm>
        </p:spPr>
        <p:txBody>
          <a:bodyPr>
            <a:normAutofit/>
          </a:bodyPr>
          <a:lstStyle/>
          <a:p>
            <a:pPr marL="176213" indent="-176213"/>
            <a:r>
              <a:rPr lang="en-US" sz="32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32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pecific challenges &amp; advice received</a:t>
            </a:r>
            <a:endParaRPr lang="en-US" sz="32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710" y="1162882"/>
            <a:ext cx="7886700" cy="2276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My research program is collaborative, but this funds me. What do I do?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Own it. Write in the context and collaborators. Get letters of commitment from new collaborators.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5983" y="745436"/>
            <a:ext cx="7778610" cy="0"/>
          </a:xfrm>
          <a:prstGeom prst="line">
            <a:avLst/>
          </a:prstGeom>
          <a:ln>
            <a:solidFill>
              <a:srgbClr val="4C2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547893" y="2925421"/>
            <a:ext cx="7886700" cy="227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Where should I end up budget?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Get advice specific to your directorate. I was advised to budget for what I wanted to do (within reason), but be prepared to cut back (&amp; I</a:t>
            </a:r>
            <a:r>
              <a:rPr lang="mr-I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’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 glad I was</a:t>
            </a:r>
            <a:r>
              <a:rPr lang="mr-I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).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7710" y="4777412"/>
            <a:ext cx="7886700" cy="227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Later activities depend on early activities.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This is hard. Talk about specific possible outcomes from your early activities and how that will affect later plans. Explicitly talk about risk.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(this problem largely solved itself for me, as I’d done the riskiest work by the second submission)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first submission</a:t>
            </a:r>
            <a:endParaRPr lang="en-US" sz="30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6537"/>
            <a:ext cx="3993046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Specific in motivation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Specific in activities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Described collaborative research context</a:t>
            </a:r>
          </a:p>
          <a:p>
            <a:pPr>
              <a:spcAft>
                <a:spcPts val="1000"/>
              </a:spcAft>
            </a:pP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first submission</a:t>
            </a:r>
            <a:endParaRPr lang="en-US" sz="30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6536"/>
            <a:ext cx="3665054" cy="5164689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Specific in motivation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Specific in activities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Described collaborative research context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Reviewers concerned about</a:t>
            </a:r>
            <a:r>
              <a:rPr lang="mr-IN" sz="24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520700" lvl="1" indent="-225425">
              <a:spcAft>
                <a:spcPts val="1000"/>
              </a:spcAft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Contribution / theoretical return</a:t>
            </a:r>
          </a:p>
          <a:p>
            <a:pPr marL="520700" lvl="1" indent="-225425">
              <a:spcAft>
                <a:spcPts val="1000"/>
              </a:spcAft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What if this was just the wrong direction?</a:t>
            </a:r>
          </a:p>
        </p:txBody>
      </p:sp>
    </p:spTree>
    <p:extLst>
      <p:ext uri="{BB962C8B-B14F-4D97-AF65-F5344CB8AC3E}">
        <p14:creationId xmlns:p14="http://schemas.microsoft.com/office/powerpoint/2010/main" val="407410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first submission</a:t>
            </a:r>
            <a:endParaRPr lang="en-US" sz="30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6536"/>
            <a:ext cx="3665054" cy="5164689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Specific in motivation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Specific in activities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Described collaborative research context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Reviewers concerned about</a:t>
            </a:r>
            <a:r>
              <a:rPr lang="mr-IN" sz="24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520700" lvl="1" indent="-225425">
              <a:spcAft>
                <a:spcPts val="1000"/>
              </a:spcAft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Contribution / theoretical return</a:t>
            </a:r>
          </a:p>
          <a:p>
            <a:pPr marL="520700" lvl="1" indent="-225425">
              <a:spcAft>
                <a:spcPts val="1000"/>
              </a:spcAft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What if this was just the wrong </a:t>
            </a:r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direction?</a:t>
            </a: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37433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second submission</a:t>
            </a:r>
            <a:endParaRPr lang="en-US" sz="30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7433" y="1166536"/>
            <a:ext cx="4221646" cy="516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More letters of collaboration from mentors and partners in outreach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Much more emphasis on contribution, including what the field would learn even if the direction had problems</a:t>
            </a:r>
            <a:b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300" dirty="0" smtClean="0">
                <a:latin typeface="Avenir Book" charset="0"/>
                <a:ea typeface="Avenir Book" charset="0"/>
                <a:cs typeface="Avenir Book" charset="0"/>
              </a:rPr>
              <a:t>backed up by nearly a year of preliminary results</a:t>
            </a: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4 months of wordsmithing every part of the argument and getting feedback</a:t>
            </a:r>
          </a:p>
        </p:txBody>
      </p:sp>
    </p:spTree>
    <p:extLst>
      <p:ext uri="{BB962C8B-B14F-4D97-AF65-F5344CB8AC3E}">
        <p14:creationId xmlns:p14="http://schemas.microsoft.com/office/powerpoint/2010/main" val="1557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630480" y="4191000"/>
            <a:ext cx="7772400" cy="13620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DANIEL KIRSCHEN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609600" y="5029200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800" b="0" dirty="0" smtClean="0"/>
              <a:t>Professor </a:t>
            </a:r>
            <a:r>
              <a:rPr lang="en-US" sz="2800" b="0" dirty="0"/>
              <a:t>of Electrical Engineering </a:t>
            </a:r>
            <a:endParaRPr lang="en-US" sz="2800" b="0" dirty="0" smtClean="0"/>
          </a:p>
          <a:p>
            <a:r>
              <a:rPr lang="en-US" sz="2800" b="0" dirty="0" smtClean="0"/>
              <a:t>Associate </a:t>
            </a:r>
            <a:r>
              <a:rPr lang="en-US" sz="2800" b="0" dirty="0"/>
              <a:t>Chair for Education and Entrepreneurship,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608519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1757" y="1981173"/>
            <a:ext cx="6972300" cy="171783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Comments from a recent CAREER panelist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671757" y="4495800"/>
            <a:ext cx="6972300" cy="1413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Daniel Kirschen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1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Reviewers..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308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Are knowledgeable about the field..</a:t>
            </a:r>
          </a:p>
          <a:p>
            <a:r>
              <a:rPr lang="en-US" dirty="0" smtClean="0"/>
              <a:t>But not necessarily about your topic</a:t>
            </a:r>
          </a:p>
          <a:p>
            <a:r>
              <a:rPr lang="en-US" dirty="0" smtClean="0"/>
              <a:t>Will NOT read every word of your proposal</a:t>
            </a:r>
          </a:p>
          <a:p>
            <a:r>
              <a:rPr lang="en-US" dirty="0" smtClean="0"/>
              <a:t>Make their job easier: </a:t>
            </a:r>
          </a:p>
          <a:p>
            <a:pPr lvl="1"/>
            <a:r>
              <a:rPr lang="en-US" dirty="0" smtClean="0"/>
              <a:t>Structure your proposal carefully</a:t>
            </a:r>
          </a:p>
          <a:p>
            <a:pPr lvl="2"/>
            <a:r>
              <a:rPr lang="en-US" dirty="0" smtClean="0"/>
              <a:t>Overview of the ideas</a:t>
            </a:r>
          </a:p>
          <a:p>
            <a:pPr lvl="2"/>
            <a:r>
              <a:rPr lang="en-US" dirty="0" smtClean="0"/>
              <a:t>Technical details</a:t>
            </a:r>
          </a:p>
          <a:p>
            <a:pPr lvl="2"/>
            <a:r>
              <a:rPr lang="en-US" dirty="0" smtClean="0"/>
              <a:t>Expected results</a:t>
            </a:r>
          </a:p>
          <a:p>
            <a:pPr lvl="1"/>
            <a:r>
              <a:rPr lang="en-US" dirty="0" smtClean="0"/>
              <a:t>Don’t cram as much text as you can!</a:t>
            </a:r>
          </a:p>
          <a:p>
            <a:pPr lvl="1"/>
            <a:r>
              <a:rPr lang="en-US" dirty="0" smtClean="0"/>
              <a:t>Avoid repetitions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© 2017 D. Kirschen and University of Washington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60DD26C-53BD-0D4A-A86D-5195965EE406}" type="slidenum">
              <a:rPr lang="en-GB" smtClean="0">
                <a:latin typeface="+mn-lt"/>
              </a:rPr>
              <a:pPr algn="r"/>
              <a:t>19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15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BROADER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Jon Solomon, </a:t>
            </a:r>
            <a:r>
              <a:rPr lang="en-US" dirty="0" smtClean="0"/>
              <a:t>LSAMP </a:t>
            </a:r>
            <a:r>
              <a:rPr lang="en-US" dirty="0"/>
              <a:t>Coordinator, Office of Minority Affairs &amp; </a:t>
            </a:r>
            <a:r>
              <a:rPr lang="en-US" dirty="0" smtClean="0"/>
              <a:t>Diversity</a:t>
            </a:r>
          </a:p>
          <a:p>
            <a:endParaRPr lang="en-US" dirty="0"/>
          </a:p>
          <a:p>
            <a:r>
              <a:rPr lang="en-US" dirty="0" smtClean="0"/>
              <a:t>Eve </a:t>
            </a:r>
            <a:r>
              <a:rPr lang="en-US" dirty="0" err="1" smtClean="0"/>
              <a:t>Riskin</a:t>
            </a:r>
            <a:r>
              <a:rPr lang="en-US" dirty="0"/>
              <a:t>, Associate Dean of Diversity </a:t>
            </a:r>
            <a:r>
              <a:rPr lang="en-US" dirty="0" smtClean="0"/>
              <a:t>&amp; </a:t>
            </a:r>
            <a:r>
              <a:rPr lang="en-US" dirty="0"/>
              <a:t>Access, College of </a:t>
            </a:r>
            <a:r>
              <a:rPr lang="en-US" dirty="0" smtClean="0"/>
              <a:t>Engineering and Professor</a:t>
            </a:r>
            <a:r>
              <a:rPr lang="en-US" dirty="0"/>
              <a:t>, Electrical </a:t>
            </a:r>
            <a:r>
              <a:rPr lang="en-US" dirty="0" smtClean="0"/>
              <a:t>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0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Intellectual merit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</a:p>
          <a:p>
            <a:pPr lvl="1"/>
            <a:r>
              <a:rPr lang="en-US" dirty="0" smtClean="0"/>
              <a:t>Must be important</a:t>
            </a:r>
          </a:p>
          <a:p>
            <a:pPr lvl="1"/>
            <a:r>
              <a:rPr lang="en-US" dirty="0" smtClean="0"/>
              <a:t>Must be novel</a:t>
            </a:r>
          </a:p>
          <a:p>
            <a:pPr lvl="1"/>
            <a:r>
              <a:rPr lang="en-US" dirty="0" smtClean="0"/>
              <a:t>Must not be too narrow</a:t>
            </a:r>
          </a:p>
          <a:p>
            <a:pPr lvl="1"/>
            <a:r>
              <a:rPr lang="en-US" dirty="0" smtClean="0"/>
              <a:t>Must not be too broad</a:t>
            </a:r>
          </a:p>
          <a:p>
            <a:r>
              <a:rPr lang="en-US" dirty="0" smtClean="0"/>
              <a:t>Explain the research questions carefully</a:t>
            </a:r>
          </a:p>
          <a:p>
            <a:r>
              <a:rPr lang="en-US" dirty="0" smtClean="0"/>
              <a:t>Explain what you plan to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4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81000"/>
    </mc:Choice>
    <mc:Fallback xmlns="">
      <p:transition spd="slow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Broader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to be original</a:t>
            </a:r>
          </a:p>
          <a:p>
            <a:r>
              <a:rPr lang="en-US" dirty="0" smtClean="0"/>
              <a:t>Don’t overpromise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81000"/>
    </mc:Choice>
    <mc:Fallback xmlns="">
      <p:transition spd="slow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The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wait for the last month to write the proposal</a:t>
            </a:r>
          </a:p>
          <a:p>
            <a:r>
              <a:rPr lang="en-US" dirty="0" smtClean="0"/>
              <a:t>Get experienced colleagues to read it</a:t>
            </a:r>
          </a:p>
          <a:p>
            <a:pPr lvl="1"/>
            <a:r>
              <a:rPr lang="en-US" dirty="0" smtClean="0"/>
              <a:t>Someone who knows the topic well</a:t>
            </a:r>
          </a:p>
          <a:p>
            <a:pPr lvl="1"/>
            <a:r>
              <a:rPr lang="en-US" dirty="0" smtClean="0"/>
              <a:t>Someone who does not</a:t>
            </a:r>
          </a:p>
          <a:p>
            <a:r>
              <a:rPr lang="en-US" dirty="0" smtClean="0"/>
              <a:t>Make it visually appealing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You won’t win the grant with the proposal summary but you could lose it there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81000"/>
    </mc:Choice>
    <mc:Fallback xmlns="">
      <p:transition spd="slow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09600" y="3200400"/>
            <a:ext cx="7772400" cy="914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5200" dirty="0" smtClean="0"/>
              <a:t>Questions?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800980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09600" y="2667000"/>
            <a:ext cx="7772400" cy="914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5200" dirty="0" smtClean="0"/>
              <a:t>CAREER Speed Dating </a:t>
            </a:r>
          </a:p>
          <a:p>
            <a:r>
              <a:rPr lang="en-US" sz="5200" dirty="0" smtClean="0"/>
              <a:t>Week of June 19</a:t>
            </a:r>
            <a:r>
              <a:rPr lang="en-US" sz="5200" baseline="30000" dirty="0" smtClean="0"/>
              <a:t>th</a:t>
            </a:r>
            <a:r>
              <a:rPr lang="en-US" sz="5200" dirty="0" smtClean="0"/>
              <a:t> 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23090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30480" y="4748959"/>
            <a:ext cx="7772400" cy="8136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BRANDI COSSAIRT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09600" y="5626100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800" b="0" dirty="0"/>
              <a:t>Assistant Professor, Chemistry</a:t>
            </a:r>
          </a:p>
        </p:txBody>
      </p:sp>
    </p:spTree>
    <p:extLst>
      <p:ext uri="{BB962C8B-B14F-4D97-AF65-F5344CB8AC3E}">
        <p14:creationId xmlns:p14="http://schemas.microsoft.com/office/powerpoint/2010/main" val="292787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NSF CAREER: Tips and Tricks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858000" cy="16557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Brandi Cossairt</a:t>
            </a:r>
          </a:p>
          <a:p>
            <a:r>
              <a:rPr lang="en-US" sz="2400" dirty="0" smtClean="0"/>
              <a:t>Department of Chemistry UW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973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86700" cy="1325563"/>
          </a:xfrm>
        </p:spPr>
        <p:txBody>
          <a:bodyPr/>
          <a:lstStyle/>
          <a:p>
            <a:r>
              <a:rPr lang="en-US" dirty="0" smtClean="0"/>
              <a:t>My Story: Two Submissions to Success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469942"/>
            <a:ext cx="5943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Attempt 1 </a:t>
            </a:r>
            <a:r>
              <a:rPr lang="mr-IN" sz="2000" dirty="0"/>
              <a:t>–</a:t>
            </a:r>
            <a:r>
              <a:rPr lang="en-US" sz="2000" dirty="0"/>
              <a:t> Began June 1; completed 1</a:t>
            </a:r>
            <a:r>
              <a:rPr lang="en-US" sz="2000" baseline="30000" dirty="0"/>
              <a:t>st</a:t>
            </a:r>
            <a:r>
              <a:rPr lang="en-US" sz="2000" dirty="0"/>
              <a:t> draft June 23 for mid-July submission</a:t>
            </a:r>
          </a:p>
          <a:p>
            <a:r>
              <a:rPr lang="en-US" sz="2000" dirty="0"/>
              <a:t>Limited contact with program officer (despite </a:t>
            </a:r>
            <a:r>
              <a:rPr lang="en-US" sz="2000" i="1" dirty="0"/>
              <a:t>numerous</a:t>
            </a:r>
            <a:r>
              <a:rPr lang="en-US" sz="2000" dirty="0"/>
              <a:t> attempts)</a:t>
            </a:r>
          </a:p>
          <a:p>
            <a:r>
              <a:rPr lang="en-US" sz="2000" dirty="0"/>
              <a:t>Reviews VG/VG/VG</a:t>
            </a:r>
          </a:p>
          <a:p>
            <a:r>
              <a:rPr lang="en-US" sz="2000" dirty="0"/>
              <a:t>Weaknesses </a:t>
            </a:r>
            <a:r>
              <a:rPr lang="mr-IN" sz="2000" dirty="0"/>
              <a:t>–</a:t>
            </a:r>
            <a:r>
              <a:rPr lang="en-US" sz="2000" dirty="0"/>
              <a:t> Research Plan: Too narrow in scope; Broader Impacts: Too short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Attempt 2 </a:t>
            </a:r>
            <a:r>
              <a:rPr lang="mr-IN" sz="2000" dirty="0"/>
              <a:t>–</a:t>
            </a:r>
            <a:r>
              <a:rPr lang="en-US" sz="2000" dirty="0"/>
              <a:t> Began May 1; completed 1</a:t>
            </a:r>
            <a:r>
              <a:rPr lang="en-US" sz="2000" baseline="30000" dirty="0"/>
              <a:t>st</a:t>
            </a:r>
            <a:r>
              <a:rPr lang="en-US" sz="2000" dirty="0"/>
              <a:t> draft May 28 for mid-July submission</a:t>
            </a:r>
          </a:p>
          <a:p>
            <a:r>
              <a:rPr lang="en-US" sz="2000" dirty="0"/>
              <a:t>Program officer much more attentive (same program officer) </a:t>
            </a:r>
            <a:r>
              <a:rPr lang="mr-IN" sz="2000" dirty="0"/>
              <a:t>–</a:t>
            </a:r>
            <a:r>
              <a:rPr lang="en-US" sz="2000" dirty="0"/>
              <a:t> multiple productive 	phone discussions including specific recommendations for improvement</a:t>
            </a:r>
          </a:p>
          <a:p>
            <a:r>
              <a:rPr lang="en-US" sz="2000" dirty="0"/>
              <a:t>Reviews E/E/VG</a:t>
            </a:r>
          </a:p>
          <a:p>
            <a:r>
              <a:rPr lang="en-US" sz="2000" dirty="0"/>
              <a:t>CAREER Awarded!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427" y="2437524"/>
            <a:ext cx="2257406" cy="26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38" y="2338327"/>
            <a:ext cx="2908462" cy="2181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7"/>
            <a:ext cx="7886700" cy="1325563"/>
          </a:xfrm>
        </p:spPr>
        <p:txBody>
          <a:bodyPr/>
          <a:lstStyle/>
          <a:p>
            <a:r>
              <a:rPr lang="en-US" dirty="0" smtClean="0"/>
              <a:t>Connecting with your program officer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6776" y="1219200"/>
            <a:ext cx="60288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3"/>
              </a:rPr>
              <a:t>https://www.nsf.gov/crssprgm/career/contacts.jsp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Making initial contact:</a:t>
            </a:r>
          </a:p>
          <a:p>
            <a:r>
              <a:rPr lang="en-US" sz="2000" dirty="0"/>
              <a:t>Find the program you think is the best fit.</a:t>
            </a:r>
          </a:p>
          <a:p>
            <a:r>
              <a:rPr lang="en-US" sz="2000" dirty="0"/>
              <a:t>Write a brief research summary and start with an email.</a:t>
            </a:r>
          </a:p>
          <a:p>
            <a:r>
              <a:rPr lang="en-US" sz="2000" dirty="0"/>
              <a:t>Follow up by phone.</a:t>
            </a:r>
          </a:p>
          <a:p>
            <a:r>
              <a:rPr lang="en-US" sz="2000" dirty="0"/>
              <a:t>Repeat. Repeat. Repeat.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Conversation: </a:t>
            </a:r>
          </a:p>
          <a:p>
            <a:r>
              <a:rPr lang="en-US" sz="2000" dirty="0"/>
              <a:t>Does my project fall within your current priorities?</a:t>
            </a:r>
          </a:p>
          <a:p>
            <a:r>
              <a:rPr lang="en-US" sz="2000" dirty="0"/>
              <a:t>What would you recommend to improve my chances for a favorable review?</a:t>
            </a:r>
          </a:p>
          <a:p>
            <a:r>
              <a:rPr lang="en-US" sz="2000" dirty="0"/>
              <a:t>What are some of the common reasons for proposal rejection?</a:t>
            </a:r>
          </a:p>
          <a:p>
            <a:r>
              <a:rPr lang="en-US" sz="2000" dirty="0"/>
              <a:t>For a resubmission: What do you think was the biggest point of concern/criticism from my </a:t>
            </a:r>
            <a:r>
              <a:rPr lang="en-US" sz="2000" dirty="0" smtClean="0"/>
              <a:t>proposal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697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03231"/>
            <a:ext cx="7886700" cy="1325563"/>
          </a:xfrm>
        </p:spPr>
        <p:txBody>
          <a:bodyPr/>
          <a:lstStyle/>
          <a:p>
            <a:r>
              <a:rPr lang="en-US" dirty="0" smtClean="0"/>
              <a:t>Broader impacts and education plan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520773"/>
            <a:ext cx="7677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By far the most helpful feedback I got was that there is a magic number for the broader impacts section of the CAREER.**</a:t>
            </a:r>
          </a:p>
          <a:p>
            <a:r>
              <a:rPr lang="en-US" sz="2000" dirty="0"/>
              <a:t>Recommendation was 4 pages with at least one innovative program unique to your project. Must be at least some component that is integrated with the science.</a:t>
            </a:r>
          </a:p>
          <a:p>
            <a:endParaRPr lang="en-US" sz="2000" dirty="0"/>
          </a:p>
          <a:p>
            <a:r>
              <a:rPr lang="en-US" sz="2000" dirty="0"/>
              <a:t>My approach </a:t>
            </a:r>
            <a:r>
              <a:rPr lang="mr-IN" sz="2000" dirty="0"/>
              <a:t>–</a:t>
            </a:r>
            <a:r>
              <a:rPr lang="en-US" sz="2000" dirty="0"/>
              <a:t> build on something you actually care about and may already have some investment in (even if it is not quite the right fit for your research). Passion goes a long way.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4876800"/>
            <a:ext cx="4301291" cy="16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630480" y="4343400"/>
            <a:ext cx="7772400" cy="13620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SEAN MUNSON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609600" y="5181600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800" b="0" dirty="0"/>
              <a:t>Assistant Professor, Human Centered Design &amp; Engineering</a:t>
            </a:r>
          </a:p>
        </p:txBody>
      </p:sp>
    </p:spTree>
    <p:extLst>
      <p:ext uri="{BB962C8B-B14F-4D97-AF65-F5344CB8AC3E}">
        <p14:creationId xmlns:p14="http://schemas.microsoft.com/office/powerpoint/2010/main" val="91443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35543"/>
            <a:ext cx="9024731" cy="544659"/>
          </a:xfrm>
        </p:spPr>
        <p:txBody>
          <a:bodyPr vert="horz" anchor="t">
            <a:noAutofit/>
          </a:bodyPr>
          <a:lstStyle/>
          <a:p>
            <a:pPr algn="l"/>
            <a:r>
              <a:rPr lang="en-US" sz="36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CAREER Proposal: </a:t>
            </a:r>
            <a:br>
              <a:rPr lang="en-US" sz="36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600" dirty="0" smtClean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Challenges </a:t>
            </a:r>
            <a:r>
              <a:rPr lang="en-US" sz="36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  <a:t>&amp; Lessons Learned</a:t>
            </a:r>
            <a:br>
              <a:rPr lang="en-US" sz="3600" dirty="0">
                <a:solidFill>
                  <a:srgbClr val="4C2D85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3600" dirty="0">
              <a:solidFill>
                <a:srgbClr val="4C2D85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5799" y="3455404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Sean Munson · HCDE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·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smunson@uw.edu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ADVANCE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ADVANCE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pptE28F.t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Custom 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A798DCE5-3527-704A-B5B8-83E86478D3E6}" vid="{F9A52514-3D0D-FD46-BC6A-C4D0F7BAD31E}"/>
    </a:ext>
  </a:extLst>
</a:theme>
</file>

<file path=ppt/theme/theme18.xml><?xml version="1.0" encoding="utf-8"?>
<a:theme xmlns:a="http://schemas.openxmlformats.org/drawingml/2006/main" name="ppt6136.tmp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6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7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9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0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1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2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975</Words>
  <Application>Microsoft Office PowerPoint</Application>
  <PresentationFormat>On-screen Show (4:3)</PresentationFormat>
  <Paragraphs>134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Arial</vt:lpstr>
      <vt:lpstr>Avenir Book</vt:lpstr>
      <vt:lpstr>Calibri</vt:lpstr>
      <vt:lpstr>Calibri Light</vt:lpstr>
      <vt:lpstr>Encode Sans Normal Black</vt:lpstr>
      <vt:lpstr>Helvetica Neue Bold Condensed</vt:lpstr>
      <vt:lpstr>HelveticaNeue BlackCond</vt:lpstr>
      <vt:lpstr>Mangal</vt:lpstr>
      <vt:lpstr>Times</vt:lpstr>
      <vt:lpstr>Wingdings</vt:lpstr>
      <vt:lpstr>AAAS template 2</vt:lpstr>
      <vt:lpstr>25_AAAS template 2</vt:lpstr>
      <vt:lpstr>26_AAAS template 2</vt:lpstr>
      <vt:lpstr>27_AAAS template 2</vt:lpstr>
      <vt:lpstr>28_AAAS template 2</vt:lpstr>
      <vt:lpstr>29_AAAS template 2</vt:lpstr>
      <vt:lpstr>30_AAAS template 2</vt:lpstr>
      <vt:lpstr>31_AAAS template 2</vt:lpstr>
      <vt:lpstr>32_AAAS template 2</vt:lpstr>
      <vt:lpstr>4_AAAS template 2</vt:lpstr>
      <vt:lpstr>Custom Design</vt:lpstr>
      <vt:lpstr>ADVANCE-template</vt:lpstr>
      <vt:lpstr>6_AAAS template 2</vt:lpstr>
      <vt:lpstr>1_Custom Design</vt:lpstr>
      <vt:lpstr>1_ADVANCE-template</vt:lpstr>
      <vt:lpstr>pptE28F.tmp</vt:lpstr>
      <vt:lpstr>2_Custom Design</vt:lpstr>
      <vt:lpstr>ppt6136.tmp</vt:lpstr>
      <vt:lpstr>Applying for NSF CAREER Grants</vt:lpstr>
      <vt:lpstr>BROADER IMPACTS</vt:lpstr>
      <vt:lpstr>PowerPoint Presentation</vt:lpstr>
      <vt:lpstr>NSF CAREER: Tips and Tricks</vt:lpstr>
      <vt:lpstr>My Story: Two Submissions to Success</vt:lpstr>
      <vt:lpstr>Connecting with your program officer</vt:lpstr>
      <vt:lpstr>Broader impacts and education plan</vt:lpstr>
      <vt:lpstr>PowerPoint Presentation</vt:lpstr>
      <vt:lpstr>CAREER Proposal:  Challenges &amp; Lessons Learned </vt:lpstr>
      <vt:lpstr>“The Project Description section should contain a well-argued and specific proposal for activities that will, over a 5-year period, build a firm foundation for a lifetime of contributions to research and education in the context of the Principal Investigator's organization.”</vt:lpstr>
      <vt:lpstr>specific challenges &amp; advice received</vt:lpstr>
      <vt:lpstr>specific challenges &amp; advice received</vt:lpstr>
      <vt:lpstr>specific challenges &amp; advice received</vt:lpstr>
      <vt:lpstr>first submission</vt:lpstr>
      <vt:lpstr>first submission</vt:lpstr>
      <vt:lpstr>first submission</vt:lpstr>
      <vt:lpstr>PowerPoint Presentation</vt:lpstr>
      <vt:lpstr>PowerPoint Presentation</vt:lpstr>
      <vt:lpstr>Reviewers..</vt:lpstr>
      <vt:lpstr>Intellectual merit</vt:lpstr>
      <vt:lpstr>Broader impact</vt:lpstr>
      <vt:lpstr>The proposal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User</dc:creator>
  <cp:lastModifiedBy>Torie Gonsalves</cp:lastModifiedBy>
  <cp:revision>149</cp:revision>
  <cp:lastPrinted>2017-05-01T17:43:28Z</cp:lastPrinted>
  <dcterms:created xsi:type="dcterms:W3CDTF">2012-10-30T13:25:58Z</dcterms:created>
  <dcterms:modified xsi:type="dcterms:W3CDTF">2017-05-03T17:14:53Z</dcterms:modified>
</cp:coreProperties>
</file>