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39.xml" ContentType="application/vnd.openxmlformats-officedocument.presentationml.slideLayout+xml"/>
  <Override PartName="/ppt/tags/tag8.xml" ContentType="application/vnd.openxmlformats-officedocument.presentationml.tags+xml"/>
  <Override PartName="/ppt/theme/theme5.xml" ContentType="application/vnd.openxmlformats-officedocument.them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46.xml" ContentType="application/vnd.openxmlformats-officedocument.presentationml.slideLayout+xml"/>
  <Override PartName="/ppt/tags/tag4.xml" ContentType="application/vnd.openxmlformats-officedocument.presentationml.tags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53.xml" ContentType="application/vnd.openxmlformats-officedocument.presentationml.slideLayout+xml"/>
  <Default Extension="xml" ContentType="application/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slideLayouts/slideLayout31.xml" ContentType="application/vnd.openxmlformats-officedocument.presentationml.slideLayout+xml"/>
  <Override PartName="/ppt/tags/tag16.xml" ContentType="application/vnd.openxmlformats-officedocument.presentationml.tags+xml"/>
  <Override PartName="/ppt/tags/tag14.xml" ContentType="application/vnd.openxmlformats-officedocument.presentationml.tags+xml"/>
  <Override PartName="/ppt/notesSlides/notesSlide9.xml" ContentType="application/vnd.openxmlformats-officedocument.presentationml.notesSlide+xml"/>
  <Override PartName="/ppt/tags/tag12.xml" ContentType="application/vnd.openxmlformats-officedocument.presentationml.tags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diagrams/layout1.xml" ContentType="application/vnd.openxmlformats-officedocument.drawingml.diagramLayout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21.xml" ContentType="application/vnd.openxmlformats-officedocument.presentationml.tags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49.xml" ContentType="application/vnd.openxmlformats-officedocument.presentationml.slideLayout+xml"/>
  <Override PartName="/ppt/theme/theme4.xml" ContentType="application/vnd.openxmlformats-officedocument.theme+xml"/>
  <Override PartName="/ppt/tags/tag7.xml" ContentType="application/vnd.openxmlformats-officedocument.presentationml.tags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27.xml" ContentType="application/vnd.openxmlformats-officedocument.presentationml.slideLayout+xml"/>
  <Override PartName="/ppt/theme/theme2.xml" ContentType="application/vnd.openxmlformats-officedocument.theme+xml"/>
  <Override PartName="/ppt/slideLayouts/slideLayout36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7.xml" ContentType="application/vnd.openxmlformats-officedocument.presentationml.slideLayout+xml"/>
  <Override PartName="/ppt/tags/tag5.xml" ContentType="application/vnd.openxmlformats-officedocument.presentationml.tags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ags/tag3.xml" ContentType="application/vnd.openxmlformats-officedocument.presentationml.tags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52.xml" ContentType="application/vnd.openxmlformats-officedocument.presentationml.slideLayout+xml"/>
  <Override PartName="/ppt/tags/tag1.xml" ContentType="application/vnd.openxmlformats-officedocument.presentationml.tags+xml"/>
  <Override PartName="/ppt/tags/tag19.xml" ContentType="application/vnd.openxmlformats-officedocument.presentationml.tags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50.xml" ContentType="application/vnd.openxmlformats-officedocument.presentationml.slideLayout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tags/tag15.xml" ContentType="application/vnd.openxmlformats-officedocument.presentationml.tags+xml"/>
  <Default Extension="gif" ContentType="image/gif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tags/tag13.xml" ContentType="application/vnd.openxmlformats-officedocument.presentationml.tags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tags/tag11.xml" ContentType="application/vnd.openxmlformats-officedocument.presentationml.tags+xml"/>
  <Override PartName="/ppt/tags/tag20.xml" ContentType="application/vnd.openxmlformats-officedocument.presentationml.tags+xml"/>
  <Override PartName="/ppt/notesSlides/notesSlide4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48.xml" ContentType="application/vnd.openxmlformats-officedocument.presentationml.slideLayout+xml"/>
  <Override PartName="/ppt/tags/tag6.xml" ContentType="application/vnd.openxmlformats-officedocument.presentationml.tags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Layouts/slideLayout37.xml" ContentType="application/vnd.openxmlformats-officedocument.presentationml.slideLayout+xml"/>
  <Override PartName="/ppt/theme/theme3.xml" ContentType="application/vnd.openxmlformats-officedocument.theme+xml"/>
  <Override PartName="/ppt/slides/slide2.xml" ContentType="application/vnd.openxmlformats-officedocument.presentationml.slide+xml"/>
  <Override PartName="/ppt/slideLayouts/slideLayout1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44.xml" ContentType="application/vnd.openxmlformats-officedocument.presentationml.slideLayout+xml"/>
  <Override PartName="/ppt/tags/tag2.xml" ContentType="application/vnd.openxmlformats-officedocument.presentationml.tags+xml"/>
  <Default Extension="rels" ContentType="application/vnd.openxmlformats-package.relationships+xml"/>
  <Override PartName="/ppt/slideLayouts/slideLayout2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s/slide12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40.xml" ContentType="application/vnd.openxmlformats-officedocument.presentationml.slideLayout+xml"/>
  <Override PartName="/ppt/tags/tag18.xml" ContentType="application/vnd.openxmlformats-officedocument.presentationml.tag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751" r:id="rId2"/>
    <p:sldMasterId id="2147483766" r:id="rId3"/>
    <p:sldMasterId id="2147483778" r:id="rId4"/>
  </p:sldMasterIdLst>
  <p:notesMasterIdLst>
    <p:notesMasterId r:id="rId19"/>
  </p:notesMasterIdLst>
  <p:sldIdLst>
    <p:sldId id="256" r:id="rId5"/>
    <p:sldId id="265" r:id="rId6"/>
    <p:sldId id="266" r:id="rId7"/>
    <p:sldId id="267" r:id="rId8"/>
    <p:sldId id="268" r:id="rId9"/>
    <p:sldId id="269" r:id="rId10"/>
    <p:sldId id="270" r:id="rId11"/>
    <p:sldId id="271" r:id="rId12"/>
    <p:sldId id="272" r:id="rId13"/>
    <p:sldId id="273" r:id="rId14"/>
    <p:sldId id="274" r:id="rId15"/>
    <p:sldId id="275" r:id="rId16"/>
    <p:sldId id="277" r:id="rId17"/>
    <p:sldId id="278" r:id="rId18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6699"/>
    <a:srgbClr val="4E4E76"/>
    <a:srgbClr val="333399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0762" autoAdjust="0"/>
  </p:normalViewPr>
  <p:slideViewPr>
    <p:cSldViewPr>
      <p:cViewPr varScale="1">
        <p:scale>
          <a:sx n="76" d="100"/>
          <a:sy n="76" d="100"/>
        </p:scale>
        <p:origin x="-978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slideMaster" Target="slideMasters/slideMaster3.xml"/><Relationship Id="rId21" Type="http://schemas.openxmlformats.org/officeDocument/2006/relationships/viewProps" Target="view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C51B7BE-37D2-4CED-A328-16B5984BD180}" type="doc">
      <dgm:prSet loTypeId="urn:microsoft.com/office/officeart/2005/8/layout/venn2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06841C0E-241A-4B06-97BC-96989EAE10CD}">
      <dgm:prSet phldrT="[Text]"/>
      <dgm:spPr>
        <a:solidFill>
          <a:schemeClr val="accent1">
            <a:lumMod val="75000"/>
          </a:schemeClr>
        </a:solidFill>
      </dgm:spPr>
      <dgm:t>
        <a:bodyPr/>
        <a:lstStyle/>
        <a:p>
          <a:r>
            <a:rPr lang="en-US" dirty="0" smtClean="0"/>
            <a:t>Margin of Excellence</a:t>
          </a:r>
          <a:endParaRPr lang="en-US" dirty="0"/>
        </a:p>
      </dgm:t>
    </dgm:pt>
    <dgm:pt modelId="{7FF3CD3F-734C-4BCD-8E20-D5170DD90657}" type="parTrans" cxnId="{0C716BAC-9F25-4723-8A35-15C6A50FC63F}">
      <dgm:prSet/>
      <dgm:spPr/>
      <dgm:t>
        <a:bodyPr/>
        <a:lstStyle/>
        <a:p>
          <a:endParaRPr lang="en-US"/>
        </a:p>
      </dgm:t>
    </dgm:pt>
    <dgm:pt modelId="{49D0299A-8C31-45DA-88F3-F948AD7CD240}" type="sibTrans" cxnId="{0C716BAC-9F25-4723-8A35-15C6A50FC63F}">
      <dgm:prSet/>
      <dgm:spPr/>
      <dgm:t>
        <a:bodyPr/>
        <a:lstStyle/>
        <a:p>
          <a:endParaRPr lang="en-US"/>
        </a:p>
      </dgm:t>
    </dgm:pt>
    <dgm:pt modelId="{9CAF29AC-5FAC-45F1-B02D-1EECEA67AE27}">
      <dgm:prSet phldrT="[Text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en-US" dirty="0" smtClean="0"/>
            <a:t>Vision</a:t>
          </a:r>
          <a:endParaRPr lang="en-US" dirty="0"/>
        </a:p>
      </dgm:t>
    </dgm:pt>
    <dgm:pt modelId="{E392E34C-0FB4-4310-B3F6-4D3EB56BE5BE}" type="parTrans" cxnId="{99B6B295-991D-4222-AF94-7578EA059229}">
      <dgm:prSet/>
      <dgm:spPr/>
      <dgm:t>
        <a:bodyPr/>
        <a:lstStyle/>
        <a:p>
          <a:endParaRPr lang="en-US"/>
        </a:p>
      </dgm:t>
    </dgm:pt>
    <dgm:pt modelId="{FCD20894-9F85-400E-8A71-493CB17268C3}" type="sibTrans" cxnId="{99B6B295-991D-4222-AF94-7578EA059229}">
      <dgm:prSet/>
      <dgm:spPr/>
      <dgm:t>
        <a:bodyPr/>
        <a:lstStyle/>
        <a:p>
          <a:endParaRPr lang="en-US"/>
        </a:p>
      </dgm:t>
    </dgm:pt>
    <dgm:pt modelId="{1EB1C87C-CA52-465D-8076-270182752D54}">
      <dgm:prSet phldrT="[Text]"/>
      <dgm:spPr>
        <a:solidFill>
          <a:schemeClr val="accent1">
            <a:lumMod val="40000"/>
            <a:lumOff val="60000"/>
          </a:schemeClr>
        </a:solidFill>
      </dgm:spPr>
      <dgm:t>
        <a:bodyPr/>
        <a:lstStyle/>
        <a:p>
          <a:r>
            <a:rPr lang="en-US" dirty="0" smtClean="0"/>
            <a:t>Mission</a:t>
          </a:r>
          <a:endParaRPr lang="en-US" dirty="0"/>
        </a:p>
      </dgm:t>
    </dgm:pt>
    <dgm:pt modelId="{8B9132E4-66C0-4B05-B01E-42FF35E1ED72}" type="parTrans" cxnId="{0FD081BD-5804-40EF-BFA7-7B744BD4B5AE}">
      <dgm:prSet/>
      <dgm:spPr/>
      <dgm:t>
        <a:bodyPr/>
        <a:lstStyle/>
        <a:p>
          <a:endParaRPr lang="en-US"/>
        </a:p>
      </dgm:t>
    </dgm:pt>
    <dgm:pt modelId="{71BD565D-8311-4472-BAED-133F9BBD15A9}" type="sibTrans" cxnId="{0FD081BD-5804-40EF-BFA7-7B744BD4B5AE}">
      <dgm:prSet/>
      <dgm:spPr/>
      <dgm:t>
        <a:bodyPr/>
        <a:lstStyle/>
        <a:p>
          <a:endParaRPr lang="en-US"/>
        </a:p>
      </dgm:t>
    </dgm:pt>
    <dgm:pt modelId="{B483CFE9-89E8-496C-939F-A624599B4352}">
      <dgm:prSet phldrT="[Text]"/>
      <dgm:spPr>
        <a:solidFill>
          <a:schemeClr val="accent1">
            <a:lumMod val="20000"/>
            <a:lumOff val="80000"/>
          </a:schemeClr>
        </a:solidFill>
      </dgm:spPr>
      <dgm:t>
        <a:bodyPr/>
        <a:lstStyle/>
        <a:p>
          <a:r>
            <a:rPr lang="en-US" dirty="0" smtClean="0">
              <a:solidFill>
                <a:schemeClr val="accent1"/>
              </a:solidFill>
            </a:rPr>
            <a:t>Core</a:t>
          </a:r>
          <a:endParaRPr lang="en-US" dirty="0">
            <a:solidFill>
              <a:schemeClr val="accent1"/>
            </a:solidFill>
          </a:endParaRPr>
        </a:p>
      </dgm:t>
    </dgm:pt>
    <dgm:pt modelId="{30FA0BFB-4281-468C-8474-38E96EB92300}" type="parTrans" cxnId="{C4917614-157E-4983-9F5E-523891C435D3}">
      <dgm:prSet/>
      <dgm:spPr/>
      <dgm:t>
        <a:bodyPr/>
        <a:lstStyle/>
        <a:p>
          <a:endParaRPr lang="en-US"/>
        </a:p>
      </dgm:t>
    </dgm:pt>
    <dgm:pt modelId="{4F718BA5-B51C-458A-BC5E-E4DEF3F75C12}" type="sibTrans" cxnId="{C4917614-157E-4983-9F5E-523891C435D3}">
      <dgm:prSet/>
      <dgm:spPr/>
      <dgm:t>
        <a:bodyPr/>
        <a:lstStyle/>
        <a:p>
          <a:endParaRPr lang="en-US"/>
        </a:p>
      </dgm:t>
    </dgm:pt>
    <dgm:pt modelId="{FE46127B-DEE3-4A6D-841F-9A41DDE22DC6}" type="pres">
      <dgm:prSet presAssocID="{7C51B7BE-37D2-4CED-A328-16B5984BD180}" presName="Name0" presStyleCnt="0">
        <dgm:presLayoutVars>
          <dgm:chMax val="7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7AD35ADD-9AF0-4D16-80E9-7C30D33D3993}" type="pres">
      <dgm:prSet presAssocID="{7C51B7BE-37D2-4CED-A328-16B5984BD180}" presName="comp1" presStyleCnt="0"/>
      <dgm:spPr/>
      <dgm:t>
        <a:bodyPr/>
        <a:lstStyle/>
        <a:p>
          <a:endParaRPr lang="en-US"/>
        </a:p>
      </dgm:t>
    </dgm:pt>
    <dgm:pt modelId="{4956524A-66B8-496A-A6F5-253A26D0005C}" type="pres">
      <dgm:prSet presAssocID="{7C51B7BE-37D2-4CED-A328-16B5984BD180}" presName="circle1" presStyleLbl="node1" presStyleIdx="0" presStyleCnt="4"/>
      <dgm:spPr/>
      <dgm:t>
        <a:bodyPr/>
        <a:lstStyle/>
        <a:p>
          <a:endParaRPr lang="en-US"/>
        </a:p>
      </dgm:t>
    </dgm:pt>
    <dgm:pt modelId="{6135C8D2-F901-450E-80AA-616434FAD6F9}" type="pres">
      <dgm:prSet presAssocID="{7C51B7BE-37D2-4CED-A328-16B5984BD180}" presName="c1text" presStyleLbl="node1" presStyleIdx="0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6E79F97-C867-4B2C-8DE9-FC5BB76CF723}" type="pres">
      <dgm:prSet presAssocID="{7C51B7BE-37D2-4CED-A328-16B5984BD180}" presName="comp2" presStyleCnt="0"/>
      <dgm:spPr/>
      <dgm:t>
        <a:bodyPr/>
        <a:lstStyle/>
        <a:p>
          <a:endParaRPr lang="en-US"/>
        </a:p>
      </dgm:t>
    </dgm:pt>
    <dgm:pt modelId="{945ECC26-6042-4AED-960F-FC5B5ED0CDE9}" type="pres">
      <dgm:prSet presAssocID="{7C51B7BE-37D2-4CED-A328-16B5984BD180}" presName="circle2" presStyleLbl="node1" presStyleIdx="1" presStyleCnt="4" custScaleX="87121" custScaleY="84849" custLinFactNeighborY="-9470"/>
      <dgm:spPr/>
      <dgm:t>
        <a:bodyPr/>
        <a:lstStyle/>
        <a:p>
          <a:endParaRPr lang="en-US"/>
        </a:p>
      </dgm:t>
    </dgm:pt>
    <dgm:pt modelId="{9EC490D5-FACD-4DAF-9CE2-923073F497D8}" type="pres">
      <dgm:prSet presAssocID="{7C51B7BE-37D2-4CED-A328-16B5984BD180}" presName="c2text" presStyleLbl="node1" presStyleIdx="1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AE10CDA6-D2C4-4F90-A104-7FD4EDD6F3F7}" type="pres">
      <dgm:prSet presAssocID="{7C51B7BE-37D2-4CED-A328-16B5984BD180}" presName="comp3" presStyleCnt="0"/>
      <dgm:spPr/>
      <dgm:t>
        <a:bodyPr/>
        <a:lstStyle/>
        <a:p>
          <a:endParaRPr lang="en-US"/>
        </a:p>
      </dgm:t>
    </dgm:pt>
    <dgm:pt modelId="{2F5642FA-7ACD-41B8-AB13-82456FB0D86C}" type="pres">
      <dgm:prSet presAssocID="{7C51B7BE-37D2-4CED-A328-16B5984BD180}" presName="circle3" presStyleLbl="node1" presStyleIdx="2" presStyleCnt="4" custScaleX="65657" custScaleY="66667" custLinFactNeighborY="-26263"/>
      <dgm:spPr/>
      <dgm:t>
        <a:bodyPr/>
        <a:lstStyle/>
        <a:p>
          <a:endParaRPr lang="en-US"/>
        </a:p>
      </dgm:t>
    </dgm:pt>
    <dgm:pt modelId="{CD41668D-3A19-4175-9904-1D189632A847}" type="pres">
      <dgm:prSet presAssocID="{7C51B7BE-37D2-4CED-A328-16B5984BD180}" presName="c3text" presStyleLbl="node1" presStyleIdx="2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7D214A0-452D-474F-8A60-5B12AFA6736B}" type="pres">
      <dgm:prSet presAssocID="{7C51B7BE-37D2-4CED-A328-16B5984BD180}" presName="comp4" presStyleCnt="0"/>
      <dgm:spPr/>
      <dgm:t>
        <a:bodyPr/>
        <a:lstStyle/>
        <a:p>
          <a:endParaRPr lang="en-US"/>
        </a:p>
      </dgm:t>
    </dgm:pt>
    <dgm:pt modelId="{0D768CE7-227E-47EA-B086-14B35538ECFA}" type="pres">
      <dgm:prSet presAssocID="{7C51B7BE-37D2-4CED-A328-16B5984BD180}" presName="circle4" presStyleLbl="node1" presStyleIdx="3" presStyleCnt="4" custScaleX="45455" custScaleY="43940" custLinFactNeighborY="-62879"/>
      <dgm:spPr/>
      <dgm:t>
        <a:bodyPr/>
        <a:lstStyle/>
        <a:p>
          <a:endParaRPr lang="en-US"/>
        </a:p>
      </dgm:t>
    </dgm:pt>
    <dgm:pt modelId="{20D027AF-7D14-416C-93A6-315E16D3E3C3}" type="pres">
      <dgm:prSet presAssocID="{7C51B7BE-37D2-4CED-A328-16B5984BD180}" presName="c4text" presStyleLbl="node1" presStyleIdx="3" presStyleCnt="4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30FE3000-1789-40F0-B912-AD324E25E090}" type="presOf" srcId="{B483CFE9-89E8-496C-939F-A624599B4352}" destId="{0D768CE7-227E-47EA-B086-14B35538ECFA}" srcOrd="0" destOrd="0" presId="urn:microsoft.com/office/officeart/2005/8/layout/venn2"/>
    <dgm:cxn modelId="{0FD081BD-5804-40EF-BFA7-7B744BD4B5AE}" srcId="{7C51B7BE-37D2-4CED-A328-16B5984BD180}" destId="{1EB1C87C-CA52-465D-8076-270182752D54}" srcOrd="2" destOrd="0" parTransId="{8B9132E4-66C0-4B05-B01E-42FF35E1ED72}" sibTransId="{71BD565D-8311-4472-BAED-133F9BBD15A9}"/>
    <dgm:cxn modelId="{C4917614-157E-4983-9F5E-523891C435D3}" srcId="{7C51B7BE-37D2-4CED-A328-16B5984BD180}" destId="{B483CFE9-89E8-496C-939F-A624599B4352}" srcOrd="3" destOrd="0" parTransId="{30FA0BFB-4281-468C-8474-38E96EB92300}" sibTransId="{4F718BA5-B51C-458A-BC5E-E4DEF3F75C12}"/>
    <dgm:cxn modelId="{684EADCE-77AB-4094-8694-3DA3422FBDC4}" type="presOf" srcId="{1EB1C87C-CA52-465D-8076-270182752D54}" destId="{CD41668D-3A19-4175-9904-1D189632A847}" srcOrd="1" destOrd="0" presId="urn:microsoft.com/office/officeart/2005/8/layout/venn2"/>
    <dgm:cxn modelId="{D07CACD7-3292-48BE-A73A-5FD87BCAF479}" type="presOf" srcId="{1EB1C87C-CA52-465D-8076-270182752D54}" destId="{2F5642FA-7ACD-41B8-AB13-82456FB0D86C}" srcOrd="0" destOrd="0" presId="urn:microsoft.com/office/officeart/2005/8/layout/venn2"/>
    <dgm:cxn modelId="{B5105C57-35FB-4AF0-96C0-623775B42056}" type="presOf" srcId="{B483CFE9-89E8-496C-939F-A624599B4352}" destId="{20D027AF-7D14-416C-93A6-315E16D3E3C3}" srcOrd="1" destOrd="0" presId="urn:microsoft.com/office/officeart/2005/8/layout/venn2"/>
    <dgm:cxn modelId="{99B6B295-991D-4222-AF94-7578EA059229}" srcId="{7C51B7BE-37D2-4CED-A328-16B5984BD180}" destId="{9CAF29AC-5FAC-45F1-B02D-1EECEA67AE27}" srcOrd="1" destOrd="0" parTransId="{E392E34C-0FB4-4310-B3F6-4D3EB56BE5BE}" sibTransId="{FCD20894-9F85-400E-8A71-493CB17268C3}"/>
    <dgm:cxn modelId="{781FF7F0-F85B-42CE-8D1B-6665EBE17864}" type="presOf" srcId="{06841C0E-241A-4B06-97BC-96989EAE10CD}" destId="{6135C8D2-F901-450E-80AA-616434FAD6F9}" srcOrd="1" destOrd="0" presId="urn:microsoft.com/office/officeart/2005/8/layout/venn2"/>
    <dgm:cxn modelId="{0C716BAC-9F25-4723-8A35-15C6A50FC63F}" srcId="{7C51B7BE-37D2-4CED-A328-16B5984BD180}" destId="{06841C0E-241A-4B06-97BC-96989EAE10CD}" srcOrd="0" destOrd="0" parTransId="{7FF3CD3F-734C-4BCD-8E20-D5170DD90657}" sibTransId="{49D0299A-8C31-45DA-88F3-F948AD7CD240}"/>
    <dgm:cxn modelId="{D9BC5B80-D571-4E75-BA01-8124BDB16845}" type="presOf" srcId="{06841C0E-241A-4B06-97BC-96989EAE10CD}" destId="{4956524A-66B8-496A-A6F5-253A26D0005C}" srcOrd="0" destOrd="0" presId="urn:microsoft.com/office/officeart/2005/8/layout/venn2"/>
    <dgm:cxn modelId="{F057F72A-5BB6-4F97-B2C8-84E2A8D73101}" type="presOf" srcId="{9CAF29AC-5FAC-45F1-B02D-1EECEA67AE27}" destId="{945ECC26-6042-4AED-960F-FC5B5ED0CDE9}" srcOrd="0" destOrd="0" presId="urn:microsoft.com/office/officeart/2005/8/layout/venn2"/>
    <dgm:cxn modelId="{0FC6B16D-01A9-4063-B95C-A7756D3D2256}" type="presOf" srcId="{7C51B7BE-37D2-4CED-A328-16B5984BD180}" destId="{FE46127B-DEE3-4A6D-841F-9A41DDE22DC6}" srcOrd="0" destOrd="0" presId="urn:microsoft.com/office/officeart/2005/8/layout/venn2"/>
    <dgm:cxn modelId="{593A0BA9-E248-4494-ADBE-8A8C6BFEDD84}" type="presOf" srcId="{9CAF29AC-5FAC-45F1-B02D-1EECEA67AE27}" destId="{9EC490D5-FACD-4DAF-9CE2-923073F497D8}" srcOrd="1" destOrd="0" presId="urn:microsoft.com/office/officeart/2005/8/layout/venn2"/>
    <dgm:cxn modelId="{3A03F694-60B3-46BF-B51A-5B6B74AF55B1}" type="presParOf" srcId="{FE46127B-DEE3-4A6D-841F-9A41DDE22DC6}" destId="{7AD35ADD-9AF0-4D16-80E9-7C30D33D3993}" srcOrd="0" destOrd="0" presId="urn:microsoft.com/office/officeart/2005/8/layout/venn2"/>
    <dgm:cxn modelId="{CEC82031-4F1C-40E6-9EE3-3E15C53960E8}" type="presParOf" srcId="{7AD35ADD-9AF0-4D16-80E9-7C30D33D3993}" destId="{4956524A-66B8-496A-A6F5-253A26D0005C}" srcOrd="0" destOrd="0" presId="urn:microsoft.com/office/officeart/2005/8/layout/venn2"/>
    <dgm:cxn modelId="{FFE7C533-40F5-4280-8F79-777873DEE68C}" type="presParOf" srcId="{7AD35ADD-9AF0-4D16-80E9-7C30D33D3993}" destId="{6135C8D2-F901-450E-80AA-616434FAD6F9}" srcOrd="1" destOrd="0" presId="urn:microsoft.com/office/officeart/2005/8/layout/venn2"/>
    <dgm:cxn modelId="{871B6A8E-1A86-4C97-854B-788C38816633}" type="presParOf" srcId="{FE46127B-DEE3-4A6D-841F-9A41DDE22DC6}" destId="{06E79F97-C867-4B2C-8DE9-FC5BB76CF723}" srcOrd="1" destOrd="0" presId="urn:microsoft.com/office/officeart/2005/8/layout/venn2"/>
    <dgm:cxn modelId="{B20D09AC-F971-4525-A03C-D93128C44085}" type="presParOf" srcId="{06E79F97-C867-4B2C-8DE9-FC5BB76CF723}" destId="{945ECC26-6042-4AED-960F-FC5B5ED0CDE9}" srcOrd="0" destOrd="0" presId="urn:microsoft.com/office/officeart/2005/8/layout/venn2"/>
    <dgm:cxn modelId="{919CCB73-3C79-4FDE-B059-2F8FECCC03DD}" type="presParOf" srcId="{06E79F97-C867-4B2C-8DE9-FC5BB76CF723}" destId="{9EC490D5-FACD-4DAF-9CE2-923073F497D8}" srcOrd="1" destOrd="0" presId="urn:microsoft.com/office/officeart/2005/8/layout/venn2"/>
    <dgm:cxn modelId="{952A13D5-207A-407E-90B3-A05702290F13}" type="presParOf" srcId="{FE46127B-DEE3-4A6D-841F-9A41DDE22DC6}" destId="{AE10CDA6-D2C4-4F90-A104-7FD4EDD6F3F7}" srcOrd="2" destOrd="0" presId="urn:microsoft.com/office/officeart/2005/8/layout/venn2"/>
    <dgm:cxn modelId="{6FD115CC-4700-4807-8080-F9DFD2185604}" type="presParOf" srcId="{AE10CDA6-D2C4-4F90-A104-7FD4EDD6F3F7}" destId="{2F5642FA-7ACD-41B8-AB13-82456FB0D86C}" srcOrd="0" destOrd="0" presId="urn:microsoft.com/office/officeart/2005/8/layout/venn2"/>
    <dgm:cxn modelId="{D2DA7BB5-01AD-4B10-A842-6D048C4F64E2}" type="presParOf" srcId="{AE10CDA6-D2C4-4F90-A104-7FD4EDD6F3F7}" destId="{CD41668D-3A19-4175-9904-1D189632A847}" srcOrd="1" destOrd="0" presId="urn:microsoft.com/office/officeart/2005/8/layout/venn2"/>
    <dgm:cxn modelId="{6566F4FB-D4BD-42EF-AD79-DDF00710126D}" type="presParOf" srcId="{FE46127B-DEE3-4A6D-841F-9A41DDE22DC6}" destId="{07D214A0-452D-474F-8A60-5B12AFA6736B}" srcOrd="3" destOrd="0" presId="urn:microsoft.com/office/officeart/2005/8/layout/venn2"/>
    <dgm:cxn modelId="{321D0EDB-E87A-4A13-BE55-CCDD43FEA840}" type="presParOf" srcId="{07D214A0-452D-474F-8A60-5B12AFA6736B}" destId="{0D768CE7-227E-47EA-B086-14B35538ECFA}" srcOrd="0" destOrd="0" presId="urn:microsoft.com/office/officeart/2005/8/layout/venn2"/>
    <dgm:cxn modelId="{7AE0CAA4-AB45-47CC-8FFE-1933E47020F1}" type="presParOf" srcId="{07D214A0-452D-474F-8A60-5B12AFA6736B}" destId="{20D027AF-7D14-416C-93A6-315E16D3E3C3}" srcOrd="1" destOrd="0" presId="urn:microsoft.com/office/officeart/2005/8/layout/venn2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4956524A-66B8-496A-A6F5-253A26D0005C}">
      <dsp:nvSpPr>
        <dsp:cNvPr id="0" name=""/>
        <dsp:cNvSpPr/>
      </dsp:nvSpPr>
      <dsp:spPr>
        <a:xfrm>
          <a:off x="914400" y="0"/>
          <a:ext cx="5029199" cy="5029199"/>
        </a:xfrm>
        <a:prstGeom prst="ellipse">
          <a:avLst/>
        </a:prstGeom>
        <a:solidFill>
          <a:schemeClr val="accent1">
            <a:lumMod val="75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Margin of Excellence</a:t>
          </a:r>
          <a:endParaRPr lang="en-US" sz="1500" kern="1200" dirty="0"/>
        </a:p>
      </dsp:txBody>
      <dsp:txXfrm>
        <a:off x="2725917" y="251459"/>
        <a:ext cx="1406164" cy="754380"/>
      </dsp:txXfrm>
    </dsp:sp>
    <dsp:sp modelId="{945ECC26-6042-4AED-960F-FC5B5ED0CDE9}">
      <dsp:nvSpPr>
        <dsp:cNvPr id="0" name=""/>
        <dsp:cNvSpPr/>
      </dsp:nvSpPr>
      <dsp:spPr>
        <a:xfrm>
          <a:off x="1676404" y="929617"/>
          <a:ext cx="3505191" cy="3413780"/>
        </a:xfrm>
        <a:prstGeom prst="ellipse">
          <a:avLst/>
        </a:prstGeom>
        <a:solidFill>
          <a:schemeClr val="accent1">
            <a:lumMod val="60000"/>
            <a:lumOff val="4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Vision</a:t>
          </a:r>
          <a:endParaRPr lang="en-US" sz="1500" kern="1200" dirty="0"/>
        </a:p>
      </dsp:txBody>
      <dsp:txXfrm>
        <a:off x="2816467" y="1134444"/>
        <a:ext cx="1225064" cy="614480"/>
      </dsp:txXfrm>
    </dsp:sp>
    <dsp:sp modelId="{2F5642FA-7ACD-41B8-AB13-82456FB0D86C}">
      <dsp:nvSpPr>
        <dsp:cNvPr id="0" name=""/>
        <dsp:cNvSpPr/>
      </dsp:nvSpPr>
      <dsp:spPr>
        <a:xfrm>
          <a:off x="2438393" y="1722103"/>
          <a:ext cx="1981213" cy="2011690"/>
        </a:xfrm>
        <a:prstGeom prst="ellipse">
          <a:avLst/>
        </a:prstGeom>
        <a:solidFill>
          <a:schemeClr val="accent1">
            <a:lumMod val="40000"/>
            <a:lumOff val="6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/>
            <a:t>Mission</a:t>
          </a:r>
          <a:endParaRPr lang="en-US" sz="1500" kern="1200" dirty="0"/>
        </a:p>
      </dsp:txBody>
      <dsp:txXfrm>
        <a:off x="2967377" y="1872980"/>
        <a:ext cx="923245" cy="452630"/>
      </dsp:txXfrm>
    </dsp:sp>
    <dsp:sp modelId="{0D768CE7-227E-47EA-B086-14B35538ECFA}">
      <dsp:nvSpPr>
        <dsp:cNvPr id="0" name=""/>
        <dsp:cNvSpPr/>
      </dsp:nvSpPr>
      <dsp:spPr>
        <a:xfrm>
          <a:off x="2971795" y="2316469"/>
          <a:ext cx="914409" cy="883932"/>
        </a:xfrm>
        <a:prstGeom prst="ellipse">
          <a:avLst/>
        </a:prstGeom>
        <a:solidFill>
          <a:schemeClr val="accent1">
            <a:lumMod val="20000"/>
            <a:lumOff val="8000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sz="1500" kern="1200" dirty="0" smtClean="0">
              <a:solidFill>
                <a:schemeClr val="accent1"/>
              </a:solidFill>
            </a:rPr>
            <a:t>Core</a:t>
          </a:r>
          <a:endParaRPr lang="en-US" sz="1500" kern="1200" dirty="0">
            <a:solidFill>
              <a:schemeClr val="accent1"/>
            </a:solidFill>
          </a:endParaRPr>
        </a:p>
      </dsp:txBody>
      <dsp:txXfrm>
        <a:off x="3105707" y="2537452"/>
        <a:ext cx="646584" cy="44196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2">
  <dgm:title val=""/>
  <dgm:desc val=""/>
  <dgm:catLst>
    <dgm:cat type="relationship" pri="30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chMax val="7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1">
      <dgm:if name="Name2" axis="ch" ptType="node" func="cnt" op="lte" val="3">
        <dgm:constrLst>
          <dgm:constr type="w" for="ch" forName="comp1" refType="w"/>
          <dgm:constr type="h" for="ch" forName="comp1" refType="w" refFor="ch" refForName="comp1"/>
          <dgm:constr type="w" for="ch" forName="comp2" refType="w" fact="0.7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5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primFontSz" for="des" ptType="node" op="equ" val="65"/>
        </dgm:constrLst>
      </dgm:if>
      <dgm:if name="Name3" axis="ch" ptType="node" func="cnt" op="equ" val="4">
        <dgm:constrLst>
          <dgm:constr type="w" for="ch" forName="comp1" refType="w"/>
          <dgm:constr type="h" for="ch" forName="comp1" refType="w" refFor="ch" refForName="comp1"/>
          <dgm:constr type="w" for="ch" forName="comp2" refType="w" fact="0.8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6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4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primFontSz" for="des" ptType="node" op="equ" val="65"/>
        </dgm:constrLst>
      </dgm:if>
      <dgm:else name="Name4">
        <dgm:constrLst>
          <dgm:constr type="w" for="ch" forName="comp1" refType="w"/>
          <dgm:constr type="h" for="ch" forName="comp1" refType="w" refFor="ch" refForName="comp1"/>
          <dgm:constr type="w" for="ch" forName="comp2" refType="w" fact="0.85"/>
          <dgm:constr type="h" for="ch" forName="comp2" refType="w" refFor="ch" refForName="comp2"/>
          <dgm:constr type="ctrX" for="ch" forName="comp2" refType="ctrX" refFor="ch" refForName="comp1"/>
          <dgm:constr type="b" for="ch" forName="comp2" refType="b" refFor="ch" refForName="comp1"/>
          <dgm:constr type="w" for="ch" forName="comp3" refType="w" fact="0.7"/>
          <dgm:constr type="h" for="ch" forName="comp3" refType="w" refFor="ch" refForName="comp3"/>
          <dgm:constr type="ctrX" for="ch" forName="comp3" refType="ctrX" refFor="ch" refForName="comp1"/>
          <dgm:constr type="b" for="ch" forName="comp3" refType="b" refFor="ch" refForName="comp1"/>
          <dgm:constr type="w" for="ch" forName="comp4" refType="w" fact="0.55"/>
          <dgm:constr type="h" for="ch" forName="comp4" refType="w" refFor="ch" refForName="comp4"/>
          <dgm:constr type="ctrX" for="ch" forName="comp4" refType="ctrX" refFor="ch" refForName="comp1"/>
          <dgm:constr type="b" for="ch" forName="comp4" refType="b" refFor="ch" refForName="comp1"/>
          <dgm:constr type="w" for="ch" forName="comp5" refType="w" fact="0.4"/>
          <dgm:constr type="h" for="ch" forName="comp5" refType="w" refFor="ch" refForName="comp5"/>
          <dgm:constr type="ctrX" for="ch" forName="comp5" refType="ctrX" refFor="ch" refForName="comp1"/>
          <dgm:constr type="b" for="ch" forName="comp5" refType="b" refFor="ch" refForName="comp1"/>
          <dgm:constr type="w" for="ch" forName="comp6" refType="w" fact="0.25"/>
          <dgm:constr type="h" for="ch" forName="comp6" refType="w" refFor="ch" refForName="comp6"/>
          <dgm:constr type="ctrX" for="ch" forName="comp6" refType="ctrX" refFor="ch" refForName="comp1"/>
          <dgm:constr type="b" for="ch" forName="comp6" refType="b" refFor="ch" refForName="comp1"/>
          <dgm:constr type="w" for="ch" forName="comp7" refType="w" fact="0.15"/>
          <dgm:constr type="h" for="ch" forName="comp7" refType="w" refFor="ch" refForName="comp7"/>
          <dgm:constr type="ctrX" for="ch" forName="comp7" refType="ctrX" refFor="ch" refForName="comp1"/>
          <dgm:constr type="b" for="ch" forName="comp7" refType="b" refFor="ch" refForName="comp1"/>
          <dgm:constr type="primFontSz" for="des" ptType="node" op="equ" val="65"/>
        </dgm:constrLst>
      </dgm:else>
    </dgm:choose>
    <dgm:ruleLst/>
    <dgm:choose name="Name5">
      <dgm:if name="Name6" axis="ch" ptType="node" func="cnt" op="gte" val="1">
        <dgm:layoutNode name="comp1">
          <dgm:alg type="composite"/>
          <dgm:shape xmlns:r="http://schemas.openxmlformats.org/officeDocument/2006/relationships" r:blip="">
            <dgm:adjLst/>
          </dgm:shape>
          <dgm:presOf/>
          <dgm:choose name="Name7">
            <dgm:if name="Name8" axis="ch" ptType="node" func="cnt" op="equ" val="1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5"/>
                <dgm:constr type="w" for="ch" forName="c1text" refType="w" refFor="ch" refForName="circle1" fact="0.70711"/>
                <dgm:constr type="h" for="ch" forName="c1text" refType="h" refFor="ch" refForName="circle1" fact="0.5"/>
              </dgm:constrLst>
            </dgm:if>
            <dgm:if name="Name9" axis="ch" ptType="node" func="cnt" op="equ" val="2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6"/>
                <dgm:constr type="w" for="ch" forName="c1text" refType="w" refFor="ch" refForName="circle1" fact="0.525"/>
                <dgm:constr type="h" for="ch" forName="c1text" refType="h" refFor="ch" refForName="circle1" fact="0.17"/>
              </dgm:constrLst>
            </dgm:if>
            <dgm:if name="Name10" axis="ch" ptType="node" func="cnt" op="equ" val="3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3495"/>
                <dgm:constr type="h" for="ch" forName="c1text" refType="h" refFor="ch" refForName="circle1" fact="0.15"/>
              </dgm:constrLst>
            </dgm:if>
            <dgm:if name="Name11" axis="ch" ptType="node" func="cnt" op="equ" val="4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25"/>
                <dgm:constr type="w" for="ch" forName="c1text" refType="w" refFor="ch" refForName="circle1" fact="0.2796"/>
                <dgm:constr type="h" for="ch" forName="c1text" refType="h" refFor="ch" refForName="circle1" fact="0.15"/>
              </dgm:constrLst>
            </dgm:if>
            <dgm:if name="Name12" axis="ch" ptType="node" func="cnt" op="gte" val="5">
              <dgm:constrLst>
                <dgm:constr type="w" for="ch" forName="circle1" refType="w"/>
                <dgm:constr type="h" for="ch" forName="circle1" refType="h"/>
                <dgm:constr type="ctrX" for="ch" forName="circle1" refType="w" fact="0.5"/>
                <dgm:constr type="ctrY" for="ch" forName="circle1" refType="h" fact="0.5"/>
                <dgm:constr type="ctrX" for="ch" forName="c1text" refType="w" fact="0.5"/>
                <dgm:constr type="ctrY" for="ch" forName="c1text" refType="h" fact="0.1"/>
                <dgm:constr type="w" for="ch" forName="c1text" refType="w" refFor="ch" refForName="circle1" fact="0.375"/>
                <dgm:constr type="h" for="ch" forName="c1text" refType="h" refFor="ch" refForName="circle1" fact="0.1"/>
              </dgm:constrLst>
            </dgm:if>
            <dgm:else name="Name13"/>
          </dgm:choose>
          <dgm:ruleLst/>
          <dgm:layoutNode name="circle1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1 1" cnt="1 0"/>
            <dgm:constrLst>
              <dgm:constr type="h" refType="w"/>
            </dgm:constrLst>
            <dgm:ruleLst/>
          </dgm:layoutNode>
          <dgm:layoutNode name="c1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1 1" cnt="1 0"/>
            <dgm:constrLst/>
            <dgm:ruleLst>
              <dgm:rule type="primFontSz" val="5" fact="NaN" max="NaN"/>
            </dgm:ruleLst>
          </dgm:layoutNode>
        </dgm:layoutNode>
      </dgm:if>
      <dgm:else name="Name14"/>
    </dgm:choose>
    <dgm:choose name="Name15">
      <dgm:if name="Name16" axis="ch" ptType="node" func="cnt" op="gte" val="2">
        <dgm:layoutNode name="comp2">
          <dgm:alg type="composite"/>
          <dgm:shape xmlns:r="http://schemas.openxmlformats.org/officeDocument/2006/relationships" r:blip="">
            <dgm:adjLst/>
          </dgm:shape>
          <dgm:presOf/>
          <dgm:choose name="Name17">
            <dgm:if name="Name18" axis="ch" ptType="node" func="cnt" op="equ" val="2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5"/>
                <dgm:constr type="w" for="ch" forName="c2text" refType="w" refFor="ch" refForName="circle2" fact="0.70711"/>
                <dgm:constr type="h" for="ch" forName="c2text" refType="h" refFor="ch" refForName="circle2" fact="0.5"/>
              </dgm:constrLst>
            </dgm:if>
            <dgm:if name="Name19" axis="ch" ptType="node" func="cnt" op="equ" val="3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625"/>
                <dgm:constr type="w" for="ch" forName="c2text" refType="w" refFor="ch" refForName="circle2" fact="0.466"/>
                <dgm:constr type="h" for="ch" forName="c2text" refType="h" refFor="ch" refForName="circle2" fact="0.1875"/>
              </dgm:constrLst>
            </dgm:if>
            <dgm:if name="Name20" axis="ch" ptType="node" func="cnt" op="equ" val="4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5"/>
                <dgm:constr type="w" for="ch" forName="c2text" refType="w" refFor="ch" refForName="circle2" fact="0.3495"/>
                <dgm:constr type="h" for="ch" forName="c2text" refType="h" refFor="ch" refForName="circle2" fact="0.18"/>
              </dgm:constrLst>
            </dgm:if>
            <dgm:if name="Name21" axis="ch" ptType="node" func="cnt" op="gte" val="5">
              <dgm:constrLst>
                <dgm:constr type="w" for="ch" forName="circle2" refType="w"/>
                <dgm:constr type="h" for="ch" forName="circle2" refType="h"/>
                <dgm:constr type="ctrX" for="ch" forName="circle2" refType="w" fact="0.5"/>
                <dgm:constr type="ctrY" for="ch" forName="circle2" refType="h" fact="0.5"/>
                <dgm:constr type="ctrX" for="ch" forName="c2text" refType="w" fact="0.5"/>
                <dgm:constr type="ctrY" for="ch" forName="c2text" refType="h" fact="0.115"/>
                <dgm:constr type="w" for="ch" forName="c2text" refType="w" refFor="ch" refForName="circle2" fact="0.43125"/>
                <dgm:constr type="h" for="ch" forName="c2text" refType="h" refFor="ch" refForName="circle2" fact="0.115"/>
              </dgm:constrLst>
            </dgm:if>
            <dgm:else name="Name22"/>
          </dgm:choose>
          <dgm:ruleLst/>
          <dgm:layoutNode name="circle2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2 1" cnt="1 0"/>
            <dgm:constrLst>
              <dgm:constr type="h" refType="w"/>
            </dgm:constrLst>
            <dgm:ruleLst/>
          </dgm:layoutNode>
          <dgm:layoutNode name="c2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2 1" cnt="1 0"/>
            <dgm:constrLst/>
            <dgm:ruleLst>
              <dgm:rule type="primFontSz" val="5" fact="NaN" max="NaN"/>
            </dgm:ruleLst>
          </dgm:layoutNode>
        </dgm:layoutNode>
      </dgm:if>
      <dgm:else name="Name23"/>
    </dgm:choose>
    <dgm:choose name="Name24">
      <dgm:if name="Name25" axis="ch" ptType="node" func="cnt" op="gte" val="3">
        <dgm:layoutNode name="comp3">
          <dgm:alg type="composite"/>
          <dgm:shape xmlns:r="http://schemas.openxmlformats.org/officeDocument/2006/relationships" r:blip="">
            <dgm:adjLst/>
          </dgm:shape>
          <dgm:presOf/>
          <dgm:choose name="Name26">
            <dgm:if name="Name27" axis="ch" ptType="node" func="cnt" op="equ" val="3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5"/>
                <dgm:constr type="w" for="ch" forName="c3text" refType="w" refFor="ch" refForName="circle3" fact="0.70711"/>
                <dgm:constr type="h" for="ch" forName="c3text" refType="h" refFor="ch" refForName="circle3" fact="0.5"/>
              </dgm:constrLst>
            </dgm:if>
            <dgm:if name="Name28" axis="ch" ptType="node" func="cnt" op="equ" val="4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875"/>
                <dgm:constr type="w" for="ch" forName="c3text" refType="w" refFor="ch" refForName="circle3" fact="0.466"/>
                <dgm:constr type="h" for="ch" forName="c3text" refType="h" refFor="ch" refForName="circle3" fact="0.225"/>
              </dgm:constrLst>
            </dgm:if>
            <dgm:if name="Name29" axis="ch" ptType="node" func="cnt" op="gte" val="5">
              <dgm:constrLst>
                <dgm:constr type="w" for="ch" forName="circle3" refType="w"/>
                <dgm:constr type="h" for="ch" forName="circle3" refType="h"/>
                <dgm:constr type="ctrX" for="ch" forName="circle3" refType="w" fact="0.5"/>
                <dgm:constr type="ctrY" for="ch" forName="circle3" refType="h" fact="0.5"/>
                <dgm:constr type="ctrX" for="ch" forName="c3text" refType="w" fact="0.5"/>
                <dgm:constr type="ctrY" for="ch" forName="c3text" refType="h" fact="0.138"/>
                <dgm:constr type="w" for="ch" forName="c3text" refType="w" refFor="ch" refForName="circle3" fact="0.5175"/>
                <dgm:constr type="h" for="ch" forName="c3text" refType="h" refFor="ch" refForName="circle3" fact="0.138"/>
              </dgm:constrLst>
            </dgm:if>
            <dgm:else name="Name30"/>
          </dgm:choose>
          <dgm:ruleLst/>
          <dgm:layoutNode name="circle3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3 1" cnt="1 0"/>
            <dgm:constrLst>
              <dgm:constr type="h" refType="w"/>
            </dgm:constrLst>
            <dgm:ruleLst/>
          </dgm:layoutNode>
          <dgm:layoutNode name="c3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3 1" cnt="1 0"/>
            <dgm:constrLst/>
            <dgm:ruleLst>
              <dgm:rule type="primFontSz" val="5" fact="NaN" max="NaN"/>
            </dgm:ruleLst>
          </dgm:layoutNode>
        </dgm:layoutNode>
      </dgm:if>
      <dgm:else name="Name31"/>
    </dgm:choose>
    <dgm:choose name="Name32">
      <dgm:if name="Name33" axis="ch" ptType="node" func="cnt" op="gte" val="4">
        <dgm:layoutNode name="comp4">
          <dgm:alg type="composite"/>
          <dgm:shape xmlns:r="http://schemas.openxmlformats.org/officeDocument/2006/relationships" r:blip="">
            <dgm:adjLst/>
          </dgm:shape>
          <dgm:presOf/>
          <dgm:choose name="Name34">
            <dgm:if name="Name35" axis="ch" ptType="node" func="cnt" op="equ" val="4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5"/>
                <dgm:constr type="w" for="ch" forName="c4text" refType="w" refFor="ch" refForName="circle4" fact="0.70711"/>
                <dgm:constr type="h" for="ch" forName="c4text" refType="h" refFor="ch" refForName="circle4" fact="0.5"/>
              </dgm:constrLst>
            </dgm:if>
            <dgm:if name="Name36" axis="ch" ptType="node" func="cnt" op="gte" val="5">
              <dgm:constrLst>
                <dgm:constr type="w" for="ch" forName="circle4" refType="w"/>
                <dgm:constr type="h" for="ch" forName="circle4" refType="h"/>
                <dgm:constr type="ctrX" for="ch" forName="circle4" refType="w" fact="0.5"/>
                <dgm:constr type="ctrY" for="ch" forName="circle4" refType="h" fact="0.5"/>
                <dgm:constr type="ctrX" for="ch" forName="c4text" refType="w" fact="0.5"/>
                <dgm:constr type="ctrY" for="ch" forName="c4text" refType="h" fact="0.18"/>
                <dgm:constr type="w" for="ch" forName="c4text" refType="w" refFor="ch" refForName="circle4" fact="0.54"/>
                <dgm:constr type="h" for="ch" forName="c4text" refType="h" refFor="ch" refForName="circle4" fact="0.18"/>
              </dgm:constrLst>
            </dgm:if>
            <dgm:else name="Name37"/>
          </dgm:choose>
          <dgm:ruleLst/>
          <dgm:layoutNode name="circle4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4 1" cnt="1 0"/>
            <dgm:constrLst>
              <dgm:constr type="h" refType="w"/>
            </dgm:constrLst>
            <dgm:ruleLst/>
          </dgm:layoutNode>
          <dgm:layoutNode name="c4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4 1" cnt="1 0"/>
            <dgm:constrLst/>
            <dgm:ruleLst>
              <dgm:rule type="primFontSz" val="5" fact="NaN" max="NaN"/>
            </dgm:ruleLst>
          </dgm:layoutNode>
        </dgm:layoutNode>
      </dgm:if>
      <dgm:else name="Name38"/>
    </dgm:choose>
    <dgm:choose name="Name39">
      <dgm:if name="Name40" axis="ch" ptType="node" func="cnt" op="gte" val="5">
        <dgm:layoutNode name="comp5">
          <dgm:alg type="composite"/>
          <dgm:shape xmlns:r="http://schemas.openxmlformats.org/officeDocument/2006/relationships" r:blip="">
            <dgm:adjLst/>
          </dgm:shape>
          <dgm:presOf/>
          <dgm:choose name="Name41">
            <dgm:if name="Name42" axis="ch" ptType="node" func="cnt" op="equ" val="5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5"/>
                <dgm:constr type="w" for="ch" forName="c5text" refType="w" refFor="ch" refForName="circle5" fact="0.70711"/>
                <dgm:constr type="h" for="ch" forName="c5text" refType="h" refFor="ch" refForName="circle5" fact="0.5"/>
              </dgm:constrLst>
            </dgm:if>
            <dgm:if name="Name43" axis="ch" ptType="node" func="cnt" op="gte" val="6">
              <dgm:constrLst>
                <dgm:constr type="w" for="ch" forName="circle5" refType="w"/>
                <dgm:constr type="h" for="ch" forName="circle5" refType="h"/>
                <dgm:constr type="ctrX" for="ch" forName="circle5" refType="w" fact="0.5"/>
                <dgm:constr type="ctrY" for="ch" forName="circle5" refType="h" fact="0.5"/>
                <dgm:constr type="ctrX" for="ch" forName="c5text" refType="w" fact="0.5"/>
                <dgm:constr type="ctrY" for="ch" forName="c5text" refType="h" fact="0.25"/>
                <dgm:constr type="w" for="ch" forName="c5text" refType="w" refFor="ch" refForName="circle5" fact="0.65"/>
                <dgm:constr type="h" for="ch" forName="c5text" refType="h" refFor="ch" refForName="circle5" fact="0.25"/>
              </dgm:constrLst>
            </dgm:if>
            <dgm:else name="Name44"/>
          </dgm:choose>
          <dgm:ruleLst/>
          <dgm:layoutNode name="circle5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5 1" cnt="1 0"/>
            <dgm:constrLst>
              <dgm:constr type="h" refType="w"/>
            </dgm:constrLst>
            <dgm:ruleLst/>
          </dgm:layoutNode>
          <dgm:layoutNode name="c5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5 1" cnt="1 0"/>
            <dgm:constrLst/>
            <dgm:ruleLst>
              <dgm:rule type="primFontSz" val="5" fact="NaN" max="NaN"/>
            </dgm:ruleLst>
          </dgm:layoutNode>
        </dgm:layoutNode>
      </dgm:if>
      <dgm:else name="Name45"/>
    </dgm:choose>
    <dgm:choose name="Name46">
      <dgm:if name="Name47" axis="ch" ptType="node" func="cnt" op="gte" val="6">
        <dgm:layoutNode name="comp6">
          <dgm:alg type="composite"/>
          <dgm:shape xmlns:r="http://schemas.openxmlformats.org/officeDocument/2006/relationships" r:blip="">
            <dgm:adjLst/>
          </dgm:shape>
          <dgm:presOf/>
          <dgm:choose name="Name48">
            <dgm:if name="Name49" axis="ch" ptType="node" func="cnt" op="equ" val="6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5"/>
                <dgm:constr type="w" for="ch" forName="c6text" refType="w" refFor="ch" refForName="circle6" fact="0.70711"/>
                <dgm:constr type="h" for="ch" forName="c6text" refType="h" refFor="ch" refForName="circle6" fact="0.5"/>
              </dgm:constrLst>
            </dgm:if>
            <dgm:if name="Name50" axis="ch" ptType="node" func="cnt" op="gte" val="7">
              <dgm:constrLst>
                <dgm:constr type="w" for="ch" forName="circle6" refType="w"/>
                <dgm:constr type="h" for="ch" forName="circle6" refType="h"/>
                <dgm:constr type="ctrX" for="ch" forName="circle6" refType="w" fact="0.5"/>
                <dgm:constr type="ctrY" for="ch" forName="circle6" refType="h" fact="0.5"/>
                <dgm:constr type="ctrX" for="ch" forName="c6text" refType="w" fact="0.5"/>
                <dgm:constr type="ctrY" for="ch" forName="c6text" refType="h" fact="0.27"/>
                <dgm:constr type="w" for="ch" forName="c6text" refType="w" refFor="ch" refForName="circle6" fact="0.68"/>
                <dgm:constr type="h" for="ch" forName="c6text" refType="h" refFor="ch" refForName="circle6" fact="0.241"/>
              </dgm:constrLst>
            </dgm:if>
            <dgm:else name="Name51"/>
          </dgm:choose>
          <dgm:ruleLst/>
          <dgm:layoutNode name="circle6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6 1" cnt="1 0"/>
            <dgm:constrLst>
              <dgm:constr type="h" refType="w"/>
            </dgm:constrLst>
            <dgm:ruleLst/>
          </dgm:layoutNode>
          <dgm:layoutNode name="c6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6 1" cnt="1 0"/>
            <dgm:constrLst/>
            <dgm:ruleLst>
              <dgm:rule type="primFontSz" val="5" fact="NaN" max="NaN"/>
            </dgm:ruleLst>
          </dgm:layoutNode>
        </dgm:layoutNode>
      </dgm:if>
      <dgm:else name="Name52"/>
    </dgm:choose>
    <dgm:choose name="Name53">
      <dgm:if name="Name54" axis="ch" ptType="node" func="cnt" op="gte" val="7">
        <dgm:layoutNode name="comp7">
          <dgm:alg type="composite"/>
          <dgm:shape xmlns:r="http://schemas.openxmlformats.org/officeDocument/2006/relationships" r:blip="">
            <dgm:adjLst/>
          </dgm:shape>
          <dgm:presOf/>
          <dgm:constrLst>
            <dgm:constr type="w" for="ch" forName="circle7" refType="w"/>
            <dgm:constr type="h" for="ch" forName="circle7" refType="h"/>
            <dgm:constr type="ctrX" for="ch" forName="circle7" refType="w" fact="0.5"/>
            <dgm:constr type="ctrY" for="ch" forName="circle7" refType="h" fact="0.5"/>
            <dgm:constr type="ctrX" for="ch" forName="c7text" refType="w" fact="0.5"/>
            <dgm:constr type="ctrY" for="ch" forName="c7text" refType="h" fact="0.5"/>
            <dgm:constr type="w" for="ch" forName="c7text" refType="w" refFor="ch" refForName="circle7" fact="0.70711"/>
            <dgm:constr type="h" for="ch" forName="c7text" refType="h" refFor="ch" refForName="circle7" fact="0.5"/>
          </dgm:constrLst>
          <dgm:ruleLst/>
          <dgm:layoutNode name="circle7" styleLbl="node1">
            <dgm:alg type="sp"/>
            <dgm:shape xmlns:r="http://schemas.openxmlformats.org/officeDocument/2006/relationships" type="ellipse" r:blip="">
              <dgm:adjLst/>
            </dgm:shape>
            <dgm:presOf axis="ch desOrSelf" ptType="node node" st="7 1" cnt="1 0"/>
            <dgm:constrLst>
              <dgm:constr type="h" refType="w"/>
            </dgm:constrLst>
            <dgm:ruleLst/>
          </dgm:layoutNode>
          <dgm:layoutNode name="c7text">
            <dgm:varLst>
              <dgm:bulletEnabled val="1"/>
            </dgm:varLst>
            <dgm:alg type="tx"/>
            <dgm:shape xmlns:r="http://schemas.openxmlformats.org/officeDocument/2006/relationships" type="rect" r:blip="" hideGeom="1">
              <dgm:adjLst/>
            </dgm:shape>
            <dgm:presOf axis="ch desOrSelf" ptType="node node" st="7 1" cnt="1 0"/>
            <dgm:constrLst/>
            <dgm:ruleLst>
              <dgm:rule type="primFontSz" val="5" fact="NaN" max="NaN"/>
            </dgm:ruleLst>
          </dgm:layoutNode>
        </dgm:layoutNode>
      </dgm:if>
      <dgm:else name="Name55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356D3AC-160A-45E1-8240-6B00CD0D3D8C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EEDFA3EC-E7C1-428F-8FAC-3D684DB1FFDD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43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smtClean="0"/>
          </a:p>
        </p:txBody>
      </p:sp>
      <p:sp>
        <p:nvSpPr>
          <p:cNvPr id="1434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/>
          <a:lstStyle/>
          <a:p>
            <a:fld id="{0FEE8485-7812-4942-AA22-C50A92E7CEE0}" type="slidenum">
              <a:rPr lang="en-US"/>
              <a:pPr/>
              <a:t>1</a:t>
            </a:fld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 lnSpcReduction="10000"/>
          </a:bodyPr>
          <a:lstStyle/>
          <a:p>
            <a:endParaRPr lang="en-US" b="0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5BFE05-D355-4ACA-B4BA-308CA0FB39DC}" type="slidenum">
              <a:rPr lang="en-US" smtClean="0"/>
              <a:pPr/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US" b="1" dirty="0" smtClean="0"/>
              <a:t>Initial focus groups identified:</a:t>
            </a:r>
          </a:p>
          <a:p>
            <a:pPr marL="508744" indent="-508744">
              <a:buFont typeface="+mj-lt"/>
              <a:buAutoNum type="arabicPeriod"/>
            </a:pPr>
            <a:r>
              <a:rPr lang="en-US" dirty="0" smtClean="0"/>
              <a:t>Key characteristics of a 21</a:t>
            </a:r>
            <a:r>
              <a:rPr lang="en-US" baseline="30000" dirty="0" smtClean="0"/>
              <a:t>st</a:t>
            </a:r>
            <a:r>
              <a:rPr lang="en-US" dirty="0" smtClean="0"/>
              <a:t> C university</a:t>
            </a:r>
          </a:p>
          <a:p>
            <a:pPr marL="960960" lvl="1" indent="-508744"/>
            <a:r>
              <a:rPr lang="en-US" dirty="0" smtClean="0"/>
              <a:t>these became the core strategic principles of the Sustainable Academic Business Plan</a:t>
            </a:r>
          </a:p>
          <a:p>
            <a:pPr marL="508744" indent="-508744">
              <a:buFont typeface="+mj-lt"/>
              <a:buAutoNum type="arabicPeriod"/>
            </a:pPr>
            <a:r>
              <a:rPr lang="en-US" dirty="0" smtClean="0"/>
              <a:t>Key trends that the UW will encounter</a:t>
            </a:r>
          </a:p>
          <a:p>
            <a:pPr marL="904433" lvl="1" indent="-508744"/>
            <a:r>
              <a:rPr lang="en-US" dirty="0" smtClean="0"/>
              <a:t>initiatives launched in response</a:t>
            </a:r>
          </a:p>
          <a:p>
            <a:pPr marL="508744" indent="-508744">
              <a:buFont typeface="+mj-lt"/>
              <a:buAutoNum type="arabicPeriod"/>
            </a:pPr>
            <a:r>
              <a:rPr lang="en-US" dirty="0" smtClean="0"/>
              <a:t>The role of a public, research university in addressing the big issues facing society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6 strategic goals – each of which has multiple ongoing or planned initiatives to achieve those goals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PEI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based on criteria and metrics 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 starting point for conversations about the future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allows us to examine what we are doing now and how well it aligns to our mission and goals</a:t>
            </a:r>
          </a:p>
          <a:p>
            <a:pPr>
              <a:buFont typeface="Arial" pitchFamily="34" charset="0"/>
              <a:buChar char="•"/>
            </a:pPr>
            <a:r>
              <a:rPr lang="en-US" dirty="0" smtClean="0"/>
              <a:t>helps identify opportunities for prioritization and strategic decision-making</a:t>
            </a:r>
          </a:p>
          <a:p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OEI</a:t>
            </a:r>
          </a:p>
          <a:p>
            <a:pPr marL="282635" indent="-282635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goal of achieving operational excellence, reducing cost while enhancing quality</a:t>
            </a:r>
          </a:p>
          <a:p>
            <a:pPr marL="282635" indent="-282635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engages those doing the work in creative re-thinking of their work processes </a:t>
            </a:r>
          </a:p>
          <a:p>
            <a:pPr marL="282635" indent="-282635">
              <a:spcBef>
                <a:spcPct val="20000"/>
              </a:spcBef>
              <a:buFont typeface="Arial" pitchFamily="34" charset="0"/>
              <a:buChar char="•"/>
            </a:pPr>
            <a:r>
              <a:rPr lang="en-US" dirty="0" smtClean="0"/>
              <a:t>rapid, transparent, data driven, accountable, holistic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C1381B3-EF91-41F6-92EC-03206DA5F653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7.xml"/><Relationship Id="rId1" Type="http://schemas.openxmlformats.org/officeDocument/2006/relationships/tags" Target="../tags/tag6.xml"/></Relationships>
</file>

<file path=ppt/slideLayouts/_rels/slideLayout4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9.xml"/><Relationship Id="rId1" Type="http://schemas.openxmlformats.org/officeDocument/2006/relationships/tags" Target="../tags/tag8.xml"/></Relationships>
</file>

<file path=ppt/slideLayouts/_rels/slideLayout4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1.xml"/><Relationship Id="rId1" Type="http://schemas.openxmlformats.org/officeDocument/2006/relationships/tags" Target="../tags/tag10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3.xml"/><Relationship Id="rId1" Type="http://schemas.openxmlformats.org/officeDocument/2006/relationships/tags" Target="../tags/tag12.xml"/></Relationships>
</file>

<file path=ppt/slideLayouts/_rels/slideLayout5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5.xml"/><Relationship Id="rId1" Type="http://schemas.openxmlformats.org/officeDocument/2006/relationships/tags" Target="../tags/tag14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7.xml"/><Relationship Id="rId1" Type="http://schemas.openxmlformats.org/officeDocument/2006/relationships/tags" Target="../tags/tag16.xml"/></Relationships>
</file>

<file path=ppt/slideLayouts/_rels/slideLayout5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19.xml"/><Relationship Id="rId1" Type="http://schemas.openxmlformats.org/officeDocument/2006/relationships/tags" Target="../tags/tag18.xml"/></Relationships>
</file>

<file path=ppt/slideLayouts/_rels/slideLayout5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21.xml"/><Relationship Id="rId1" Type="http://schemas.openxmlformats.org/officeDocument/2006/relationships/tags" Target="../tags/tag20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 descr="C:\Documents and Settings\khofmeister\Desktop\advancelogo.jpg"/>
          <p:cNvPicPr>
            <a:picLocks noChangeAspect="1" noChangeArrowheads="1"/>
          </p:cNvPicPr>
          <p:nvPr userDrawn="1"/>
        </p:nvPicPr>
        <p:blipFill>
          <a:blip r:embed="rId2" cstate="print"/>
          <a:srcRect b="23627"/>
          <a:stretch>
            <a:fillRect/>
          </a:stretch>
        </p:blipFill>
        <p:spPr bwMode="auto">
          <a:xfrm>
            <a:off x="457200" y="74613"/>
            <a:ext cx="1752600" cy="407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3" descr="C:\Documents and Settings\khofmeister\Desktop\advancelogo.jpg"/>
          <p:cNvPicPr>
            <a:picLocks noChangeAspect="1" noChangeArrowheads="1"/>
          </p:cNvPicPr>
          <p:nvPr userDrawn="1"/>
        </p:nvPicPr>
        <p:blipFill>
          <a:blip r:embed="rId3" cstate="print"/>
          <a:srcRect t="71841"/>
          <a:stretch>
            <a:fillRect/>
          </a:stretch>
        </p:blipFill>
        <p:spPr bwMode="auto">
          <a:xfrm>
            <a:off x="4876800" y="6380163"/>
            <a:ext cx="3792538" cy="325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AED860C1-51A8-4896-ACC2-1E22C962FB5C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7" name="Footer Placeholder 4"/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lide Number Placeholder 5"/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F1D39B-4C31-4DD5-AC6B-1F8B1A4F809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D4FFA5CB-024E-4CC6-B868-439A3B444827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368529A-54EC-4AA1-B128-BCE73655FF8C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E3D2EC66-01D3-4C1C-BFD7-62A4F72BA91B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DD5D9432-8237-43BA-AA4C-7D67E716CBF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F8D0EB2-2398-4D64-88D0-41E931069530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4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5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6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7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0D74E264-0DA4-471C-AA3E-D2950FBAA374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103FB9B-65CF-4794-B3C9-0B45C66D242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8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9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0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DB5B16-7550-4C88-89DE-6729E577594E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 userDrawn="1"/>
        </p:nvSpPr>
        <p:spPr>
          <a:xfrm>
            <a:off x="0" y="609600"/>
            <a:ext cx="2286000" cy="27432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2y2d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8" name="Rectangle 7"/>
          <p:cNvSpPr/>
          <p:nvPr userDrawn="1"/>
        </p:nvSpPr>
        <p:spPr>
          <a:xfrm>
            <a:off x="2286000" y="609600"/>
            <a:ext cx="2286000" cy="27432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Sustainable</a:t>
            </a:r>
            <a:r>
              <a:rPr lang="en-US" sz="1200" baseline="0" dirty="0" smtClean="0">
                <a:solidFill>
                  <a:schemeClr val="tx1"/>
                </a:solidFill>
              </a:rPr>
              <a:t> Academic Bus. Plan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9" name="Rectangle 8"/>
          <p:cNvSpPr/>
          <p:nvPr userDrawn="1"/>
        </p:nvSpPr>
        <p:spPr>
          <a:xfrm>
            <a:off x="4572000" y="609600"/>
            <a:ext cx="2286000" cy="27432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</a:rPr>
              <a:t>Organizational Effectiveness</a:t>
            </a:r>
            <a:endParaRPr lang="en-US" sz="1200" dirty="0">
              <a:solidFill>
                <a:schemeClr val="tx1"/>
              </a:solidFill>
            </a:endParaRPr>
          </a:p>
        </p:txBody>
      </p:sp>
      <p:sp>
        <p:nvSpPr>
          <p:cNvPr id="10" name="Rectangle 9"/>
          <p:cNvSpPr/>
          <p:nvPr userDrawn="1"/>
        </p:nvSpPr>
        <p:spPr>
          <a:xfrm>
            <a:off x="6858000" y="609600"/>
            <a:ext cx="2286000" cy="274320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200" dirty="0" smtClean="0"/>
              <a:t>Contacts / Resources</a:t>
            </a:r>
            <a:endParaRPr lang="en-US" sz="1200" dirty="0"/>
          </a:p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1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1pPr>
              <a:buNone/>
              <a:defRPr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563562"/>
          </a:xfrm>
        </p:spPr>
        <p:txBody>
          <a:bodyPr>
            <a:noAutofit/>
          </a:bodyPr>
          <a:lstStyle>
            <a:lvl1pPr algn="l">
              <a:defRPr sz="3600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5135563"/>
          </a:xfrm>
        </p:spPr>
        <p:txBody>
          <a:bodyPr/>
          <a:lstStyle>
            <a:lvl1pPr>
              <a:buNone/>
              <a:defRPr>
                <a:latin typeface="+mj-lt"/>
              </a:defRPr>
            </a:lvl1pPr>
            <a:lvl2pPr>
              <a:buNone/>
              <a:defRPr>
                <a:latin typeface="+mj-lt"/>
              </a:defRPr>
            </a:lvl2pPr>
            <a:lvl3pPr>
              <a:buNone/>
              <a:defRPr>
                <a:latin typeface="+mj-lt"/>
              </a:defRPr>
            </a:lvl3pPr>
            <a:lvl4pPr>
              <a:buNone/>
              <a:defRPr>
                <a:latin typeface="+mj-lt"/>
              </a:defRPr>
            </a:lvl4pPr>
            <a:lvl5pPr>
              <a:buNone/>
              <a:defRPr>
                <a:latin typeface="+mj-lt"/>
              </a:defRPr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8D499CA0-37D6-4F44-9A9E-28B8997E607D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EB688C6-130D-4B14-B9AD-ACC3D1DCF1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A6515B5-7DC9-419D-97E2-163A51FF48C8}" type="datetimeFigureOut">
              <a:rPr lang="en-US" smtClean="0"/>
              <a:pPr/>
              <a:t>12/7/2010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2614D4B-1F17-4BF7-98E7-C472A9E2E500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5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92113" y="1981200"/>
            <a:ext cx="4103687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4103688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85CA9BD-DF5A-43DE-BDC3-AF462B01AF0F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2FFAFC10-98DF-4A22-B1A8-A69D8943B62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59563" y="914400"/>
            <a:ext cx="2092325" cy="518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914400"/>
            <a:ext cx="6126163" cy="518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1" hidden="1"/>
          <p:cNvSpPr>
            <a:spLocks noGrp="1" noChangeArrowheads="1"/>
          </p:cNvSpPr>
          <p:nvPr>
            <p:ph type="ftr" sz="quarter" idx="10"/>
            <p:custDataLst>
              <p:tags r:id="rId1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42" hidden="1"/>
          <p:cNvSpPr>
            <a:spLocks noGrp="1" noChangeArrowheads="1"/>
          </p:cNvSpPr>
          <p:nvPr>
            <p:ph type="dt" sz="half" idx="11"/>
            <p:custDataLst>
              <p:tags r:id="rId2"/>
            </p:custDataLst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7AD8609-DE5C-425A-A177-4C491672B97F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94431670-6CFA-458A-B6D1-1094E3C0B13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457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C3598274-80BE-4493-8703-54561E86D011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124200" y="635635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356350"/>
            <a:ext cx="2133600" cy="365125"/>
          </a:xfrm>
        </p:spPr>
        <p:txBody>
          <a:bodyPr/>
          <a:lstStyle>
            <a:lvl1pPr>
              <a:defRPr/>
            </a:lvl1pPr>
          </a:lstStyle>
          <a:p>
            <a:fld id="{63733DF1-EDCC-4F4D-B869-54DA97350635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4FA170EA-F655-4568-AD5B-895AE1078653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A614DF0-E8A5-4A62-9A2E-9884714170BA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FFCACC85-7547-4EC3-8E12-BDDF0D845CA2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172200"/>
            <a:ext cx="2895600" cy="365125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BF7AA6-1A10-416A-8801-C1DDD4D11561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2.jpe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8.xml"/><Relationship Id="rId13" Type="http://schemas.openxmlformats.org/officeDocument/2006/relationships/slideLayout" Target="../slideLayouts/slideLayout33.xml"/><Relationship Id="rId3" Type="http://schemas.openxmlformats.org/officeDocument/2006/relationships/slideLayout" Target="../slideLayouts/slideLayout23.xml"/><Relationship Id="rId7" Type="http://schemas.openxmlformats.org/officeDocument/2006/relationships/slideLayout" Target="../slideLayouts/slideLayout27.xml"/><Relationship Id="rId12" Type="http://schemas.openxmlformats.org/officeDocument/2006/relationships/slideLayout" Target="../slideLayouts/slideLayout32.xml"/><Relationship Id="rId2" Type="http://schemas.openxmlformats.org/officeDocument/2006/relationships/slideLayout" Target="../slideLayouts/slideLayout22.xml"/><Relationship Id="rId1" Type="http://schemas.openxmlformats.org/officeDocument/2006/relationships/slideLayout" Target="../slideLayouts/slideLayout21.xml"/><Relationship Id="rId6" Type="http://schemas.openxmlformats.org/officeDocument/2006/relationships/slideLayout" Target="../slideLayouts/slideLayout26.xml"/><Relationship Id="rId11" Type="http://schemas.openxmlformats.org/officeDocument/2006/relationships/slideLayout" Target="../slideLayouts/slideLayout31.xml"/><Relationship Id="rId5" Type="http://schemas.openxmlformats.org/officeDocument/2006/relationships/slideLayout" Target="../slideLayouts/slideLayout25.xml"/><Relationship Id="rId10" Type="http://schemas.openxmlformats.org/officeDocument/2006/relationships/slideLayout" Target="../slideLayouts/slideLayout30.xml"/><Relationship Id="rId4" Type="http://schemas.openxmlformats.org/officeDocument/2006/relationships/slideLayout" Target="../slideLayouts/slideLayout24.xml"/><Relationship Id="rId9" Type="http://schemas.openxmlformats.org/officeDocument/2006/relationships/slideLayout" Target="../slideLayouts/slideLayout29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tags" Target="../tags/tag2.xml"/><Relationship Id="rId18" Type="http://schemas.openxmlformats.org/officeDocument/2006/relationships/image" Target="../media/image4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ags" Target="../tags/tag1.xml"/><Relationship Id="rId17" Type="http://schemas.openxmlformats.org/officeDocument/2006/relationships/image" Target="../media/image3.jpeg"/><Relationship Id="rId2" Type="http://schemas.openxmlformats.org/officeDocument/2006/relationships/slideLayout" Target="../slideLayouts/slideLayout46.xml"/><Relationship Id="rId16" Type="http://schemas.openxmlformats.org/officeDocument/2006/relationships/tags" Target="../tags/tag5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49.xml"/><Relationship Id="rId15" Type="http://schemas.openxmlformats.org/officeDocument/2006/relationships/tags" Target="../tags/tag4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Relationship Id="rId14" Type="http://schemas.openxmlformats.org/officeDocument/2006/relationships/tags" Target="../tags/tag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9"/>
          <p:cNvGrpSpPr>
            <a:grpSpLocks/>
          </p:cNvGrpSpPr>
          <p:nvPr userDrawn="1"/>
        </p:nvGrpSpPr>
        <p:grpSpPr bwMode="auto">
          <a:xfrm>
            <a:off x="228600" y="74613"/>
            <a:ext cx="8686800" cy="6630987"/>
            <a:chOff x="228600" y="74805"/>
            <a:chExt cx="8686800" cy="6630795"/>
          </a:xfrm>
        </p:grpSpPr>
        <p:grpSp>
          <p:nvGrpSpPr>
            <p:cNvPr id="1032" name="Group 9"/>
            <p:cNvGrpSpPr>
              <a:grpSpLocks/>
            </p:cNvGrpSpPr>
            <p:nvPr/>
          </p:nvGrpSpPr>
          <p:grpSpPr bwMode="auto">
            <a:xfrm>
              <a:off x="228600" y="228600"/>
              <a:ext cx="8686800" cy="6400800"/>
              <a:chOff x="152400" y="152400"/>
              <a:chExt cx="8839200" cy="6553200"/>
            </a:xfrm>
          </p:grpSpPr>
          <p:sp>
            <p:nvSpPr>
              <p:cNvPr id="14" name="Rectangle 13"/>
              <p:cNvSpPr/>
              <p:nvPr/>
            </p:nvSpPr>
            <p:spPr>
              <a:xfrm>
                <a:off x="152400" y="152592"/>
                <a:ext cx="8839200" cy="6553011"/>
              </a:xfrm>
              <a:prstGeom prst="rect">
                <a:avLst/>
              </a:prstGeom>
              <a:noFill/>
              <a:ln w="63500">
                <a:solidFill>
                  <a:srgbClr val="666699">
                    <a:alpha val="80000"/>
                  </a:srgbClr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15" name="Rectangle 14"/>
              <p:cNvSpPr/>
              <p:nvPr/>
            </p:nvSpPr>
            <p:spPr>
              <a:xfrm>
                <a:off x="228322" y="228980"/>
                <a:ext cx="8687357" cy="6400237"/>
              </a:xfrm>
              <a:prstGeom prst="rect">
                <a:avLst/>
              </a:prstGeom>
              <a:solidFill>
                <a:schemeClr val="lt1">
                  <a:alpha val="80000"/>
                </a:schemeClr>
              </a:solidFill>
              <a:ln>
                <a:solidFill>
                  <a:srgbClr val="CC9933"/>
                </a:solidFill>
              </a:ln>
            </p:spPr>
            <p:style>
              <a:lnRef idx="2">
                <a:schemeClr val="accent6"/>
              </a:lnRef>
              <a:fillRef idx="1">
                <a:schemeClr val="lt1"/>
              </a:fillRef>
              <a:effectRef idx="0">
                <a:schemeClr val="accent6"/>
              </a:effectRef>
              <a:fontRef idx="minor">
                <a:schemeClr val="dk1"/>
              </a:fontRef>
            </p:style>
            <p:txBody>
              <a:bodyPr anchor="ctr"/>
              <a:lstStyle/>
              <a:p>
                <a:pPr algn="ctr"/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pic>
          <p:nvPicPr>
            <p:cNvPr id="1033" name="Picture 2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22" cstate="print"/>
            <a:srcRect b="23627"/>
            <a:stretch>
              <a:fillRect/>
            </a:stretch>
          </p:blipFill>
          <p:spPr bwMode="auto">
            <a:xfrm>
              <a:off x="457200" y="74805"/>
              <a:ext cx="1752600" cy="4078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  <p:pic>
          <p:nvPicPr>
            <p:cNvPr id="1034" name="Picture 3" descr="C:\Documents and Settings\khofmeister\Desktop\advancelogo.jpg"/>
            <p:cNvPicPr>
              <a:picLocks noChangeAspect="1" noChangeArrowheads="1"/>
            </p:cNvPicPr>
            <p:nvPr/>
          </p:nvPicPr>
          <p:blipFill>
            <a:blip r:embed="rId23" cstate="print"/>
            <a:srcRect t="71841"/>
            <a:stretch>
              <a:fillRect/>
            </a:stretch>
          </p:blipFill>
          <p:spPr bwMode="auto">
            <a:xfrm>
              <a:off x="4876800" y="6380162"/>
              <a:ext cx="3792537" cy="32543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sp>
        <p:nvSpPr>
          <p:cNvPr id="16" name="Date Placeholder 3"/>
          <p:cNvSpPr>
            <a:spLocks noGrp="1"/>
          </p:cNvSpPr>
          <p:nvPr>
            <p:ph type="dt" sz="half" idx="2"/>
          </p:nvPr>
        </p:nvSpPr>
        <p:spPr>
          <a:xfrm>
            <a:off x="3048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2F4E2D41-D211-4AB8-BE24-F2208EC6C68D}" type="datetimeFigureOut">
              <a:rPr lang="en-US"/>
              <a:pPr/>
              <a:t>12/7/2010</a:t>
            </a:fld>
            <a:endParaRPr lang="en-US"/>
          </a:p>
        </p:txBody>
      </p:sp>
      <p:sp>
        <p:nvSpPr>
          <p:cNvPr id="17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00400" y="617220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endParaRPr lang="en-US"/>
          </a:p>
        </p:txBody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705600" y="617220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>
                <a:solidFill>
                  <a:srgbClr val="7F7F7F"/>
                </a:solidFill>
                <a:latin typeface="Calibri" pitchFamily="34" charset="0"/>
              </a:defRPr>
            </a:lvl1pPr>
          </a:lstStyle>
          <a:p>
            <a:fld id="{6EAFE645-62F5-43F5-A42E-6F0605E8F9C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0" name="Title Placeholder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1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  <p:sldLayoutId id="2147483720" r:id="rId12"/>
    <p:sldLayoutId id="2147483721" r:id="rId13"/>
    <p:sldLayoutId id="2147483722" r:id="rId14"/>
    <p:sldLayoutId id="2147483723" r:id="rId15"/>
    <p:sldLayoutId id="2147483724" r:id="rId16"/>
    <p:sldLayoutId id="2147483725" r:id="rId17"/>
    <p:sldLayoutId id="2147483726" r:id="rId18"/>
    <p:sldLayoutId id="2147483727" r:id="rId19"/>
    <p:sldLayoutId id="2147483728" r:id="rId20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b="1" kern="1200">
          <a:solidFill>
            <a:srgbClr val="4E4E76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 b="1">
          <a:solidFill>
            <a:srgbClr val="4E4E76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92AA917-4C73-4961-B6E1-6B75625011BF}" type="datetime1">
              <a:rPr lang="en-US" smtClean="0"/>
              <a:pPr/>
              <a:t>12/7/2010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477000"/>
            <a:ext cx="2895600" cy="365125"/>
          </a:xfrm>
          <a:prstGeom prst="rect">
            <a:avLst/>
          </a:prstGeom>
          <a:noFill/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 smtClean="0"/>
              <a:t>TEST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47700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7BDAC6-7BAA-4D1C-BF90-2A8C9427FF5D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  <p:sldLayoutId id="2147483753" r:id="rId2"/>
    <p:sldLayoutId id="2147483754" r:id="rId3"/>
    <p:sldLayoutId id="2147483755" r:id="rId4"/>
    <p:sldLayoutId id="2147483756" r:id="rId5"/>
    <p:sldLayoutId id="2147483757" r:id="rId6"/>
    <p:sldLayoutId id="2147483758" r:id="rId7"/>
    <p:sldLayoutId id="2147483759" r:id="rId8"/>
    <p:sldLayoutId id="2147483760" r:id="rId9"/>
    <p:sldLayoutId id="2147483761" r:id="rId10"/>
    <p:sldLayoutId id="2147483762" r:id="rId11"/>
    <p:sldLayoutId id="2147483763" r:id="rId12"/>
    <p:sldLayoutId id="2147483765" r:id="rId13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8736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914400"/>
            <a:ext cx="8229600" cy="5211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  <a:latin typeface="+mj-lt"/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67" r:id="rId1"/>
    <p:sldLayoutId id="2147483768" r:id="rId2"/>
    <p:sldLayoutId id="2147483769" r:id="rId3"/>
    <p:sldLayoutId id="2147483770" r:id="rId4"/>
    <p:sldLayoutId id="2147483771" r:id="rId5"/>
    <p:sldLayoutId id="2147483772" r:id="rId6"/>
    <p:sldLayoutId id="2147483773" r:id="rId7"/>
    <p:sldLayoutId id="2147483774" r:id="rId8"/>
    <p:sldLayoutId id="2147483775" r:id="rId9"/>
    <p:sldLayoutId id="2147483776" r:id="rId10"/>
    <p:sldLayoutId id="2147483777" r:id="rId11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chemeClr val="bg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9"/>
          <p:cNvSpPr>
            <a:spLocks noGrp="1" noChangeArrowheads="1"/>
          </p:cNvSpPr>
          <p:nvPr>
            <p:ph type="title"/>
            <p:custDataLst>
              <p:tags r:id="rId12"/>
            </p:custDataLst>
          </p:nvPr>
        </p:nvSpPr>
        <p:spPr bwMode="auto">
          <a:xfrm>
            <a:off x="381000" y="914400"/>
            <a:ext cx="8359775" cy="914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28"/>
          <p:cNvSpPr>
            <a:spLocks noGrp="1" noChangeArrowheads="1"/>
          </p:cNvSpPr>
          <p:nvPr>
            <p:ph type="body" idx="1"/>
            <p:custDataLst>
              <p:tags r:id="rId13"/>
            </p:custDataLst>
          </p:nvPr>
        </p:nvSpPr>
        <p:spPr bwMode="auto">
          <a:xfrm>
            <a:off x="392113" y="1981200"/>
            <a:ext cx="8359775" cy="4114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62" name="Text Box 38"/>
          <p:cNvSpPr txBox="1">
            <a:spLocks noChangeArrowheads="1"/>
          </p:cNvSpPr>
          <p:nvPr>
            <p:custDataLst>
              <p:tags r:id="rId14"/>
            </p:custDataLst>
          </p:nvPr>
        </p:nvSpPr>
        <p:spPr bwMode="auto">
          <a:xfrm>
            <a:off x="1143000" y="6477000"/>
            <a:ext cx="5080000" cy="152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lIns="0" tIns="0" rIns="0" bIns="0" anchor="b"/>
          <a:lstStyle/>
          <a:p>
            <a:endParaRPr lang="en-US" sz="800" noProof="1"/>
          </a:p>
        </p:txBody>
      </p:sp>
      <p:sp>
        <p:nvSpPr>
          <p:cNvPr id="1065" name="Rectangle 41" hidden="1"/>
          <p:cNvSpPr>
            <a:spLocks noGrp="1" noChangeArrowheads="1"/>
          </p:cNvSpPr>
          <p:nvPr>
            <p:ph type="ftr" sz="quarter" idx="3"/>
            <p:custDataLst>
              <p:tags r:id="rId15"/>
            </p:custDataLst>
          </p:nvPr>
        </p:nvSpPr>
        <p:spPr bwMode="auto">
          <a:xfrm>
            <a:off x="2032000" y="6578600"/>
            <a:ext cx="5080000" cy="1524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800" noProof="1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066" name="Rectangle 42" hidden="1"/>
          <p:cNvSpPr>
            <a:spLocks noGrp="1" noChangeArrowheads="1"/>
          </p:cNvSpPr>
          <p:nvPr>
            <p:ph type="dt" sz="half" idx="2"/>
            <p:custDataLst>
              <p:tags r:id="rId16"/>
            </p:custDataLst>
          </p:nvPr>
        </p:nvSpPr>
        <p:spPr bwMode="auto">
          <a:xfrm>
            <a:off x="800100" y="5715000"/>
            <a:ext cx="7543800" cy="304800"/>
          </a:xfrm>
          <a:prstGeom prst="rect">
            <a:avLst/>
          </a:prstGeom>
          <a:noFill/>
          <a:ln w="0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>
            <a:lvl1pPr>
              <a:defRPr sz="1900" noProof="1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pic>
        <p:nvPicPr>
          <p:cNvPr id="1031" name="Picture 50" descr="SlideMasterBaseArt_header"/>
          <p:cNvPicPr>
            <a:picLocks noChangeAspect="1" noChangeArrowheads="1"/>
          </p:cNvPicPr>
          <p:nvPr/>
        </p:nvPicPr>
        <p:blipFill>
          <a:blip r:embed="rId17" cstate="print"/>
          <a:srcRect l="18205"/>
          <a:stretch>
            <a:fillRect/>
          </a:stretch>
        </p:blipFill>
        <p:spPr bwMode="auto">
          <a:xfrm>
            <a:off x="0" y="0"/>
            <a:ext cx="9144000" cy="6334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32" name="Picture 51" descr="SmallWforBase"/>
          <p:cNvPicPr>
            <a:picLocks noChangeAspect="1" noChangeArrowheads="1"/>
          </p:cNvPicPr>
          <p:nvPr/>
        </p:nvPicPr>
        <p:blipFill>
          <a:blip r:embed="rId18" cstate="print"/>
          <a:srcRect/>
          <a:stretch>
            <a:fillRect/>
          </a:stretch>
        </p:blipFill>
        <p:spPr bwMode="auto">
          <a:xfrm>
            <a:off x="381000" y="6324600"/>
            <a:ext cx="520700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779" r:id="rId1"/>
    <p:sldLayoutId id="2147483780" r:id="rId2"/>
    <p:sldLayoutId id="2147483781" r:id="rId3"/>
    <p:sldLayoutId id="2147483782" r:id="rId4"/>
    <p:sldLayoutId id="2147483783" r:id="rId5"/>
    <p:sldLayoutId id="2147483784" r:id="rId6"/>
    <p:sldLayoutId id="2147483785" r:id="rId7"/>
    <p:sldLayoutId id="2147483786" r:id="rId8"/>
    <p:sldLayoutId id="2147483787" r:id="rId9"/>
    <p:sldLayoutId id="2147483788" r:id="rId10"/>
  </p:sldLayoutIdLst>
  <p:hf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sz="3200">
          <a:solidFill>
            <a:srgbClr val="492F92"/>
          </a:solidFill>
          <a:latin typeface="Arial" charset="0"/>
        </a:defRPr>
      </a:lvl9pPr>
    </p:titleStyle>
    <p:bodyStyle>
      <a:lvl1pPr marL="2540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•"/>
        <a:defRPr sz="2000">
          <a:solidFill>
            <a:srgbClr val="000000"/>
          </a:solidFill>
          <a:latin typeface="+mn-lt"/>
          <a:ea typeface="+mn-ea"/>
          <a:cs typeface="+mn-cs"/>
        </a:defRPr>
      </a:lvl1pPr>
      <a:lvl2pPr marL="7112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2000">
          <a:solidFill>
            <a:srgbClr val="000000"/>
          </a:solidFill>
          <a:latin typeface="+mn-lt"/>
        </a:defRPr>
      </a:lvl2pPr>
      <a:lvl3pPr marL="11684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•"/>
        <a:defRPr>
          <a:solidFill>
            <a:srgbClr val="000000"/>
          </a:solidFill>
          <a:latin typeface="+mn-lt"/>
        </a:defRPr>
      </a:lvl3pPr>
      <a:lvl4pPr marL="16256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4pPr>
      <a:lvl5pPr marL="20828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5pPr>
      <a:lvl6pPr marL="25400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6pPr>
      <a:lvl7pPr marL="29972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7pPr>
      <a:lvl8pPr marL="34544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8pPr>
      <a:lvl9pPr marL="3911600" indent="-254000" algn="l" rtl="0" eaLnBrk="0" fontAlgn="base" hangingPunct="0">
        <a:lnSpc>
          <a:spcPct val="105000"/>
        </a:lnSpc>
        <a:spcBef>
          <a:spcPct val="0"/>
        </a:spcBef>
        <a:spcAft>
          <a:spcPct val="0"/>
        </a:spcAft>
        <a:buSzPct val="100000"/>
        <a:buChar char="–"/>
        <a:defRPr sz="1600">
          <a:solidFill>
            <a:srgbClr val="000000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0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35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5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1371600"/>
            <a:ext cx="7772400" cy="1470025"/>
          </a:xfrm>
        </p:spPr>
        <p:txBody>
          <a:bodyPr/>
          <a:lstStyle/>
          <a:p>
            <a:r>
              <a:rPr lang="en-US" sz="5400" dirty="0" smtClean="0"/>
              <a:t>Doing Less with Less</a:t>
            </a:r>
            <a:endParaRPr lang="en-US" sz="5400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3048000"/>
            <a:ext cx="6400800" cy="2438400"/>
          </a:xfrm>
        </p:spPr>
        <p:txBody>
          <a:bodyPr/>
          <a:lstStyle/>
          <a:p>
            <a:r>
              <a:rPr lang="en-US" sz="2800" b="1" dirty="0" smtClean="0"/>
              <a:t>UW ADVANCE Workshop</a:t>
            </a:r>
          </a:p>
          <a:p>
            <a:r>
              <a:rPr lang="en-US" sz="2800" b="1" dirty="0" smtClean="0"/>
              <a:t>for Department Chairs and Deans</a:t>
            </a:r>
          </a:p>
          <a:p>
            <a:r>
              <a:rPr lang="en-US" sz="2400" i="1" dirty="0" smtClean="0"/>
              <a:t>December 6, 2010 – 11:00-1:30 PM</a:t>
            </a:r>
          </a:p>
          <a:p>
            <a:r>
              <a:rPr lang="en-US" sz="2400" i="1" dirty="0" err="1" smtClean="0"/>
              <a:t>Haggett</a:t>
            </a:r>
            <a:r>
              <a:rPr lang="en-US" sz="2400" i="1" dirty="0" smtClean="0"/>
              <a:t> Hall, Cascade Room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ounded Rectangle 12"/>
          <p:cNvSpPr/>
          <p:nvPr/>
        </p:nvSpPr>
        <p:spPr>
          <a:xfrm>
            <a:off x="4648200" y="1066800"/>
            <a:ext cx="4191000" cy="2743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1"/>
          <p:cNvSpPr/>
          <p:nvPr/>
        </p:nvSpPr>
        <p:spPr>
          <a:xfrm>
            <a:off x="304800" y="1066800"/>
            <a:ext cx="4191000" cy="273013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04800" y="1143001"/>
            <a:ext cx="4191000" cy="2810194"/>
          </a:xfrm>
        </p:spPr>
        <p:txBody>
          <a:bodyPr>
            <a:normAutofit fontScale="77500" lnSpcReduction="20000"/>
          </a:bodyPr>
          <a:lstStyle/>
          <a:p>
            <a:pPr marL="47625" indent="6350" algn="ctr">
              <a:spcBef>
                <a:spcPts val="0"/>
              </a:spcBef>
              <a:buNone/>
            </a:pPr>
            <a:r>
              <a:rPr lang="en-US" sz="3600" b="1" dirty="0" smtClean="0"/>
              <a:t>Program </a:t>
            </a:r>
          </a:p>
          <a:p>
            <a:pPr marL="47625" indent="6350" algn="ctr">
              <a:spcBef>
                <a:spcPts val="0"/>
              </a:spcBef>
              <a:buNone/>
            </a:pPr>
            <a:r>
              <a:rPr lang="en-US" sz="3600" b="1" dirty="0" smtClean="0"/>
              <a:t>Evaluation</a:t>
            </a:r>
          </a:p>
          <a:p>
            <a:pPr marL="47625" indent="6350">
              <a:buNone/>
            </a:pPr>
            <a:endParaRPr lang="en-US" sz="1100" b="1" i="1" dirty="0" smtClean="0"/>
          </a:p>
          <a:p>
            <a:pPr marL="47625" indent="6350">
              <a:buNone/>
            </a:pPr>
            <a:r>
              <a:rPr lang="en-US" i="1" dirty="0" smtClean="0"/>
              <a:t>to evaluate academic programs, identifies areas where we can better align academic goals and activities and informs decision-making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6261229"/>
            <a:ext cx="2133600" cy="365125"/>
          </a:xfrm>
        </p:spPr>
        <p:txBody>
          <a:bodyPr/>
          <a:lstStyle/>
          <a:p>
            <a:fld id="{9E7BDAC6-7BAA-4D1C-BF90-2A8C9427FF5D}" type="slidenum">
              <a:rPr lang="en-US" smtClean="0"/>
              <a:pPr/>
              <a:t>10</a:t>
            </a:fld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6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New Initiatives Launching This Year</a:t>
            </a: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4648200" y="1219200"/>
            <a:ext cx="4191000" cy="2286000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7625" marR="0" lvl="0" indent="6350" algn="ctr" fontAlgn="auto">
              <a:lnSpc>
                <a:spcPct val="8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/>
              <a:t>Organizational </a:t>
            </a:r>
          </a:p>
          <a:p>
            <a:pPr marL="47625" marR="0" lvl="0" indent="6350" algn="ctr" fontAlgn="auto">
              <a:lnSpc>
                <a:spcPct val="80000"/>
              </a:lnSpc>
              <a:spcAft>
                <a:spcPts val="0"/>
              </a:spcAft>
              <a:buClrTx/>
              <a:buSzTx/>
              <a:tabLst/>
              <a:defRPr/>
            </a:pPr>
            <a:r>
              <a:rPr lang="en-US" sz="2800" b="1" dirty="0" smtClean="0"/>
              <a:t>Effectiveness</a:t>
            </a:r>
          </a:p>
          <a:p>
            <a:pPr marL="47625" marR="0" lvl="0" indent="6350" algn="ctr" fontAlgn="auto">
              <a:lnSpc>
                <a:spcPct val="80000"/>
              </a:lnSpc>
              <a:spcAft>
                <a:spcPts val="0"/>
              </a:spcAft>
              <a:buClrTx/>
              <a:buSzTx/>
              <a:tabLst/>
              <a:defRPr/>
            </a:pPr>
            <a:endParaRPr lang="en-US" sz="2800" b="1" dirty="0" smtClean="0"/>
          </a:p>
          <a:p>
            <a:pPr marL="47625" lvl="2" indent="6350">
              <a:lnSpc>
                <a:spcPct val="80000"/>
              </a:lnSpc>
            </a:pPr>
            <a:r>
              <a:rPr lang="en-US" sz="2500" i="1" dirty="0" smtClean="0"/>
              <a:t>to assist all administrative, service, and support units to become as effective and efficient as possible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6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" name="TextBox 9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648200" y="3886200"/>
            <a:ext cx="4191000" cy="26670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3"/>
          <p:cNvSpPr/>
          <p:nvPr/>
        </p:nvSpPr>
        <p:spPr>
          <a:xfrm>
            <a:off x="304800" y="3892268"/>
            <a:ext cx="4191000" cy="2665051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Content Placeholder 1"/>
          <p:cNvSpPr txBox="1">
            <a:spLocks/>
          </p:cNvSpPr>
          <p:nvPr/>
        </p:nvSpPr>
        <p:spPr>
          <a:xfrm>
            <a:off x="304800" y="3975229"/>
            <a:ext cx="4191000" cy="2743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marL="47625" lvl="1" indent="6350" algn="ctr">
              <a:lnSpc>
                <a:spcPct val="80000"/>
              </a:lnSpc>
            </a:pPr>
            <a:r>
              <a:rPr lang="en-US" sz="2800" b="1" dirty="0" smtClean="0"/>
              <a:t>Enhance the Learning Experience</a:t>
            </a:r>
          </a:p>
          <a:p>
            <a:pPr marL="47625" lvl="1" indent="6350">
              <a:lnSpc>
                <a:spcPct val="80000"/>
              </a:lnSpc>
            </a:pPr>
            <a:endParaRPr lang="en-US" sz="900" b="1" dirty="0" smtClean="0"/>
          </a:p>
          <a:p>
            <a:pPr marL="47625" lvl="2" indent="6350">
              <a:lnSpc>
                <a:spcPct val="80000"/>
              </a:lnSpc>
              <a:spcBef>
                <a:spcPct val="20000"/>
              </a:spcBef>
            </a:pPr>
            <a:r>
              <a:rPr lang="en-US" sz="2500" i="1" dirty="0" smtClean="0"/>
              <a:t>to address issues relating to the digital generation and upcoming changing student demographics</a:t>
            </a:r>
          </a:p>
          <a:p>
            <a:pPr marL="47625" lvl="2" indent="6350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Ana Mari </a:t>
            </a:r>
            <a:r>
              <a:rPr lang="en-US" dirty="0" err="1" smtClean="0"/>
              <a:t>Cauce</a:t>
            </a:r>
            <a:r>
              <a:rPr lang="en-US" dirty="0" smtClean="0"/>
              <a:t>, Ed Taylor</a:t>
            </a:r>
          </a:p>
        </p:txBody>
      </p:sp>
      <p:sp>
        <p:nvSpPr>
          <p:cNvPr id="16" name="Content Placeholder 1"/>
          <p:cNvSpPr txBox="1">
            <a:spLocks/>
          </p:cNvSpPr>
          <p:nvPr/>
        </p:nvSpPr>
        <p:spPr>
          <a:xfrm>
            <a:off x="4648200" y="4026466"/>
            <a:ext cx="4191000" cy="229813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/>
          <a:p>
            <a:pPr marL="47625" lvl="1" indent="6350" algn="ctr">
              <a:lnSpc>
                <a:spcPct val="80000"/>
              </a:lnSpc>
            </a:pPr>
            <a:r>
              <a:rPr lang="en-US" sz="2800" b="1" dirty="0" smtClean="0"/>
              <a:t>Foster </a:t>
            </a:r>
          </a:p>
          <a:p>
            <a:pPr marL="47625" lvl="1" indent="6350" algn="ctr">
              <a:lnSpc>
                <a:spcPct val="80000"/>
              </a:lnSpc>
            </a:pPr>
            <a:r>
              <a:rPr lang="en-US" sz="2800" b="1" dirty="0" smtClean="0"/>
              <a:t>Collaboration</a:t>
            </a:r>
          </a:p>
          <a:p>
            <a:pPr marL="47625" lvl="1" indent="6350" algn="ctr">
              <a:lnSpc>
                <a:spcPct val="80000"/>
              </a:lnSpc>
            </a:pPr>
            <a:endParaRPr lang="en-US" sz="900" b="1" dirty="0" smtClean="0"/>
          </a:p>
          <a:p>
            <a:pPr marL="47625" lvl="2" indent="6350">
              <a:lnSpc>
                <a:spcPct val="80000"/>
              </a:lnSpc>
              <a:spcBef>
                <a:spcPct val="20000"/>
              </a:spcBef>
            </a:pPr>
            <a:r>
              <a:rPr lang="en-US" sz="2500" i="1" dirty="0" smtClean="0"/>
              <a:t>to develop policies and infrastructure to support collaborative activities in all three of our missions</a:t>
            </a:r>
          </a:p>
          <a:p>
            <a:pPr marL="47625" lvl="2" indent="6350">
              <a:lnSpc>
                <a:spcPct val="80000"/>
              </a:lnSpc>
              <a:spcBef>
                <a:spcPct val="20000"/>
              </a:spcBef>
            </a:pPr>
            <a:r>
              <a:rPr lang="en-US" dirty="0" smtClean="0"/>
              <a:t>Jerry </a:t>
            </a:r>
            <a:r>
              <a:rPr lang="en-US" dirty="0" err="1" smtClean="0"/>
              <a:t>Baldasty</a:t>
            </a:r>
            <a:r>
              <a:rPr lang="en-US" dirty="0" smtClean="0"/>
              <a:t>, Dave Eaton</a:t>
            </a:r>
          </a:p>
          <a:p>
            <a:pPr marL="742950" marR="0" lvl="1" indent="-28575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51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23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lang="en-US" sz="4600" dirty="0" smtClean="0"/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  <a:p>
            <a:pPr marL="342900" marR="0" lvl="0" indent="-34290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tabLst/>
              <a:defRPr/>
            </a:pPr>
            <a:endParaRPr kumimoji="0" lang="en-US" sz="4600" b="0" i="0" u="none" strike="noStrike" kern="120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11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8" name="Title 6"/>
          <p:cNvSpPr txBox="1">
            <a:spLocks/>
          </p:cNvSpPr>
          <p:nvPr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Program Evaluation General Timeline and Criteria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66800" y="1143000"/>
            <a:ext cx="77724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/>
              <a:t>October 2010:  define criteria and process</a:t>
            </a:r>
          </a:p>
          <a:p>
            <a:r>
              <a:rPr lang="en-US" sz="2000" dirty="0" smtClean="0"/>
              <a:t>November 2010: P&amp;B generates data for units</a:t>
            </a:r>
          </a:p>
          <a:p>
            <a:r>
              <a:rPr lang="en-US" sz="2000" dirty="0" smtClean="0"/>
              <a:t>December 2010-January 2011: evaluate, write unit summaries</a:t>
            </a:r>
          </a:p>
          <a:p>
            <a:r>
              <a:rPr lang="en-US" sz="2000" dirty="0" smtClean="0"/>
              <a:t>February 2011, first half:  Provost reads evaluations</a:t>
            </a:r>
          </a:p>
          <a:p>
            <a:r>
              <a:rPr lang="en-US" sz="2000" dirty="0" smtClean="0"/>
              <a:t>February 2011, second half:  unit budget meetings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47800" y="2819400"/>
            <a:ext cx="678180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Summary of criteria rated either high or med:</a:t>
            </a:r>
          </a:p>
          <a:p>
            <a:pPr lvl="2"/>
            <a:r>
              <a:rPr lang="en-US" sz="2400" dirty="0" smtClean="0"/>
              <a:t>Quality</a:t>
            </a:r>
          </a:p>
          <a:p>
            <a:pPr lvl="2"/>
            <a:r>
              <a:rPr lang="en-US" sz="2400" dirty="0" smtClean="0"/>
              <a:t>Student demand</a:t>
            </a:r>
          </a:p>
          <a:p>
            <a:pPr lvl="2"/>
            <a:r>
              <a:rPr lang="en-US" sz="2400" dirty="0" smtClean="0"/>
              <a:t>Effect on revenue (Sustainability)</a:t>
            </a:r>
          </a:p>
          <a:p>
            <a:pPr lvl="2"/>
            <a:r>
              <a:rPr lang="en-US" sz="2400" dirty="0" smtClean="0"/>
              <a:t>Diversity</a:t>
            </a:r>
          </a:p>
          <a:p>
            <a:pPr lvl="2"/>
            <a:r>
              <a:rPr lang="en-US" sz="2400" dirty="0" smtClean="0"/>
              <a:t>Collaboration</a:t>
            </a:r>
          </a:p>
          <a:p>
            <a:pPr lvl="2"/>
            <a:r>
              <a:rPr lang="en-US" sz="2400" dirty="0" smtClean="0"/>
              <a:t>Value to the state</a:t>
            </a:r>
          </a:p>
          <a:p>
            <a:pPr lvl="2"/>
            <a:r>
              <a:rPr lang="en-US" sz="2400" dirty="0" smtClean="0"/>
              <a:t>Role in the field</a:t>
            </a:r>
          </a:p>
          <a:p>
            <a:pPr lvl="2"/>
            <a:r>
              <a:rPr lang="en-US" sz="2400" dirty="0" smtClean="0"/>
              <a:t>Strategic relevance</a:t>
            </a:r>
          </a:p>
          <a:p>
            <a:endParaRPr lang="en-US" sz="24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 smtClean="0"/>
              <a:t>Questions?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12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Questions?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001000" cy="914400"/>
          </a:xfrm>
        </p:spPr>
        <p:txBody>
          <a:bodyPr>
            <a:normAutofit/>
          </a:bodyPr>
          <a:lstStyle/>
          <a:p>
            <a:r>
              <a:rPr lang="en-US" sz="3200" i="1" dirty="0" smtClean="0">
                <a:latin typeface="Arial" pitchFamily="34" charset="0"/>
                <a:cs typeface="Arial" pitchFamily="34" charset="0"/>
              </a:rPr>
              <a:t>Teaching</a:t>
            </a:r>
            <a:r>
              <a:rPr lang="en-US" sz="3200" dirty="0" smtClean="0">
                <a:latin typeface="Arial" pitchFamily="34" charset="0"/>
                <a:cs typeface="Arial" pitchFamily="34" charset="0"/>
              </a:rPr>
              <a:t> less with less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752600"/>
            <a:ext cx="7924800" cy="4191000"/>
          </a:xfrm>
        </p:spPr>
        <p:txBody>
          <a:bodyPr>
            <a:normAutofit/>
          </a:bodyPr>
          <a:lstStyle/>
          <a:p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Can we really </a:t>
            </a:r>
            <a:r>
              <a:rPr lang="en-US" sz="2800" i="1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teach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 less? </a:t>
            </a:r>
          </a:p>
          <a:p>
            <a:pPr marL="514350" indent="-514350" algn="r"/>
            <a:endParaRPr lang="en-US" sz="24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Two places to start:</a:t>
            </a:r>
          </a:p>
          <a:p>
            <a:pPr marL="514350" indent="-514350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your learning goals</a:t>
            </a:r>
          </a:p>
          <a:p>
            <a:pPr marL="514350" indent="-514350"/>
            <a:r>
              <a:rPr lang="en-US" sz="2800" dirty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	</a:t>
            </a:r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your students</a:t>
            </a:r>
          </a:p>
          <a:p>
            <a:pPr marL="514350" indent="-514350"/>
            <a:endParaRPr lang="en-US" sz="2800" dirty="0" smtClean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  <a:p>
            <a:pPr marL="514350" indent="-514350"/>
            <a:r>
              <a:rPr lang="en-US" sz="2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 few brief examples…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5105400" y="6248400"/>
            <a:ext cx="3581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2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ADVANCE Leadership Workshop	12.6.10</a:t>
            </a:r>
            <a:endParaRPr lang="en-US" sz="12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cxnSp>
        <p:nvCxnSpPr>
          <p:cNvPr id="7" name="Straight Connector 6"/>
          <p:cNvCxnSpPr/>
          <p:nvPr/>
        </p:nvCxnSpPr>
        <p:spPr>
          <a:xfrm>
            <a:off x="457200" y="1219200"/>
            <a:ext cx="5638800" cy="0"/>
          </a:xfrm>
          <a:prstGeom prst="line">
            <a:avLst/>
          </a:prstGeom>
          <a:ln w="25400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mtClean="0"/>
              <a:t>Doing Less with Less</a:t>
            </a:r>
          </a:p>
        </p:txBody>
      </p:sp>
      <p:graphicFrame>
        <p:nvGraphicFramePr>
          <p:cNvPr id="7" name="Diagram 6"/>
          <p:cNvGraphicFramePr/>
          <p:nvPr/>
        </p:nvGraphicFramePr>
        <p:xfrm>
          <a:off x="1143000" y="1447800"/>
          <a:ext cx="6858000" cy="50292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4100" name="TextBox 4"/>
          <p:cNvSpPr txBox="1">
            <a:spLocks noChangeArrowheads="1"/>
          </p:cNvSpPr>
          <p:nvPr/>
        </p:nvSpPr>
        <p:spPr bwMode="auto">
          <a:xfrm>
            <a:off x="6096000" y="6208713"/>
            <a:ext cx="3200400" cy="9540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800" b="1"/>
              <a:t>Stephan E. Sefcik</a:t>
            </a:r>
            <a:endParaRPr lang="en-US" sz="800"/>
          </a:p>
          <a:p>
            <a:r>
              <a:rPr lang="en-US" sz="800" b="1"/>
              <a:t>Associate Dean of Undergraduate Programs</a:t>
            </a:r>
            <a:endParaRPr lang="en-US" sz="800"/>
          </a:p>
          <a:p>
            <a:r>
              <a:rPr lang="en-US" sz="800" b="1"/>
              <a:t>A. Kirk Lanterman/Holland America Professor of Accounting</a:t>
            </a:r>
            <a:endParaRPr lang="en-US" sz="800"/>
          </a:p>
          <a:p>
            <a:r>
              <a:rPr lang="en-US" sz="800" b="1"/>
              <a:t>Michael G. Foster School of Business</a:t>
            </a:r>
            <a:r>
              <a:rPr lang="en-US" sz="1000" b="1"/>
              <a:t/>
            </a:r>
            <a:br>
              <a:rPr lang="en-US" sz="1000" b="1"/>
            </a:br>
            <a:r>
              <a:rPr lang="en-US" sz="1200"/>
              <a:t/>
            </a:r>
            <a:br>
              <a:rPr lang="en-US" sz="1200"/>
            </a:br>
            <a:endParaRPr lang="en-US" sz="120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Office of the Provost</a:t>
            </a:r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609600" y="685800"/>
            <a:ext cx="7848600" cy="304800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noProof="0" dirty="0" smtClean="0">
                <a:latin typeface="Arial" pitchFamily="34" charset="0"/>
                <a:ea typeface="+mj-ea"/>
                <a:cs typeface="Arial" pitchFamily="34" charset="0"/>
              </a:rPr>
              <a:t>ADVANCE Workshop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4400" dirty="0" smtClean="0">
                <a:latin typeface="Arial" pitchFamily="34" charset="0"/>
                <a:ea typeface="+mj-ea"/>
                <a:cs typeface="Arial" pitchFamily="34" charset="0"/>
              </a:rPr>
              <a:t>December 2010</a:t>
            </a:r>
            <a:endParaRPr lang="en-US" sz="4400" noProof="0" dirty="0" smtClean="0">
              <a:latin typeface="Arial" pitchFamily="34" charset="0"/>
              <a:ea typeface="+mj-ea"/>
              <a:cs typeface="Arial" pitchFamily="34" charset="0"/>
            </a:endParaRPr>
          </a:p>
        </p:txBody>
      </p:sp>
      <p:pic>
        <p:nvPicPr>
          <p:cNvPr id="7" name="Picture 6" descr="UW.Signature_stacked.gif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733800" y="4495800"/>
            <a:ext cx="1676400" cy="83351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More budget cuts coming</a:t>
            </a:r>
          </a:p>
          <a:p>
            <a:r>
              <a:rPr lang="en-US" dirty="0" smtClean="0"/>
              <a:t>Concerns about quality and the future</a:t>
            </a:r>
          </a:p>
          <a:p>
            <a:pPr>
              <a:buNone/>
            </a:pPr>
            <a:endParaRPr lang="en-US" dirty="0" smtClean="0"/>
          </a:p>
          <a:p>
            <a:pPr>
              <a:buNone/>
            </a:pPr>
            <a:r>
              <a:rPr lang="en-US" dirty="0" smtClean="0"/>
              <a:t>How do we stay true to our vision, mission, and values while coping with rapidly declining state funding?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3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noProof="0" dirty="0" smtClean="0">
                <a:latin typeface="Arial" pitchFamily="34" charset="0"/>
                <a:ea typeface="+mj-ea"/>
                <a:cs typeface="Arial" pitchFamily="34" charset="0"/>
              </a:rPr>
              <a:t>Challenging Times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381000" y="1295400"/>
            <a:ext cx="8229600" cy="4343400"/>
          </a:xfrm>
        </p:spPr>
        <p:txBody>
          <a:bodyPr>
            <a:normAutofit fontScale="70000" lnSpcReduction="20000"/>
          </a:bodyPr>
          <a:lstStyle/>
          <a:p>
            <a:r>
              <a:rPr lang="en-US" sz="2800" dirty="0" smtClean="0"/>
              <a:t>ABB:  not about budget cuts; about allocation of new revenues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Program Evaluation:  not a formula; balancing of qualitative and quantitative measures addressing core criteria (quality and impact)</a:t>
            </a:r>
          </a:p>
          <a:p>
            <a:pPr>
              <a:buNone/>
            </a:pPr>
            <a:endParaRPr lang="en-US" sz="2800" dirty="0" smtClean="0"/>
          </a:p>
          <a:p>
            <a:r>
              <a:rPr lang="en-US" sz="2800" dirty="0" smtClean="0"/>
              <a:t>Budget cuts:  made after discussions between Provost and Deans, Chancellors, Vice Provosts, and Vice Presidents</a:t>
            </a:r>
          </a:p>
          <a:p>
            <a:pPr lvl="1"/>
            <a:r>
              <a:rPr lang="en-US" sz="2400" dirty="0" smtClean="0"/>
              <a:t>will not be across the board</a:t>
            </a:r>
          </a:p>
          <a:p>
            <a:pPr lvl="1"/>
            <a:r>
              <a:rPr lang="en-US" sz="2400" dirty="0" smtClean="0"/>
              <a:t>based on principles from SCPB and 2y2d</a:t>
            </a:r>
          </a:p>
          <a:p>
            <a:pPr lvl="2"/>
            <a:r>
              <a:rPr lang="en-US" sz="2323" dirty="0" smtClean="0"/>
              <a:t>No termination of tenure-track faculty</a:t>
            </a:r>
          </a:p>
          <a:p>
            <a:pPr lvl="2"/>
            <a:r>
              <a:rPr lang="en-US" sz="2323" dirty="0" smtClean="0"/>
              <a:t>Focus on maintaining quality</a:t>
            </a:r>
          </a:p>
          <a:p>
            <a:pPr lvl="2"/>
            <a:r>
              <a:rPr lang="en-US" sz="2323" dirty="0" smtClean="0"/>
              <a:t>No one-size-fits-all assessments</a:t>
            </a:r>
          </a:p>
          <a:p>
            <a:pPr lvl="2"/>
            <a:r>
              <a:rPr lang="en-US" sz="2323" dirty="0" smtClean="0"/>
              <a:t>For academic units: balancing of issues including quality, student demand, and uniqueness</a:t>
            </a:r>
          </a:p>
          <a:p>
            <a:pPr lvl="2"/>
            <a:r>
              <a:rPr lang="en-US" sz="2323" dirty="0" smtClean="0"/>
              <a:t>For administrative units: focus on maintaining core services, meeting compliance needs</a:t>
            </a:r>
            <a:endParaRPr lang="en-US" sz="2581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noProof="0" dirty="0" smtClean="0">
                <a:latin typeface="Arial" pitchFamily="34" charset="0"/>
                <a:ea typeface="+mj-ea"/>
                <a:cs typeface="Arial" pitchFamily="34" charset="0"/>
              </a:rPr>
              <a:t>Emerging Concerns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762000" y="5638800"/>
            <a:ext cx="7864052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b="1" dirty="0" smtClean="0">
                <a:solidFill>
                  <a:schemeClr val="accent4">
                    <a:lumMod val="75000"/>
                  </a:schemeClr>
                </a:solidFill>
              </a:rPr>
              <a:t>How do we get through this year and come out even better?</a:t>
            </a:r>
            <a:endParaRPr lang="en-US" sz="2400" b="1" dirty="0">
              <a:solidFill>
                <a:schemeClr val="accent4">
                  <a:lumMod val="7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5</a:t>
            </a:fld>
            <a:endParaRPr lang="en-US" dirty="0"/>
          </a:p>
        </p:txBody>
      </p:sp>
      <p:sp>
        <p:nvSpPr>
          <p:cNvPr id="29" name="Title 6"/>
          <p:cNvSpPr txBox="1">
            <a:spLocks/>
          </p:cNvSpPr>
          <p:nvPr/>
        </p:nvSpPr>
        <p:spPr>
          <a:xfrm>
            <a:off x="0" y="0"/>
            <a:ext cx="9144000" cy="64008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noProof="0" dirty="0" smtClean="0">
                <a:latin typeface="Arial" pitchFamily="34" charset="0"/>
                <a:ea typeface="+mj-ea"/>
                <a:cs typeface="Arial" pitchFamily="34" charset="0"/>
              </a:rPr>
              <a:t>What is 2y2d?</a:t>
            </a:r>
            <a:endParaRPr kumimoji="0" lang="en-US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rot="5400000">
            <a:off x="3137826" y="5790406"/>
            <a:ext cx="152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/>
          <p:nvPr/>
        </p:nvCxnSpPr>
        <p:spPr>
          <a:xfrm rot="5400000">
            <a:off x="4566616" y="5790406"/>
            <a:ext cx="152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Arrow Connector 27"/>
          <p:cNvCxnSpPr/>
          <p:nvPr/>
        </p:nvCxnSpPr>
        <p:spPr>
          <a:xfrm rot="5400000">
            <a:off x="3848100" y="5638006"/>
            <a:ext cx="152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" name="Rounded Rectangle 29"/>
          <p:cNvSpPr/>
          <p:nvPr/>
        </p:nvSpPr>
        <p:spPr>
          <a:xfrm>
            <a:off x="2514600" y="2819400"/>
            <a:ext cx="2819400" cy="1905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lvl="0" indent="-342900" algn="ctr">
              <a:lnSpc>
                <a:spcPct val="150000"/>
              </a:lnSpc>
              <a:defRPr/>
            </a:pPr>
            <a:r>
              <a:rPr lang="en-US" sz="1700" b="1" dirty="0" smtClean="0">
                <a:solidFill>
                  <a:prstClr val="black"/>
                </a:solidFill>
              </a:rPr>
              <a:t>Two years (2y)</a:t>
            </a:r>
          </a:p>
          <a:p>
            <a:pPr lvl="0" indent="119063"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Near-term action</a:t>
            </a:r>
          </a:p>
          <a:p>
            <a:pPr lvl="0" indent="119063">
              <a:buFont typeface="Arial" pitchFamily="34" charset="0"/>
              <a:buChar char="•"/>
              <a:tabLst>
                <a:tab pos="228600" algn="l"/>
              </a:tabLst>
            </a:pPr>
            <a:r>
              <a:rPr lang="en-US" sz="1600" dirty="0" smtClean="0">
                <a:solidFill>
                  <a:prstClr val="black"/>
                </a:solidFill>
              </a:rPr>
              <a:t>Practical</a:t>
            </a:r>
          </a:p>
          <a:p>
            <a:pPr lvl="0" indent="119063"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Answers “How?”</a:t>
            </a:r>
          </a:p>
          <a:p>
            <a:pPr marL="114300" lvl="0" indent="-114300">
              <a:buFont typeface="Arial" pitchFamily="34" charset="0"/>
              <a:buChar char="•"/>
              <a:tabLst>
                <a:tab pos="228600" algn="l"/>
              </a:tabLst>
              <a:defRPr/>
            </a:pPr>
            <a:r>
              <a:rPr lang="en-US" sz="1600" dirty="0" smtClean="0">
                <a:solidFill>
                  <a:prstClr val="black"/>
                </a:solidFill>
              </a:rPr>
              <a:t>Creates a new business model</a:t>
            </a:r>
          </a:p>
        </p:txBody>
      </p:sp>
      <p:sp>
        <p:nvSpPr>
          <p:cNvPr id="32" name="Right Arrow 31"/>
          <p:cNvSpPr/>
          <p:nvPr/>
        </p:nvSpPr>
        <p:spPr>
          <a:xfrm>
            <a:off x="1878105" y="2514600"/>
            <a:ext cx="457200" cy="45720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5" name="Rounded Rectangle 34"/>
          <p:cNvSpPr/>
          <p:nvPr/>
        </p:nvSpPr>
        <p:spPr>
          <a:xfrm>
            <a:off x="2514600" y="1066800"/>
            <a:ext cx="6019800" cy="1219200"/>
          </a:xfrm>
          <a:prstGeom prst="roundRect">
            <a:avLst/>
          </a:prstGeom>
          <a:solidFill>
            <a:schemeClr val="accent3">
              <a:lumMod val="20000"/>
              <a:lumOff val="80000"/>
            </a:schemeClr>
          </a:solidFill>
          <a:ln w="12700">
            <a:solidFill>
              <a:srgbClr val="7030A0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 w="152400" h="50800" prst="softRound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UW Vision &amp; Values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</a:rPr>
              <a:t> </a:t>
            </a:r>
            <a:r>
              <a:rPr lang="en-US" b="1" dirty="0">
                <a:solidFill>
                  <a:schemeClr val="tx1"/>
                </a:solidFill>
              </a:rPr>
              <a:t>Discovery </a:t>
            </a:r>
            <a:r>
              <a:rPr lang="en-US" i="1" dirty="0" smtClean="0">
                <a:solidFill>
                  <a:schemeClr val="tx1"/>
                </a:solidFill>
              </a:rPr>
              <a:t>is </a:t>
            </a:r>
            <a:r>
              <a:rPr lang="en-US" i="1" dirty="0">
                <a:solidFill>
                  <a:schemeClr val="tx1"/>
                </a:solidFill>
              </a:rPr>
              <a:t>at the </a:t>
            </a:r>
            <a:r>
              <a:rPr lang="en-US" b="1" i="1" dirty="0">
                <a:solidFill>
                  <a:schemeClr val="tx1"/>
                </a:solidFill>
              </a:rPr>
              <a:t>heart of our university</a:t>
            </a:r>
            <a:r>
              <a:rPr lang="en-US" b="1" i="1" dirty="0" smtClean="0">
                <a:solidFill>
                  <a:schemeClr val="tx1"/>
                </a:solidFill>
              </a:rPr>
              <a:t>.</a:t>
            </a:r>
          </a:p>
          <a:p>
            <a:pPr algn="ctr"/>
            <a:endParaRPr lang="en-US" sz="400" b="1" i="1" dirty="0">
              <a:solidFill>
                <a:schemeClr val="tx1"/>
              </a:solidFill>
            </a:endParaRPr>
          </a:p>
          <a:p>
            <a:pPr algn="ctr"/>
            <a:r>
              <a:rPr lang="en-US" sz="1400" dirty="0" smtClean="0">
                <a:solidFill>
                  <a:schemeClr val="tx1"/>
                </a:solidFill>
              </a:rPr>
              <a:t>Integrity </a:t>
            </a:r>
            <a:r>
              <a:rPr lang="en-US" sz="1400" dirty="0" smtClean="0">
                <a:solidFill>
                  <a:schemeClr val="tx1"/>
                </a:solidFill>
                <a:sym typeface="Symbol"/>
              </a:rPr>
              <a:t> </a:t>
            </a:r>
            <a:r>
              <a:rPr lang="en-US" sz="1400" dirty="0" smtClean="0">
                <a:solidFill>
                  <a:schemeClr val="tx1"/>
                </a:solidFill>
              </a:rPr>
              <a:t>diversity </a:t>
            </a:r>
            <a:r>
              <a:rPr lang="en-US" sz="1400" dirty="0" smtClean="0">
                <a:solidFill>
                  <a:schemeClr val="tx1"/>
                </a:solidFill>
                <a:sym typeface="Symbol"/>
              </a:rPr>
              <a:t> </a:t>
            </a:r>
            <a:r>
              <a:rPr lang="en-US" sz="1400" dirty="0" smtClean="0">
                <a:solidFill>
                  <a:schemeClr val="tx1"/>
                </a:solidFill>
              </a:rPr>
              <a:t>excellence </a:t>
            </a:r>
            <a:r>
              <a:rPr lang="en-US" sz="1400" dirty="0" smtClean="0">
                <a:solidFill>
                  <a:schemeClr val="tx1"/>
                </a:solidFill>
                <a:sym typeface="Symbol"/>
              </a:rPr>
              <a:t>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collaboration </a:t>
            </a:r>
            <a:r>
              <a:rPr lang="en-US" sz="1400" dirty="0" smtClean="0">
                <a:solidFill>
                  <a:schemeClr val="tx1"/>
                </a:solidFill>
                <a:sym typeface="Symbol"/>
              </a:rPr>
              <a:t></a:t>
            </a:r>
            <a:r>
              <a:rPr lang="en-US" sz="1400" dirty="0" smtClean="0">
                <a:solidFill>
                  <a:schemeClr val="tx1"/>
                </a:solidFill>
              </a:rPr>
              <a:t> </a:t>
            </a:r>
            <a:r>
              <a:rPr lang="en-US" sz="1400" dirty="0">
                <a:solidFill>
                  <a:schemeClr val="tx1"/>
                </a:solidFill>
              </a:rPr>
              <a:t>innovation </a:t>
            </a:r>
            <a:r>
              <a:rPr lang="en-US" sz="1400" dirty="0" smtClean="0">
                <a:solidFill>
                  <a:schemeClr val="tx1"/>
                </a:solidFill>
                <a:sym typeface="Symbol"/>
              </a:rPr>
              <a:t> </a:t>
            </a:r>
            <a:r>
              <a:rPr lang="en-US" sz="1400" dirty="0" smtClean="0">
                <a:solidFill>
                  <a:schemeClr val="tx1"/>
                </a:solidFill>
              </a:rPr>
              <a:t>respect</a:t>
            </a:r>
          </a:p>
          <a:p>
            <a:pPr algn="ctr"/>
            <a:endParaRPr lang="en-US" sz="400" b="1" i="1" dirty="0" smtClean="0">
              <a:solidFill>
                <a:schemeClr val="tx1"/>
              </a:solidFill>
            </a:endParaRPr>
          </a:p>
          <a:p>
            <a:pPr algn="ctr"/>
            <a:r>
              <a:rPr lang="en-US" sz="1200" b="1" i="1" dirty="0" smtClean="0">
                <a:solidFill>
                  <a:schemeClr val="tx1"/>
                </a:solidFill>
              </a:rPr>
              <a:t>Creative people—faculty, students, staff—make our vision and values real.</a:t>
            </a:r>
          </a:p>
        </p:txBody>
      </p:sp>
      <p:sp>
        <p:nvSpPr>
          <p:cNvPr id="38" name="TextBox 37"/>
          <p:cNvSpPr txBox="1"/>
          <p:nvPr/>
        </p:nvSpPr>
        <p:spPr>
          <a:xfrm>
            <a:off x="381000" y="1295400"/>
            <a:ext cx="1447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Who are we?</a:t>
            </a:r>
            <a:endParaRPr lang="en-US" dirty="0"/>
          </a:p>
        </p:txBody>
      </p:sp>
      <p:sp>
        <p:nvSpPr>
          <p:cNvPr id="39" name="TextBox 38"/>
          <p:cNvSpPr txBox="1"/>
          <p:nvPr/>
        </p:nvSpPr>
        <p:spPr>
          <a:xfrm>
            <a:off x="381000" y="1905000"/>
            <a:ext cx="1447800" cy="11772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What’s next?</a:t>
            </a:r>
          </a:p>
          <a:p>
            <a:r>
              <a:rPr lang="en-US" sz="1050" dirty="0" smtClean="0"/>
              <a:t>(What will we be? What direction maintains/sustains excellence, vision and values?) </a:t>
            </a:r>
            <a:endParaRPr lang="en-US" sz="1050" dirty="0"/>
          </a:p>
        </p:txBody>
      </p:sp>
      <p:sp>
        <p:nvSpPr>
          <p:cNvPr id="40" name="TextBox 39"/>
          <p:cNvSpPr txBox="1"/>
          <p:nvPr/>
        </p:nvSpPr>
        <p:spPr>
          <a:xfrm>
            <a:off x="381000" y="3200400"/>
            <a:ext cx="1524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How will we get there?</a:t>
            </a:r>
            <a:endParaRPr lang="en-US" dirty="0"/>
          </a:p>
        </p:txBody>
      </p:sp>
      <p:sp>
        <p:nvSpPr>
          <p:cNvPr id="41" name="TextBox 40"/>
          <p:cNvSpPr txBox="1"/>
          <p:nvPr/>
        </p:nvSpPr>
        <p:spPr>
          <a:xfrm>
            <a:off x="381000" y="4916269"/>
            <a:ext cx="14478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What are we doing now?</a:t>
            </a:r>
            <a:endParaRPr lang="en-US" dirty="0"/>
          </a:p>
        </p:txBody>
      </p:sp>
      <p:sp>
        <p:nvSpPr>
          <p:cNvPr id="42" name="Right Arrow 41"/>
          <p:cNvSpPr/>
          <p:nvPr/>
        </p:nvSpPr>
        <p:spPr>
          <a:xfrm>
            <a:off x="1878105" y="5068669"/>
            <a:ext cx="457200" cy="457200"/>
          </a:xfrm>
          <a:prstGeom prst="rightArrow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7" name="Right Arrow 46"/>
          <p:cNvSpPr/>
          <p:nvPr/>
        </p:nvSpPr>
        <p:spPr>
          <a:xfrm>
            <a:off x="1878105" y="1295400"/>
            <a:ext cx="457200" cy="457200"/>
          </a:xfrm>
          <a:prstGeom prst="rightArrow">
            <a:avLst/>
          </a:prstGeom>
          <a:solidFill>
            <a:schemeClr val="accent4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48" name="Rounded Rectangle 47"/>
          <p:cNvSpPr/>
          <p:nvPr/>
        </p:nvSpPr>
        <p:spPr>
          <a:xfrm>
            <a:off x="5715000" y="2819400"/>
            <a:ext cx="2819400" cy="1905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>
              <a:lnSpc>
                <a:spcPct val="150000"/>
              </a:lnSpc>
              <a:buNone/>
            </a:pPr>
            <a:r>
              <a:rPr lang="en-US" sz="1700" b="1" dirty="0" smtClean="0">
                <a:solidFill>
                  <a:schemeClr val="tx1"/>
                </a:solidFill>
              </a:rPr>
              <a:t>Two decades (2d)</a:t>
            </a:r>
          </a:p>
          <a:p>
            <a:pPr marL="114300" lvl="0" indent="-11430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Long-term view</a:t>
            </a:r>
          </a:p>
          <a:p>
            <a:pPr marL="114300" lvl="0" indent="-114300">
              <a:buFont typeface="Arial" pitchFamily="34" charset="0"/>
              <a:buChar char="•"/>
              <a:defRPr/>
            </a:pPr>
            <a:r>
              <a:rPr lang="en-US" sz="1600" dirty="0" err="1" smtClean="0">
                <a:solidFill>
                  <a:schemeClr val="tx1"/>
                </a:solidFill>
              </a:rPr>
              <a:t>Aspirational</a:t>
            </a:r>
            <a:r>
              <a:rPr lang="en-US" sz="1600" dirty="0" smtClean="0">
                <a:solidFill>
                  <a:schemeClr val="tx1"/>
                </a:solidFill>
              </a:rPr>
              <a:t> </a:t>
            </a:r>
          </a:p>
          <a:p>
            <a:pPr marL="114300" lvl="0" indent="-11430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Answers “What?”</a:t>
            </a:r>
          </a:p>
          <a:p>
            <a:pPr marL="114300" lvl="0" indent="-114300">
              <a:buFont typeface="Arial" pitchFamily="34" charset="0"/>
              <a:buChar char="•"/>
              <a:defRPr/>
            </a:pPr>
            <a:r>
              <a:rPr lang="en-US" sz="1600" dirty="0" smtClean="0">
                <a:solidFill>
                  <a:schemeClr val="tx1"/>
                </a:solidFill>
              </a:rPr>
              <a:t>Positions the UW to thrive in the 21st Century</a:t>
            </a:r>
          </a:p>
        </p:txBody>
      </p:sp>
      <p:sp>
        <p:nvSpPr>
          <p:cNvPr id="50" name="Rounded Rectangle 49"/>
          <p:cNvSpPr/>
          <p:nvPr/>
        </p:nvSpPr>
        <p:spPr>
          <a:xfrm>
            <a:off x="2514600" y="2590800"/>
            <a:ext cx="6019800" cy="381000"/>
          </a:xfrm>
          <a:prstGeom prst="roundRect">
            <a:avLst/>
          </a:prstGeom>
          <a:solidFill>
            <a:schemeClr val="accent4">
              <a:lumMod val="60000"/>
              <a:lumOff val="40000"/>
            </a:schemeClr>
          </a:solidFill>
          <a:ln w="9525">
            <a:solidFill>
              <a:schemeClr val="accent4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</a:rPr>
              <a:t>Two Years to Two Decades (2y2d)</a:t>
            </a:r>
          </a:p>
        </p:txBody>
      </p:sp>
      <p:cxnSp>
        <p:nvCxnSpPr>
          <p:cNvPr id="51" name="Straight Arrow Connector 50"/>
          <p:cNvCxnSpPr>
            <a:stCxn id="30" idx="3"/>
            <a:endCxn id="48" idx="1"/>
          </p:cNvCxnSpPr>
          <p:nvPr/>
        </p:nvCxnSpPr>
        <p:spPr>
          <a:xfrm>
            <a:off x="5334000" y="37719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2" name="Straight Arrow Connector 51"/>
          <p:cNvCxnSpPr>
            <a:stCxn id="50" idx="0"/>
            <a:endCxn id="35" idx="2"/>
          </p:cNvCxnSpPr>
          <p:nvPr/>
        </p:nvCxnSpPr>
        <p:spPr>
          <a:xfrm rot="5400000" flipH="1" flipV="1">
            <a:off x="5372100" y="2438400"/>
            <a:ext cx="304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3" name="Rounded Rectangle 52"/>
          <p:cNvSpPr/>
          <p:nvPr/>
        </p:nvSpPr>
        <p:spPr>
          <a:xfrm>
            <a:off x="2514600" y="4876800"/>
            <a:ext cx="28194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1200" dirty="0" smtClean="0">
                <a:solidFill>
                  <a:schemeClr val="tx1"/>
                </a:solidFill>
              </a:rPr>
              <a:t>NEXT STEPS: </a:t>
            </a:r>
            <a:r>
              <a:rPr lang="en-US" sz="1600" dirty="0" smtClean="0">
                <a:solidFill>
                  <a:schemeClr val="tx1"/>
                </a:solidFill>
              </a:rPr>
              <a:t>Sustainable Academic Business Plan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54" name="Rounded Rectangle 53"/>
          <p:cNvSpPr/>
          <p:nvPr/>
        </p:nvSpPr>
        <p:spPr>
          <a:xfrm>
            <a:off x="5715000" y="4876800"/>
            <a:ext cx="2819400" cy="762000"/>
          </a:xfrm>
          <a:prstGeom prst="roundRect">
            <a:avLst/>
          </a:prstGeom>
          <a:solidFill>
            <a:schemeClr val="accent3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1200" dirty="0" smtClean="0">
                <a:solidFill>
                  <a:schemeClr val="tx1"/>
                </a:solidFill>
              </a:rPr>
              <a:t>NEXT STEPS: </a:t>
            </a:r>
            <a:r>
              <a:rPr lang="en-US" sz="1600" dirty="0" smtClean="0">
                <a:solidFill>
                  <a:schemeClr val="tx1"/>
                </a:solidFill>
              </a:rPr>
              <a:t>Focus on Society’s Biggest Issues</a:t>
            </a:r>
            <a:endParaRPr lang="en-US" sz="1600" dirty="0">
              <a:solidFill>
                <a:schemeClr val="tx1"/>
              </a:solidFill>
            </a:endParaRPr>
          </a:p>
        </p:txBody>
      </p:sp>
      <p:cxnSp>
        <p:nvCxnSpPr>
          <p:cNvPr id="55" name="Straight Arrow Connector 54"/>
          <p:cNvCxnSpPr>
            <a:stCxn id="53" idx="3"/>
            <a:endCxn id="54" idx="1"/>
          </p:cNvCxnSpPr>
          <p:nvPr/>
        </p:nvCxnSpPr>
        <p:spPr>
          <a:xfrm>
            <a:off x="5334000" y="5257800"/>
            <a:ext cx="3810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Straight Arrow Connector 55"/>
          <p:cNvCxnSpPr>
            <a:stCxn id="53" idx="0"/>
            <a:endCxn id="30" idx="2"/>
          </p:cNvCxnSpPr>
          <p:nvPr/>
        </p:nvCxnSpPr>
        <p:spPr>
          <a:xfrm rot="5400000" flipH="1" flipV="1">
            <a:off x="3848100" y="4800600"/>
            <a:ext cx="152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Straight Arrow Connector 57"/>
          <p:cNvCxnSpPr>
            <a:stCxn id="54" idx="0"/>
            <a:endCxn id="48" idx="2"/>
          </p:cNvCxnSpPr>
          <p:nvPr/>
        </p:nvCxnSpPr>
        <p:spPr>
          <a:xfrm rot="5400000" flipH="1" flipV="1">
            <a:off x="7048500" y="4800600"/>
            <a:ext cx="1524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Right Arrow 60"/>
          <p:cNvSpPr/>
          <p:nvPr/>
        </p:nvSpPr>
        <p:spPr>
          <a:xfrm>
            <a:off x="1878105" y="5943600"/>
            <a:ext cx="457200" cy="457200"/>
          </a:xfrm>
          <a:prstGeom prst="rightArrow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2" name="Right Arrow 61"/>
          <p:cNvSpPr/>
          <p:nvPr/>
        </p:nvSpPr>
        <p:spPr>
          <a:xfrm>
            <a:off x="1865376" y="3124200"/>
            <a:ext cx="457200" cy="457200"/>
          </a:xfrm>
          <a:prstGeom prst="rightArrow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63" name="Rounded Rectangle 62"/>
          <p:cNvSpPr/>
          <p:nvPr/>
        </p:nvSpPr>
        <p:spPr>
          <a:xfrm>
            <a:off x="2514600" y="5791200"/>
            <a:ext cx="1371600" cy="838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r>
              <a:rPr lang="en-US" sz="1400" dirty="0" smtClean="0">
                <a:solidFill>
                  <a:schemeClr val="tx1"/>
                </a:solidFill>
              </a:rPr>
              <a:t>Organizational Effectiveness</a:t>
            </a:r>
            <a:endParaRPr lang="en-US" sz="1400" dirty="0">
              <a:solidFill>
                <a:schemeClr val="tx1"/>
              </a:solidFill>
            </a:endParaRPr>
          </a:p>
        </p:txBody>
      </p:sp>
      <p:sp>
        <p:nvSpPr>
          <p:cNvPr id="64" name="Rounded Rectangle 63"/>
          <p:cNvSpPr/>
          <p:nvPr/>
        </p:nvSpPr>
        <p:spPr>
          <a:xfrm>
            <a:off x="3962400" y="5791200"/>
            <a:ext cx="1371600" cy="838200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  <a:ln w="19050">
            <a:noFill/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marL="166688"/>
            <a:r>
              <a:rPr lang="en-US" sz="1400" dirty="0" smtClean="0">
                <a:solidFill>
                  <a:schemeClr val="tx1"/>
                </a:solidFill>
              </a:rPr>
              <a:t>Program Evaluation</a:t>
            </a:r>
            <a:endParaRPr lang="en-US" sz="1400" dirty="0">
              <a:solidFill>
                <a:schemeClr val="tx1"/>
              </a:solidFill>
            </a:endParaRPr>
          </a:p>
        </p:txBody>
      </p:sp>
      <p:cxnSp>
        <p:nvCxnSpPr>
          <p:cNvPr id="65" name="Straight Arrow Connector 64"/>
          <p:cNvCxnSpPr/>
          <p:nvPr/>
        </p:nvCxnSpPr>
        <p:spPr>
          <a:xfrm>
            <a:off x="3200400" y="5715000"/>
            <a:ext cx="1447800" cy="1588"/>
          </a:xfrm>
          <a:prstGeom prst="straightConnector1">
            <a:avLst/>
          </a:prstGeom>
          <a:ln w="25400">
            <a:solidFill>
              <a:schemeClr val="tx1"/>
            </a:solidFill>
            <a:headEnd type="none" w="lg" len="lg"/>
            <a:tailEnd type="non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6" name="TextBox 65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67" name="TextBox 66"/>
          <p:cNvSpPr txBox="1"/>
          <p:nvPr/>
        </p:nvSpPr>
        <p:spPr>
          <a:xfrm>
            <a:off x="381000" y="5791200"/>
            <a:ext cx="14478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Provost’s Priority Initiatives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6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2y2d: Initial Stakeholder Feedback</a:t>
            </a:r>
          </a:p>
        </p:txBody>
      </p:sp>
      <p:pic>
        <p:nvPicPr>
          <p:cNvPr id="6" name="Picture 5" descr="Internal Stakeholders Wordle DRAFT_10.4.10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1524000"/>
            <a:ext cx="9112250" cy="50673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0" y="921603"/>
            <a:ext cx="9144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/>
              <a:t>Discovery—Diversity—Engagement—Globalization</a:t>
            </a:r>
          </a:p>
          <a:p>
            <a:pPr algn="ctr"/>
            <a:r>
              <a:rPr lang="en-US" sz="2400" b="1" dirty="0" smtClean="0"/>
              <a:t>Interdisciplinary Education &amp; Research—Learning—Technology </a:t>
            </a:r>
            <a:endParaRPr lang="en-US" sz="2400" b="1" dirty="0"/>
          </a:p>
        </p:txBody>
      </p:sp>
      <p:sp>
        <p:nvSpPr>
          <p:cNvPr id="9" name="TextBox 8"/>
          <p:cNvSpPr txBox="1"/>
          <p:nvPr/>
        </p:nvSpPr>
        <p:spPr>
          <a:xfrm>
            <a:off x="3810000" y="3108198"/>
            <a:ext cx="1066800" cy="196977"/>
          </a:xfrm>
          <a:prstGeom prst="rect">
            <a:avLst/>
          </a:prstGeom>
          <a:solidFill>
            <a:schemeClr val="bg1"/>
          </a:solidFill>
        </p:spPr>
        <p:txBody>
          <a:bodyPr wrap="square" lIns="0" tIns="0" rIns="0" bIns="0" rtlCol="0">
            <a:spAutoFit/>
          </a:bodyPr>
          <a:lstStyle/>
          <a:p>
            <a:r>
              <a:rPr lang="en-US" sz="1280" dirty="0" smtClean="0">
                <a:solidFill>
                  <a:srgbClr val="500050"/>
                </a:solidFill>
                <a:latin typeface="Haettenschweiler" pitchFamily="34" charset="0"/>
                <a:cs typeface="Estrangelo Edessa" pitchFamily="66" charset="0"/>
              </a:rPr>
              <a:t>experiential learning</a:t>
            </a:r>
            <a:endParaRPr lang="en-US" sz="1280" dirty="0">
              <a:solidFill>
                <a:srgbClr val="500050"/>
              </a:solidFill>
              <a:latin typeface="Haettenschweiler" pitchFamily="34" charset="0"/>
              <a:cs typeface="Estrangelo Edessa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>
          <a:xfrm>
            <a:off x="457200" y="1219200"/>
            <a:ext cx="8229600" cy="4906963"/>
          </a:xfrm>
        </p:spPr>
        <p:txBody>
          <a:bodyPr>
            <a:normAutofit fontScale="77500" lnSpcReduction="20000"/>
          </a:bodyPr>
          <a:lstStyle/>
          <a:p>
            <a:r>
              <a:rPr lang="en-US" sz="4000" baseline="22000" dirty="0" smtClean="0"/>
              <a:t>In FY10, 2y2d focus groups in 7 areas + follow-up with BODC and SCPB + analysis of input resulted in five fundamental principles:</a:t>
            </a:r>
          </a:p>
          <a:p>
            <a:pPr>
              <a:buNone/>
            </a:pPr>
            <a:endParaRPr lang="en-US" sz="4000" baseline="22000" dirty="0" smtClean="0"/>
          </a:p>
          <a:p>
            <a:pPr lvl="1">
              <a:buNone/>
            </a:pPr>
            <a:r>
              <a:rPr lang="en-US" sz="4000" b="1" baseline="22000" dirty="0" smtClean="0"/>
              <a:t>quality</a:t>
            </a:r>
          </a:p>
          <a:p>
            <a:pPr lvl="2"/>
            <a:r>
              <a:rPr lang="en-US" sz="4000" baseline="22000" dirty="0" smtClean="0"/>
              <a:t>above all else, quality must be the foundation of all that we do</a:t>
            </a:r>
          </a:p>
          <a:p>
            <a:pPr lvl="1">
              <a:buNone/>
            </a:pPr>
            <a:r>
              <a:rPr lang="en-US" sz="4000" b="1" baseline="22000" dirty="0" smtClean="0"/>
              <a:t>flexibility</a:t>
            </a:r>
            <a:r>
              <a:rPr lang="en-US" sz="4000" baseline="22000" dirty="0" smtClean="0"/>
              <a:t>  </a:t>
            </a:r>
          </a:p>
          <a:p>
            <a:pPr lvl="2"/>
            <a:r>
              <a:rPr lang="en-US" sz="4000" baseline="22000" dirty="0" smtClean="0"/>
              <a:t>there are no one-size-fits-all solutions</a:t>
            </a:r>
          </a:p>
          <a:p>
            <a:pPr lvl="1">
              <a:buNone/>
            </a:pPr>
            <a:r>
              <a:rPr lang="en-US" sz="4000" b="1" baseline="22000" dirty="0" smtClean="0"/>
              <a:t>nimbleness</a:t>
            </a:r>
            <a:r>
              <a:rPr lang="en-US" sz="4000" baseline="22000" dirty="0" smtClean="0"/>
              <a:t>  </a:t>
            </a:r>
          </a:p>
          <a:p>
            <a:pPr lvl="2"/>
            <a:r>
              <a:rPr lang="en-US" sz="4000" baseline="22000" dirty="0" smtClean="0"/>
              <a:t>we must be responsive to change</a:t>
            </a:r>
          </a:p>
          <a:p>
            <a:pPr lvl="1">
              <a:buNone/>
            </a:pPr>
            <a:r>
              <a:rPr lang="en-US" sz="4000" b="1" baseline="22000" dirty="0" smtClean="0"/>
              <a:t>collaboration</a:t>
            </a:r>
            <a:r>
              <a:rPr lang="en-US" sz="4000" baseline="22000" dirty="0" smtClean="0"/>
              <a:t>  </a:t>
            </a:r>
          </a:p>
          <a:p>
            <a:pPr lvl="2"/>
            <a:r>
              <a:rPr lang="en-US" sz="4000" baseline="22000" dirty="0" smtClean="0"/>
              <a:t>we must create and sustain new kinds of partnerships within all three of our missions</a:t>
            </a:r>
          </a:p>
          <a:p>
            <a:pPr lvl="1">
              <a:buNone/>
            </a:pPr>
            <a:r>
              <a:rPr lang="en-US" sz="4000" b="1" baseline="22000" dirty="0" smtClean="0"/>
              <a:t>sustainability</a:t>
            </a:r>
            <a:r>
              <a:rPr lang="en-US" sz="4000" baseline="22000" dirty="0" smtClean="0"/>
              <a:t> </a:t>
            </a:r>
          </a:p>
          <a:p>
            <a:pPr lvl="2"/>
            <a:r>
              <a:rPr lang="en-US" sz="4000" baseline="22000" dirty="0" smtClean="0"/>
              <a:t>affordability and business models must inform all decisions and investments</a:t>
            </a:r>
          </a:p>
          <a:p>
            <a:pPr lvl="2">
              <a:buNone/>
            </a:pPr>
            <a:endParaRPr lang="en-US" sz="3200" baseline="220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7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Stakeholder Input Led to Fundamental Principles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n-US" sz="2800" dirty="0" smtClean="0"/>
              <a:t>The next step was to:</a:t>
            </a:r>
          </a:p>
          <a:p>
            <a:pPr marL="0" indent="6350">
              <a:buNone/>
            </a:pPr>
            <a:r>
              <a:rPr lang="en-US" sz="2800" dirty="0" smtClean="0"/>
              <a:t>Create a </a:t>
            </a:r>
            <a:r>
              <a:rPr lang="en-US" sz="2800" b="1" dirty="0" smtClean="0">
                <a:solidFill>
                  <a:srgbClr val="FF0000"/>
                </a:solidFill>
              </a:rPr>
              <a:t>Sustainable Academic Business Plan </a:t>
            </a:r>
            <a:r>
              <a:rPr lang="en-US" sz="2800" dirty="0" smtClean="0"/>
              <a:t>for how to emerge from the next two years better than we are now, positioned for the next twenty, a plan to:</a:t>
            </a:r>
            <a:endParaRPr lang="en-US" sz="2400" dirty="0" smtClean="0"/>
          </a:p>
          <a:p>
            <a:pPr marL="1200150" lvl="1">
              <a:buNone/>
            </a:pPr>
            <a:r>
              <a:rPr lang="en-US" dirty="0" smtClean="0"/>
              <a:t>	</a:t>
            </a:r>
          </a:p>
          <a:p>
            <a:pPr marL="1200150" lvl="1">
              <a:buNone/>
            </a:pPr>
            <a:r>
              <a:rPr lang="en-US" sz="2400" dirty="0" smtClean="0"/>
              <a:t>Increase revenues</a:t>
            </a:r>
          </a:p>
          <a:p>
            <a:pPr marL="1200150" lvl="1">
              <a:buNone/>
            </a:pPr>
            <a:r>
              <a:rPr lang="en-US" sz="2400" dirty="0" smtClean="0"/>
              <a:t>	Decrease costs		     Engage everyone</a:t>
            </a:r>
          </a:p>
          <a:p>
            <a:pPr marL="1200150" lvl="1">
              <a:buNone/>
            </a:pPr>
            <a:r>
              <a:rPr lang="en-US" sz="2400" dirty="0" smtClean="0"/>
              <a:t>	Increase quality</a:t>
            </a:r>
          </a:p>
          <a:p>
            <a:pPr lvl="1">
              <a:buNone/>
            </a:pPr>
            <a:endParaRPr lang="en-US" sz="2400" dirty="0" smtClean="0"/>
          </a:p>
          <a:p>
            <a:pPr lvl="1">
              <a:buNone/>
            </a:pPr>
            <a:r>
              <a:rPr lang="en-US" sz="2400" dirty="0" smtClean="0"/>
              <a:t>						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7BDAC6-7BAA-4D1C-BF90-2A8C9427FF5D}" type="slidenum">
              <a:rPr lang="en-US" smtClean="0"/>
              <a:pPr/>
              <a:t>8</a:t>
            </a:fld>
            <a:endParaRPr lang="en-US" dirty="0"/>
          </a:p>
        </p:txBody>
      </p:sp>
      <p:sp>
        <p:nvSpPr>
          <p:cNvPr id="5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Sustainable Academic Business Plan</a:t>
            </a:r>
          </a:p>
        </p:txBody>
      </p:sp>
      <p:sp>
        <p:nvSpPr>
          <p:cNvPr id="6" name="Half Frame 5"/>
          <p:cNvSpPr/>
          <p:nvPr/>
        </p:nvSpPr>
        <p:spPr>
          <a:xfrm rot="8133561">
            <a:off x="3914100" y="4237244"/>
            <a:ext cx="934300" cy="898112"/>
          </a:xfrm>
          <a:prstGeom prst="halfFrame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9" name="TextBox 8"/>
          <p:cNvSpPr txBox="1"/>
          <p:nvPr/>
        </p:nvSpPr>
        <p:spPr>
          <a:xfrm>
            <a:off x="7010400" y="609600"/>
            <a:ext cx="1981200" cy="276999"/>
          </a:xfrm>
          <a:prstGeom prst="rect">
            <a:avLst/>
          </a:prstGeom>
          <a:solidFill>
            <a:schemeClr val="tx1">
              <a:lumMod val="50000"/>
              <a:lumOff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solidFill>
                  <a:schemeClr val="bg1"/>
                </a:solidFill>
              </a:rPr>
              <a:t>Next Steps</a:t>
            </a:r>
          </a:p>
        </p:txBody>
      </p:sp>
      <p:sp>
        <p:nvSpPr>
          <p:cNvPr id="8" name="Rectangle 7"/>
          <p:cNvSpPr/>
          <p:nvPr/>
        </p:nvSpPr>
        <p:spPr>
          <a:xfrm>
            <a:off x="762000" y="5486400"/>
            <a:ext cx="6858000" cy="7489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200" baseline="22000" dirty="0" smtClean="0"/>
              <a:t>The 2y2d principles informed the creation of six strategic goals of the Sustainable Academic Business Plan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Slide Number Placeholder 24"/>
          <p:cNvSpPr>
            <a:spLocks noGrp="1"/>
          </p:cNvSpPr>
          <p:nvPr>
            <p:ph type="sldNum" sz="quarter" idx="12"/>
          </p:nvPr>
        </p:nvSpPr>
        <p:spPr>
          <a:xfrm>
            <a:off x="7924800" y="6492875"/>
            <a:ext cx="762000" cy="365125"/>
          </a:xfrm>
        </p:spPr>
        <p:txBody>
          <a:bodyPr/>
          <a:lstStyle/>
          <a:p>
            <a:fld id="{75214E33-E2B2-4806-BB59-AED8A331E33A}" type="slidenum">
              <a:rPr lang="en-US" smtClean="0"/>
              <a:pPr/>
              <a:t>9</a:t>
            </a:fld>
            <a:endParaRPr lang="en-US" dirty="0"/>
          </a:p>
        </p:txBody>
      </p:sp>
      <p:sp>
        <p:nvSpPr>
          <p:cNvPr id="13" name="Title 6"/>
          <p:cNvSpPr txBox="1">
            <a:spLocks/>
          </p:cNvSpPr>
          <p:nvPr/>
        </p:nvSpPr>
        <p:spPr>
          <a:xfrm>
            <a:off x="-2819400" y="-762000"/>
            <a:ext cx="9144000" cy="53340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/>
          <a:p>
            <a:pPr lvl="0" algn="ctr">
              <a:spcBef>
                <a:spcPct val="0"/>
              </a:spcBef>
            </a:pPr>
            <a:r>
              <a:rPr lang="en-US" sz="1400" dirty="0" smtClean="0">
                <a:latin typeface="Arial" pitchFamily="34" charset="0"/>
                <a:cs typeface="Arial" pitchFamily="34" charset="0"/>
              </a:rPr>
              <a:t>“Become Better with Changing Resources“ </a:t>
            </a:r>
          </a:p>
          <a:p>
            <a:pPr lvl="0" algn="ctr">
              <a:spcBef>
                <a:spcPct val="0"/>
              </a:spcBef>
            </a:pPr>
            <a:r>
              <a:rPr lang="en-US" sz="1400" dirty="0" smtClean="0">
                <a:latin typeface="Arial" pitchFamily="34" charset="0"/>
                <a:ea typeface="+mj-ea"/>
                <a:cs typeface="Arial" pitchFamily="34" charset="0"/>
              </a:rPr>
              <a:t>Quality, Flexibility, Nimbleness, Collaboration, Sustainability</a:t>
            </a:r>
          </a:p>
        </p:txBody>
      </p:sp>
      <p:sp>
        <p:nvSpPr>
          <p:cNvPr id="5" name="Oval 4"/>
          <p:cNvSpPr/>
          <p:nvPr/>
        </p:nvSpPr>
        <p:spPr>
          <a:xfrm>
            <a:off x="0" y="1600200"/>
            <a:ext cx="9144000" cy="4724400"/>
          </a:xfrm>
          <a:prstGeom prst="ellipse">
            <a:avLst/>
          </a:prstGeom>
          <a:solidFill>
            <a:schemeClr val="accent3">
              <a:lumMod val="60000"/>
              <a:lumOff val="40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Sustainable</a:t>
            </a:r>
          </a:p>
          <a:p>
            <a:pPr algn="ctr"/>
            <a:r>
              <a:rPr lang="en-US" sz="2800" b="1" dirty="0" smtClean="0">
                <a:solidFill>
                  <a:schemeClr val="tx1"/>
                </a:solidFill>
              </a:rPr>
              <a:t>Academic Business Plan</a:t>
            </a:r>
            <a:endParaRPr lang="en-US" sz="2800" b="1" dirty="0">
              <a:solidFill>
                <a:schemeClr val="tx1"/>
              </a:solidFill>
            </a:endParaRPr>
          </a:p>
        </p:txBody>
      </p:sp>
      <p:sp>
        <p:nvSpPr>
          <p:cNvPr id="30" name="Oval 29"/>
          <p:cNvSpPr/>
          <p:nvPr/>
        </p:nvSpPr>
        <p:spPr>
          <a:xfrm>
            <a:off x="6248400" y="4437529"/>
            <a:ext cx="21336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Foster Collaboration</a:t>
            </a:r>
          </a:p>
        </p:txBody>
      </p:sp>
      <p:sp>
        <p:nvSpPr>
          <p:cNvPr id="31" name="Oval 30"/>
          <p:cNvSpPr/>
          <p:nvPr/>
        </p:nvSpPr>
        <p:spPr>
          <a:xfrm>
            <a:off x="838200" y="2380129"/>
            <a:ext cx="21336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Enhance Infrastructure</a:t>
            </a:r>
          </a:p>
        </p:txBody>
      </p:sp>
      <p:sp>
        <p:nvSpPr>
          <p:cNvPr id="32" name="Oval 31"/>
          <p:cNvSpPr/>
          <p:nvPr/>
        </p:nvSpPr>
        <p:spPr>
          <a:xfrm>
            <a:off x="914400" y="4666129"/>
            <a:ext cx="21336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Enhance the Learning Experience</a:t>
            </a:r>
          </a:p>
        </p:txBody>
      </p:sp>
      <p:sp>
        <p:nvSpPr>
          <p:cNvPr id="33" name="Oval 32"/>
          <p:cNvSpPr/>
          <p:nvPr/>
        </p:nvSpPr>
        <p:spPr>
          <a:xfrm>
            <a:off x="3581400" y="5123329"/>
            <a:ext cx="21336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Align Goals &amp; Activities</a:t>
            </a:r>
            <a:endParaRPr lang="en-US" b="1" dirty="0">
              <a:solidFill>
                <a:schemeClr val="bg1"/>
              </a:solidFill>
            </a:endParaRPr>
          </a:p>
        </p:txBody>
      </p:sp>
      <p:sp>
        <p:nvSpPr>
          <p:cNvPr id="34" name="Oval 33"/>
          <p:cNvSpPr/>
          <p:nvPr/>
        </p:nvSpPr>
        <p:spPr>
          <a:xfrm>
            <a:off x="3276600" y="1808629"/>
            <a:ext cx="26670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Increase Revenue, Leverage Resources</a:t>
            </a:r>
          </a:p>
        </p:txBody>
      </p:sp>
      <p:sp>
        <p:nvSpPr>
          <p:cNvPr id="35" name="Oval 34"/>
          <p:cNvSpPr/>
          <p:nvPr/>
        </p:nvSpPr>
        <p:spPr>
          <a:xfrm>
            <a:off x="6172200" y="2532529"/>
            <a:ext cx="2133600" cy="972671"/>
          </a:xfrm>
          <a:prstGeom prst="ellipse">
            <a:avLst/>
          </a:prstGeom>
          <a:solidFill>
            <a:schemeClr val="accent3">
              <a:lumMod val="75000"/>
            </a:schemeClr>
          </a:solidFill>
          <a:ln w="3175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 anchorCtr="0"/>
          <a:lstStyle/>
          <a:p>
            <a:pPr algn="ctr"/>
            <a:r>
              <a:rPr lang="en-US" b="1" dirty="0" smtClean="0">
                <a:solidFill>
                  <a:schemeClr val="bg1"/>
                </a:solidFill>
              </a:rPr>
              <a:t>Increase Flexibility</a:t>
            </a:r>
          </a:p>
        </p:txBody>
      </p:sp>
      <p:grpSp>
        <p:nvGrpSpPr>
          <p:cNvPr id="2" name="Group 35"/>
          <p:cNvGrpSpPr/>
          <p:nvPr/>
        </p:nvGrpSpPr>
        <p:grpSpPr>
          <a:xfrm rot="2991000">
            <a:off x="3064128" y="4318950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37" name="Right Arrow 36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8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sp>
        <p:nvSpPr>
          <p:cNvPr id="46" name="Title 6"/>
          <p:cNvSpPr txBox="1">
            <a:spLocks/>
          </p:cNvSpPr>
          <p:nvPr/>
        </p:nvSpPr>
        <p:spPr>
          <a:xfrm>
            <a:off x="0" y="-30480"/>
            <a:ext cx="9144000" cy="640080"/>
          </a:xfrm>
          <a:prstGeom prst="rect">
            <a:avLst/>
          </a:prstGeom>
          <a:solidFill>
            <a:schemeClr val="accent3">
              <a:lumMod val="60000"/>
              <a:lumOff val="40000"/>
            </a:schemeClr>
          </a:solidFill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sz="2800" dirty="0" smtClean="0">
                <a:latin typeface="Arial" pitchFamily="34" charset="0"/>
                <a:ea typeface="+mj-ea"/>
                <a:cs typeface="Arial" pitchFamily="34" charset="0"/>
              </a:rPr>
              <a:t>Fundamental Principles Led to 6 Strategic Goals</a:t>
            </a:r>
          </a:p>
        </p:txBody>
      </p:sp>
      <p:grpSp>
        <p:nvGrpSpPr>
          <p:cNvPr id="3" name="Group 44"/>
          <p:cNvGrpSpPr/>
          <p:nvPr/>
        </p:nvGrpSpPr>
        <p:grpSpPr>
          <a:xfrm>
            <a:off x="4432663" y="4419600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48" name="Right Arrow 47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9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grpSp>
        <p:nvGrpSpPr>
          <p:cNvPr id="4" name="Group 49"/>
          <p:cNvGrpSpPr/>
          <p:nvPr/>
        </p:nvGrpSpPr>
        <p:grpSpPr>
          <a:xfrm rot="18680423">
            <a:off x="5807921" y="4320538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51" name="Right Arrow 50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2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grpSp>
        <p:nvGrpSpPr>
          <p:cNvPr id="6" name="Group 52"/>
          <p:cNvGrpSpPr/>
          <p:nvPr/>
        </p:nvGrpSpPr>
        <p:grpSpPr>
          <a:xfrm rot="10800000">
            <a:off x="4419600" y="2974148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54" name="Right Arrow 53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5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grpSp>
        <p:nvGrpSpPr>
          <p:cNvPr id="7" name="Group 55"/>
          <p:cNvGrpSpPr/>
          <p:nvPr/>
        </p:nvGrpSpPr>
        <p:grpSpPr>
          <a:xfrm rot="14406767">
            <a:off x="5808067" y="3322682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57" name="Right Arrow 56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8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grpSp>
        <p:nvGrpSpPr>
          <p:cNvPr id="8" name="Group 58"/>
          <p:cNvGrpSpPr/>
          <p:nvPr/>
        </p:nvGrpSpPr>
        <p:grpSpPr>
          <a:xfrm rot="6971053">
            <a:off x="2991502" y="3255822"/>
            <a:ext cx="382194" cy="531051"/>
            <a:chOff x="4272167" y="2244340"/>
            <a:chExt cx="382194" cy="357826"/>
          </a:xfrm>
          <a:solidFill>
            <a:schemeClr val="accent3">
              <a:lumMod val="75000"/>
            </a:schemeClr>
          </a:solidFill>
        </p:grpSpPr>
        <p:sp>
          <p:nvSpPr>
            <p:cNvPr id="60" name="Right Arrow 59"/>
            <p:cNvSpPr/>
            <p:nvPr/>
          </p:nvSpPr>
          <p:spPr>
            <a:xfrm rot="16157435">
              <a:off x="4284351" y="2232156"/>
              <a:ext cx="357826" cy="382194"/>
            </a:xfrm>
            <a:prstGeom prst="rightArrow">
              <a:avLst>
                <a:gd name="adj1" fmla="val 60000"/>
                <a:gd name="adj2" fmla="val 50000"/>
              </a:avLst>
            </a:prstGeom>
            <a:grpFill/>
          </p:spPr>
          <p:style>
            <a:ln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tint val="6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tint val="6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61" name="Right Arrow 4"/>
            <p:cNvSpPr/>
            <p:nvPr/>
          </p:nvSpPr>
          <p:spPr>
            <a:xfrm rot="26957435">
              <a:off x="4338690" y="2362265"/>
              <a:ext cx="250478" cy="229316"/>
            </a:xfrm>
            <a:prstGeom prst="rect">
              <a:avLst/>
            </a:prstGeom>
            <a:grpFill/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lt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40005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endParaRPr lang="en-US" sz="900" kern="1200" dirty="0"/>
            </a:p>
          </p:txBody>
        </p:sp>
      </p:grpSp>
      <p:sp>
        <p:nvSpPr>
          <p:cNvPr id="39" name="TextBox 38"/>
          <p:cNvSpPr txBox="1"/>
          <p:nvPr/>
        </p:nvSpPr>
        <p:spPr>
          <a:xfrm>
            <a:off x="4572000" y="653534"/>
            <a:ext cx="2286000" cy="184666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200" dirty="0" smtClean="0"/>
              <a:t>Priority Initiatives</a:t>
            </a:r>
            <a:endParaRPr lang="en-US" sz="1200" dirty="0"/>
          </a:p>
        </p:txBody>
      </p:sp>
      <p:sp>
        <p:nvSpPr>
          <p:cNvPr id="40" name="TextBox 39"/>
          <p:cNvSpPr txBox="1"/>
          <p:nvPr/>
        </p:nvSpPr>
        <p:spPr>
          <a:xfrm>
            <a:off x="3505200" y="1371600"/>
            <a:ext cx="25146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Tuition, enrollment, C4C</a:t>
            </a:r>
          </a:p>
          <a:p>
            <a:r>
              <a:rPr lang="en-US" dirty="0" smtClean="0">
                <a:latin typeface="+mj-lt"/>
              </a:rPr>
              <a:t>Fund-raising </a:t>
            </a:r>
            <a:endParaRPr lang="en-US" dirty="0">
              <a:latin typeface="+mj-lt"/>
            </a:endParaRPr>
          </a:p>
        </p:txBody>
      </p:sp>
      <p:sp>
        <p:nvSpPr>
          <p:cNvPr id="41" name="TextBox 40"/>
          <p:cNvSpPr txBox="1"/>
          <p:nvPr/>
        </p:nvSpPr>
        <p:spPr>
          <a:xfrm>
            <a:off x="6781800" y="2057400"/>
            <a:ext cx="16002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State and local rules, policies</a:t>
            </a:r>
            <a:endParaRPr lang="en-US" dirty="0">
              <a:latin typeface="+mj-lt"/>
            </a:endParaRPr>
          </a:p>
        </p:txBody>
      </p:sp>
      <p:sp>
        <p:nvSpPr>
          <p:cNvPr id="42" name="TextBox 41"/>
          <p:cNvSpPr txBox="1"/>
          <p:nvPr/>
        </p:nvSpPr>
        <p:spPr>
          <a:xfrm>
            <a:off x="6400800" y="3962400"/>
            <a:ext cx="2514600" cy="64633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Interdisciplinary education and research</a:t>
            </a:r>
            <a:endParaRPr lang="en-US" dirty="0">
              <a:latin typeface="+mj-lt"/>
            </a:endParaRPr>
          </a:p>
        </p:txBody>
      </p:sp>
      <p:sp>
        <p:nvSpPr>
          <p:cNvPr id="43" name="TextBox 42"/>
          <p:cNvSpPr txBox="1"/>
          <p:nvPr/>
        </p:nvSpPr>
        <p:spPr>
          <a:xfrm>
            <a:off x="3429000" y="4419600"/>
            <a:ext cx="2743200" cy="923330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ABB, </a:t>
            </a:r>
            <a:r>
              <a:rPr lang="en-US" dirty="0" err="1" smtClean="0">
                <a:latin typeface="+mj-lt"/>
              </a:rPr>
              <a:t>env</a:t>
            </a:r>
            <a:r>
              <a:rPr lang="en-US" dirty="0" smtClean="0">
                <a:latin typeface="+mj-lt"/>
              </a:rPr>
              <a:t> sustainability, administrative efficiencies, reducing cost</a:t>
            </a:r>
            <a:endParaRPr lang="en-US" dirty="0">
              <a:latin typeface="+mj-lt"/>
            </a:endParaRPr>
          </a:p>
        </p:txBody>
      </p:sp>
      <p:sp>
        <p:nvSpPr>
          <p:cNvPr id="47" name="TextBox 46"/>
          <p:cNvSpPr txBox="1"/>
          <p:nvPr/>
        </p:nvSpPr>
        <p:spPr>
          <a:xfrm>
            <a:off x="152400" y="3247072"/>
            <a:ext cx="2514600" cy="1477328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Learning technology, classroom technology, learning for the digital generation, changing student demographics</a:t>
            </a:r>
            <a:endParaRPr lang="en-US" dirty="0">
              <a:latin typeface="+mj-lt"/>
            </a:endParaRPr>
          </a:p>
        </p:txBody>
      </p:sp>
      <p:sp>
        <p:nvSpPr>
          <p:cNvPr id="62" name="TextBox 61"/>
          <p:cNvSpPr txBox="1"/>
          <p:nvPr/>
        </p:nvSpPr>
        <p:spPr>
          <a:xfrm>
            <a:off x="609600" y="2209800"/>
            <a:ext cx="2514600" cy="369332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+mj-lt"/>
              </a:rPr>
              <a:t>Facilities, IT, services</a:t>
            </a:r>
            <a:endParaRPr lang="en-US" dirty="0">
              <a:latin typeface="+mj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" grpId="0" animBg="1"/>
      <p:bldP spid="41" grpId="0" animBg="1"/>
      <p:bldP spid="42" grpId="0" animBg="1"/>
      <p:bldP spid="43" grpId="0" animBg="1"/>
      <p:bldP spid="47" grpId="0" animBg="1"/>
      <p:bldP spid="62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TitleFont"/>
  <p:tag name="FONTSETCLASSNAME" val="FontSet1"/>
  <p:tag name="COLORS" val="-2;-2;-2;-2;SlideTitleFont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TitleOnSlide"/>
  <p:tag name="SHAPECLASSPROTECTIONTYP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SlideTextFont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LargeTextBox"/>
  <p:tag name="SHAPECLASSPROTECTIONTYPE" val="0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FooterFontColor"/>
  <p:tag name="COLORSETCLASSNAME" val="ColorSet1"/>
  <p:tag name="SCRIPT" val="1"/>
  <p:tag name="FIELDS" val="DIVISION;CONTENTOWNER;DATE;ISONUMBER;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Footer"/>
  <p:tag name="SHAPECLASSPROTECTIONTYPE" val="47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SlideFooter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Footer"/>
  <p:tag name="SHAPECLASSPROTECTIONTYPE" val="31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FONT" val="TitleDescFont"/>
  <p:tag name="FONTSETCLASSNAME" val="FontSet1"/>
  <p:tag name="COLORS" val="-2;-2;-2;-2;SlideColor"/>
  <p:tag name="COLORSETCLASSNAME" val="ColorSet1"/>
  <p:tag name="MLI" val="1"/>
  <p:tag name="SHAPESETGROUPCLASSNAME" val="ShapeSetGroup2"/>
  <p:tag name="SHAPESETCLASSNAME" val="Slide"/>
  <p:tag name="COLORSETGROUPCLASSNAME" val="ColorSetGroupLight"/>
  <p:tag name="FONTSETGROUPCLASSNAME" val="FontSetGroup2"/>
  <p:tag name="SHAPECLASSNAME" val="HiddenDate"/>
  <p:tag name="SHAPECLASSPROTECTIONTYPE" val="3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 Classic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UWFosterSchool_template">
  <a:themeElements>
    <a:clrScheme name="Urban">
      <a:dk1>
        <a:sysClr val="windowText" lastClr="000000"/>
      </a:dk1>
      <a:lt1>
        <a:sysClr val="window" lastClr="FFFFFF"/>
      </a:lt1>
      <a:dk2>
        <a:srgbClr val="424456"/>
      </a:dk2>
      <a:lt2>
        <a:srgbClr val="DEDEDE"/>
      </a:lt2>
      <a:accent1>
        <a:srgbClr val="53548A"/>
      </a:accent1>
      <a:accent2>
        <a:srgbClr val="438086"/>
      </a:accent2>
      <a:accent3>
        <a:srgbClr val="A04DA3"/>
      </a:accent3>
      <a:accent4>
        <a:srgbClr val="C4652D"/>
      </a:accent4>
      <a:accent5>
        <a:srgbClr val="8B5D3D"/>
      </a:accent5>
      <a:accent6>
        <a:srgbClr val="5C92B5"/>
      </a:accent6>
      <a:hlink>
        <a:srgbClr val="67AFBD"/>
      </a:hlink>
      <a:folHlink>
        <a:srgbClr val="C2A874"/>
      </a:folHlink>
    </a:clrScheme>
    <a:fontScheme name="UWFosterSchool_templat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de-DE" sz="20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UWFosterSchool_template 1">
        <a:dk1>
          <a:srgbClr val="000000"/>
        </a:dk1>
        <a:lt1>
          <a:srgbClr val="FFFFFF"/>
        </a:lt1>
        <a:dk2>
          <a:srgbClr val="000000"/>
        </a:dk2>
        <a:lt2>
          <a:srgbClr val="9EA1B2"/>
        </a:lt2>
        <a:accent1>
          <a:srgbClr val="C1E3EB"/>
        </a:accent1>
        <a:accent2>
          <a:srgbClr val="69C3DA"/>
        </a:accent2>
        <a:accent3>
          <a:srgbClr val="FFFFFF"/>
        </a:accent3>
        <a:accent4>
          <a:srgbClr val="000000"/>
        </a:accent4>
        <a:accent5>
          <a:srgbClr val="DDEFF3"/>
        </a:accent5>
        <a:accent6>
          <a:srgbClr val="5EB0C5"/>
        </a:accent6>
        <a:hlink>
          <a:srgbClr val="FFBB57"/>
        </a:hlink>
        <a:folHlink>
          <a:srgbClr val="005AFF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64</TotalTime>
  <Words>989</Words>
  <Application>Microsoft Office PowerPoint</Application>
  <PresentationFormat>On-screen Show (4:3)</PresentationFormat>
  <Paragraphs>211</Paragraphs>
  <Slides>14</Slides>
  <Notes>11</Notes>
  <HiddenSlides>0</HiddenSlides>
  <MMClips>0</MMClips>
  <ScaleCrop>false</ScaleCrop>
  <HeadingPairs>
    <vt:vector size="4" baseType="variant">
      <vt:variant>
        <vt:lpstr>Theme</vt:lpstr>
      </vt:variant>
      <vt:variant>
        <vt:i4>4</vt:i4>
      </vt:variant>
      <vt:variant>
        <vt:lpstr>Slide Titles</vt:lpstr>
      </vt:variant>
      <vt:variant>
        <vt:i4>14</vt:i4>
      </vt:variant>
    </vt:vector>
  </HeadingPairs>
  <TitlesOfParts>
    <vt:vector size="18" baseType="lpstr">
      <vt:lpstr>Office Theme</vt:lpstr>
      <vt:lpstr>2_Office Theme</vt:lpstr>
      <vt:lpstr>1_Office Theme</vt:lpstr>
      <vt:lpstr>UWFosterSchool_template</vt:lpstr>
      <vt:lpstr>Doing Less with Less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Teaching less with less</vt:lpstr>
      <vt:lpstr>Doing Less with Less</vt:lpstr>
    </vt:vector>
  </TitlesOfParts>
  <Company>University of Washington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Khofmeister</dc:creator>
  <cp:lastModifiedBy>Kristin Hofmeister</cp:lastModifiedBy>
  <cp:revision>15</cp:revision>
  <dcterms:created xsi:type="dcterms:W3CDTF">2009-05-18T18:22:22Z</dcterms:created>
  <dcterms:modified xsi:type="dcterms:W3CDTF">2010-12-07T22:04:38Z</dcterms:modified>
</cp:coreProperties>
</file>