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63" r:id="rId4"/>
    <p:sldId id="268" r:id="rId5"/>
    <p:sldId id="267" r:id="rId6"/>
    <p:sldId id="261" r:id="rId7"/>
    <p:sldId id="269" r:id="rId8"/>
    <p:sldId id="258" r:id="rId9"/>
  </p:sldIdLst>
  <p:sldSz cx="9144000" cy="6858000" type="screen4x3"/>
  <p:notesSz cx="69469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FF0000"/>
    <a:srgbClr val="66FF33"/>
    <a:srgbClr val="0099FF"/>
    <a:srgbClr val="6600CC"/>
    <a:srgbClr val="9933FF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0" autoAdjust="0"/>
    <p:restoredTop sz="8641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8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8431A9-4C36-49D9-ADCF-A64947FDF5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9" tIns="46184" rIns="92369" bIns="46184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9" tIns="46184" rIns="92369" bIns="46184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86263"/>
            <a:ext cx="509587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9" tIns="46184" rIns="92369" bIns="461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9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9" tIns="46184" rIns="92369" bIns="46184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0938"/>
            <a:ext cx="3009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9" tIns="46184" rIns="92369" bIns="46184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8C7E4FC0-C2F6-46FD-B4E0-DA9E5770D0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193A8-58DA-4965-977D-03191B97033C}" type="slidenum">
              <a:rPr lang="en-US"/>
              <a:pPr/>
              <a:t>1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7F4B1A-75C7-4B6E-BE8D-CEC176F65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EE9926-EE95-4F44-A859-0172270668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A1BA1F-5098-46BD-9010-C36A0BA4C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E6659-CE90-4625-9851-B9C191B4F2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87D46D-4E93-4A4B-A14F-AFAEC2DA8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45488-AE88-4734-8CEF-A1FE5499A5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E3A63-CD4C-45F6-AC36-30F93A86E9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A1E124-E949-42BC-9580-FDA747D92D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DA942-E204-4311-A243-4D4B70096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B8A89-E15C-473A-9A6A-4A23FA0BA0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B9B155-B309-49C9-A28C-2EA72DED98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Freeform 7"/>
          <p:cNvSpPr>
            <a:spLocks/>
          </p:cNvSpPr>
          <p:nvPr/>
        </p:nvSpPr>
        <p:spPr bwMode="auto">
          <a:xfrm>
            <a:off x="77788" y="87313"/>
            <a:ext cx="8993187" cy="6681787"/>
          </a:xfrm>
          <a:custGeom>
            <a:avLst/>
            <a:gdLst/>
            <a:ahLst/>
            <a:cxnLst>
              <a:cxn ang="0">
                <a:pos x="0" y="320"/>
              </a:cxn>
              <a:cxn ang="0">
                <a:pos x="312" y="320"/>
              </a:cxn>
              <a:cxn ang="0">
                <a:pos x="312" y="0"/>
              </a:cxn>
              <a:cxn ang="0">
                <a:pos x="5336" y="0"/>
              </a:cxn>
              <a:cxn ang="0">
                <a:pos x="5336" y="320"/>
              </a:cxn>
              <a:cxn ang="0">
                <a:pos x="5664" y="320"/>
              </a:cxn>
              <a:cxn ang="0">
                <a:pos x="5664" y="3888"/>
              </a:cxn>
              <a:cxn ang="0">
                <a:pos x="5336" y="3888"/>
              </a:cxn>
              <a:cxn ang="0">
                <a:pos x="5336" y="4208"/>
              </a:cxn>
              <a:cxn ang="0">
                <a:pos x="312" y="4208"/>
              </a:cxn>
              <a:cxn ang="0">
                <a:pos x="312" y="3888"/>
              </a:cxn>
              <a:cxn ang="0">
                <a:pos x="0" y="3888"/>
              </a:cxn>
              <a:cxn ang="0">
                <a:pos x="0" y="320"/>
              </a:cxn>
            </a:cxnLst>
            <a:rect l="0" t="0" r="r" b="b"/>
            <a:pathLst>
              <a:path w="5665" h="4209">
                <a:moveTo>
                  <a:pt x="0" y="320"/>
                </a:moveTo>
                <a:lnTo>
                  <a:pt x="312" y="320"/>
                </a:lnTo>
                <a:lnTo>
                  <a:pt x="312" y="0"/>
                </a:lnTo>
                <a:lnTo>
                  <a:pt x="5336" y="0"/>
                </a:lnTo>
                <a:lnTo>
                  <a:pt x="5336" y="320"/>
                </a:lnTo>
                <a:lnTo>
                  <a:pt x="5664" y="320"/>
                </a:lnTo>
                <a:lnTo>
                  <a:pt x="5664" y="3888"/>
                </a:lnTo>
                <a:lnTo>
                  <a:pt x="5336" y="3888"/>
                </a:lnTo>
                <a:lnTo>
                  <a:pt x="5336" y="4208"/>
                </a:lnTo>
                <a:lnTo>
                  <a:pt x="312" y="4208"/>
                </a:lnTo>
                <a:lnTo>
                  <a:pt x="312" y="3888"/>
                </a:lnTo>
                <a:lnTo>
                  <a:pt x="0" y="3888"/>
                </a:lnTo>
                <a:lnTo>
                  <a:pt x="0" y="32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325438" y="315913"/>
            <a:ext cx="8497887" cy="6224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352" y="0"/>
              </a:cxn>
              <a:cxn ang="0">
                <a:pos x="5352" y="3920"/>
              </a:cxn>
              <a:cxn ang="0">
                <a:pos x="0" y="3920"/>
              </a:cxn>
              <a:cxn ang="0">
                <a:pos x="0" y="0"/>
              </a:cxn>
            </a:cxnLst>
            <a:rect l="0" t="0" r="r" b="b"/>
            <a:pathLst>
              <a:path w="5353" h="3921">
                <a:moveTo>
                  <a:pt x="0" y="0"/>
                </a:moveTo>
                <a:lnTo>
                  <a:pt x="5352" y="0"/>
                </a:lnTo>
                <a:lnTo>
                  <a:pt x="5352" y="3920"/>
                </a:lnTo>
                <a:lnTo>
                  <a:pt x="0" y="392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D5006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FF"/>
                </a:solidFill>
              </a:defRPr>
            </a:lvl1pPr>
          </a:lstStyle>
          <a:p>
            <a:fld id="{D0087AEC-434C-4804-A99A-FB457CC771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99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sz="2400" b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CC0066"/>
        </a:buClr>
        <a:buChar char="•"/>
        <a:defRPr b="1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30200" y="1308100"/>
            <a:ext cx="8483600" cy="1143000"/>
          </a:xfrm>
        </p:spPr>
        <p:txBody>
          <a:bodyPr/>
          <a:lstStyle/>
          <a:p>
            <a:r>
              <a:rPr lang="en-US" smtClean="0"/>
              <a:t>Research as a Team Sport</a:t>
            </a:r>
            <a:endParaRPr lang="en-US" sz="2800" smtClean="0">
              <a:solidFill>
                <a:srgbClr val="9933FF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2514600" y="2286000"/>
            <a:ext cx="6223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CC0066"/>
              </a:buClr>
            </a:pPr>
            <a:r>
              <a:rPr lang="en-US" sz="3200" b="1">
                <a:solidFill>
                  <a:srgbClr val="000099"/>
                </a:solidFill>
              </a:rPr>
              <a:t>Scott Hauck</a:t>
            </a:r>
          </a:p>
          <a:p>
            <a:pPr>
              <a:spcBef>
                <a:spcPct val="20000"/>
              </a:spcBef>
              <a:buClr>
                <a:srgbClr val="CC0066"/>
              </a:buClr>
            </a:pPr>
            <a:r>
              <a:rPr lang="en-US" sz="3200" b="1">
                <a:solidFill>
                  <a:srgbClr val="000099"/>
                </a:solidFill>
              </a:rPr>
              <a:t>Electrical Engineering</a:t>
            </a:r>
            <a:endParaRPr lang="en-US" b="1">
              <a:solidFill>
                <a:srgbClr val="000099"/>
              </a:solidFill>
            </a:endParaRPr>
          </a:p>
          <a:p>
            <a:pPr>
              <a:spcBef>
                <a:spcPct val="20000"/>
              </a:spcBef>
              <a:buClr>
                <a:srgbClr val="CC0066"/>
              </a:buClr>
            </a:pPr>
            <a:r>
              <a:rPr lang="en-US" b="1">
                <a:solidFill>
                  <a:srgbClr val="000099"/>
                </a:solidFill>
              </a:rPr>
              <a:t>hauck@ee.washington.edu</a:t>
            </a:r>
            <a:endParaRPr lang="en-US" b="1">
              <a:solidFill>
                <a:srgbClr val="0000FF"/>
              </a:solidFill>
            </a:endParaRPr>
          </a:p>
        </p:txBody>
      </p:sp>
      <p:grpSp>
        <p:nvGrpSpPr>
          <p:cNvPr id="2052" name="Group 67"/>
          <p:cNvGrpSpPr>
            <a:grpSpLocks/>
          </p:cNvGrpSpPr>
          <p:nvPr/>
        </p:nvGrpSpPr>
        <p:grpSpPr bwMode="auto">
          <a:xfrm>
            <a:off x="619125" y="2209800"/>
            <a:ext cx="1644650" cy="1768475"/>
            <a:chOff x="3510" y="2917"/>
            <a:chExt cx="1036" cy="1114"/>
          </a:xfrm>
        </p:grpSpPr>
        <p:sp>
          <p:nvSpPr>
            <p:cNvPr id="2053" name="Freeform 68"/>
            <p:cNvSpPr>
              <a:spLocks/>
            </p:cNvSpPr>
            <p:nvPr/>
          </p:nvSpPr>
          <p:spPr bwMode="auto">
            <a:xfrm>
              <a:off x="3511" y="2917"/>
              <a:ext cx="1032" cy="318"/>
            </a:xfrm>
            <a:custGeom>
              <a:avLst/>
              <a:gdLst>
                <a:gd name="T0" fmla="*/ 0 w 1032"/>
                <a:gd name="T1" fmla="*/ 282 h 318"/>
                <a:gd name="T2" fmla="*/ 0 w 1032"/>
                <a:gd name="T3" fmla="*/ 316 h 318"/>
                <a:gd name="T4" fmla="*/ 78 w 1032"/>
                <a:gd name="T5" fmla="*/ 316 h 318"/>
                <a:gd name="T6" fmla="*/ 158 w 1032"/>
                <a:gd name="T7" fmla="*/ 290 h 318"/>
                <a:gd name="T8" fmla="*/ 158 w 1032"/>
                <a:gd name="T9" fmla="*/ 244 h 318"/>
                <a:gd name="T10" fmla="*/ 246 w 1032"/>
                <a:gd name="T11" fmla="*/ 210 h 318"/>
                <a:gd name="T12" fmla="*/ 248 w 1032"/>
                <a:gd name="T13" fmla="*/ 154 h 318"/>
                <a:gd name="T14" fmla="*/ 514 w 1032"/>
                <a:gd name="T15" fmla="*/ 84 h 318"/>
                <a:gd name="T16" fmla="*/ 780 w 1032"/>
                <a:gd name="T17" fmla="*/ 156 h 318"/>
                <a:gd name="T18" fmla="*/ 780 w 1032"/>
                <a:gd name="T19" fmla="*/ 210 h 318"/>
                <a:gd name="T20" fmla="*/ 870 w 1032"/>
                <a:gd name="T21" fmla="*/ 242 h 318"/>
                <a:gd name="T22" fmla="*/ 870 w 1032"/>
                <a:gd name="T23" fmla="*/ 290 h 318"/>
                <a:gd name="T24" fmla="*/ 944 w 1032"/>
                <a:gd name="T25" fmla="*/ 316 h 318"/>
                <a:gd name="T26" fmla="*/ 1032 w 1032"/>
                <a:gd name="T27" fmla="*/ 318 h 318"/>
                <a:gd name="T28" fmla="*/ 1032 w 1032"/>
                <a:gd name="T29" fmla="*/ 280 h 318"/>
                <a:gd name="T30" fmla="*/ 942 w 1032"/>
                <a:gd name="T31" fmla="*/ 252 h 318"/>
                <a:gd name="T32" fmla="*/ 942 w 1032"/>
                <a:gd name="T33" fmla="*/ 190 h 318"/>
                <a:gd name="T34" fmla="*/ 842 w 1032"/>
                <a:gd name="T35" fmla="*/ 156 h 318"/>
                <a:gd name="T36" fmla="*/ 842 w 1032"/>
                <a:gd name="T37" fmla="*/ 90 h 318"/>
                <a:gd name="T38" fmla="*/ 518 w 1032"/>
                <a:gd name="T39" fmla="*/ 0 h 318"/>
                <a:gd name="T40" fmla="*/ 194 w 1032"/>
                <a:gd name="T41" fmla="*/ 88 h 318"/>
                <a:gd name="T42" fmla="*/ 192 w 1032"/>
                <a:gd name="T43" fmla="*/ 158 h 318"/>
                <a:gd name="T44" fmla="*/ 92 w 1032"/>
                <a:gd name="T45" fmla="*/ 190 h 318"/>
                <a:gd name="T46" fmla="*/ 90 w 1032"/>
                <a:gd name="T47" fmla="*/ 250 h 318"/>
                <a:gd name="T48" fmla="*/ 0 w 1032"/>
                <a:gd name="T49" fmla="*/ 282 h 31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32"/>
                <a:gd name="T76" fmla="*/ 0 h 318"/>
                <a:gd name="T77" fmla="*/ 1032 w 1032"/>
                <a:gd name="T78" fmla="*/ 318 h 31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32" h="318">
                  <a:moveTo>
                    <a:pt x="0" y="282"/>
                  </a:moveTo>
                  <a:lnTo>
                    <a:pt x="0" y="316"/>
                  </a:lnTo>
                  <a:lnTo>
                    <a:pt x="78" y="316"/>
                  </a:lnTo>
                  <a:lnTo>
                    <a:pt x="158" y="290"/>
                  </a:lnTo>
                  <a:lnTo>
                    <a:pt x="158" y="244"/>
                  </a:lnTo>
                  <a:lnTo>
                    <a:pt x="246" y="210"/>
                  </a:lnTo>
                  <a:lnTo>
                    <a:pt x="248" y="154"/>
                  </a:lnTo>
                  <a:lnTo>
                    <a:pt x="514" y="84"/>
                  </a:lnTo>
                  <a:lnTo>
                    <a:pt x="780" y="156"/>
                  </a:lnTo>
                  <a:lnTo>
                    <a:pt x="780" y="210"/>
                  </a:lnTo>
                  <a:lnTo>
                    <a:pt x="870" y="242"/>
                  </a:lnTo>
                  <a:lnTo>
                    <a:pt x="870" y="290"/>
                  </a:lnTo>
                  <a:lnTo>
                    <a:pt x="944" y="316"/>
                  </a:lnTo>
                  <a:lnTo>
                    <a:pt x="1032" y="318"/>
                  </a:lnTo>
                  <a:lnTo>
                    <a:pt x="1032" y="280"/>
                  </a:lnTo>
                  <a:lnTo>
                    <a:pt x="942" y="252"/>
                  </a:lnTo>
                  <a:lnTo>
                    <a:pt x="942" y="190"/>
                  </a:lnTo>
                  <a:lnTo>
                    <a:pt x="842" y="156"/>
                  </a:lnTo>
                  <a:lnTo>
                    <a:pt x="842" y="90"/>
                  </a:lnTo>
                  <a:lnTo>
                    <a:pt x="518" y="0"/>
                  </a:lnTo>
                  <a:lnTo>
                    <a:pt x="194" y="88"/>
                  </a:lnTo>
                  <a:lnTo>
                    <a:pt x="192" y="158"/>
                  </a:lnTo>
                  <a:lnTo>
                    <a:pt x="92" y="190"/>
                  </a:lnTo>
                  <a:lnTo>
                    <a:pt x="90" y="25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9966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rc 69"/>
            <p:cNvSpPr>
              <a:spLocks noChangeAspect="1"/>
            </p:cNvSpPr>
            <p:nvPr/>
          </p:nvSpPr>
          <p:spPr bwMode="auto">
            <a:xfrm flipV="1">
              <a:off x="3854" y="3194"/>
              <a:ext cx="691" cy="836"/>
            </a:xfrm>
            <a:custGeom>
              <a:avLst/>
              <a:gdLst>
                <a:gd name="T0" fmla="*/ 0 w 21600"/>
                <a:gd name="T1" fmla="*/ 0 h 20905"/>
                <a:gd name="T2" fmla="*/ 0 w 21600"/>
                <a:gd name="T3" fmla="*/ 0 h 20905"/>
                <a:gd name="T4" fmla="*/ 0 w 21600"/>
                <a:gd name="T5" fmla="*/ 0 h 2090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905"/>
                <a:gd name="T11" fmla="*/ 21600 w 21600"/>
                <a:gd name="T12" fmla="*/ 20905 h 209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905" fill="none" extrusionOk="0">
                  <a:moveTo>
                    <a:pt x="5436" y="0"/>
                  </a:moveTo>
                  <a:cubicBezTo>
                    <a:pt x="14955" y="2476"/>
                    <a:pt x="21600" y="11069"/>
                    <a:pt x="21600" y="20905"/>
                  </a:cubicBezTo>
                </a:path>
                <a:path w="21600" h="20905" stroke="0" extrusionOk="0">
                  <a:moveTo>
                    <a:pt x="5436" y="0"/>
                  </a:moveTo>
                  <a:cubicBezTo>
                    <a:pt x="14955" y="2476"/>
                    <a:pt x="21600" y="11069"/>
                    <a:pt x="21600" y="20905"/>
                  </a:cubicBezTo>
                  <a:lnTo>
                    <a:pt x="0" y="20905"/>
                  </a:lnTo>
                  <a:close/>
                </a:path>
              </a:pathLst>
            </a:cu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Arc 70"/>
            <p:cNvSpPr>
              <a:spLocks noChangeAspect="1"/>
            </p:cNvSpPr>
            <p:nvPr/>
          </p:nvSpPr>
          <p:spPr bwMode="auto">
            <a:xfrm flipH="1" flipV="1">
              <a:off x="3511" y="3195"/>
              <a:ext cx="691" cy="836"/>
            </a:xfrm>
            <a:custGeom>
              <a:avLst/>
              <a:gdLst>
                <a:gd name="T0" fmla="*/ 0 w 21600"/>
                <a:gd name="T1" fmla="*/ 0 h 20905"/>
                <a:gd name="T2" fmla="*/ 0 w 21600"/>
                <a:gd name="T3" fmla="*/ 0 h 20905"/>
                <a:gd name="T4" fmla="*/ 0 w 21600"/>
                <a:gd name="T5" fmla="*/ 0 h 2090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905"/>
                <a:gd name="T11" fmla="*/ 21600 w 21600"/>
                <a:gd name="T12" fmla="*/ 20905 h 209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905" fill="none" extrusionOk="0">
                  <a:moveTo>
                    <a:pt x="5436" y="0"/>
                  </a:moveTo>
                  <a:cubicBezTo>
                    <a:pt x="14955" y="2476"/>
                    <a:pt x="21600" y="11069"/>
                    <a:pt x="21600" y="20905"/>
                  </a:cubicBezTo>
                </a:path>
                <a:path w="21600" h="20905" stroke="0" extrusionOk="0">
                  <a:moveTo>
                    <a:pt x="5436" y="0"/>
                  </a:moveTo>
                  <a:cubicBezTo>
                    <a:pt x="14955" y="2476"/>
                    <a:pt x="21600" y="11069"/>
                    <a:pt x="21600" y="20905"/>
                  </a:cubicBezTo>
                  <a:lnTo>
                    <a:pt x="0" y="20905"/>
                  </a:lnTo>
                  <a:close/>
                </a:path>
              </a:pathLst>
            </a:cu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Freeform 71"/>
            <p:cNvSpPr>
              <a:spLocks/>
            </p:cNvSpPr>
            <p:nvPr/>
          </p:nvSpPr>
          <p:spPr bwMode="auto">
            <a:xfrm>
              <a:off x="3595" y="3003"/>
              <a:ext cx="860" cy="254"/>
            </a:xfrm>
            <a:custGeom>
              <a:avLst/>
              <a:gdLst>
                <a:gd name="T0" fmla="*/ 0 w 860"/>
                <a:gd name="T1" fmla="*/ 232 h 254"/>
                <a:gd name="T2" fmla="*/ 40 w 860"/>
                <a:gd name="T3" fmla="*/ 254 h 254"/>
                <a:gd name="T4" fmla="*/ 112 w 860"/>
                <a:gd name="T5" fmla="*/ 232 h 254"/>
                <a:gd name="T6" fmla="*/ 112 w 860"/>
                <a:gd name="T7" fmla="*/ 188 h 254"/>
                <a:gd name="T8" fmla="*/ 192 w 860"/>
                <a:gd name="T9" fmla="*/ 162 h 254"/>
                <a:gd name="T10" fmla="*/ 192 w 860"/>
                <a:gd name="T11" fmla="*/ 110 h 254"/>
                <a:gd name="T12" fmla="*/ 432 w 860"/>
                <a:gd name="T13" fmla="*/ 46 h 254"/>
                <a:gd name="T14" fmla="*/ 670 w 860"/>
                <a:gd name="T15" fmla="*/ 112 h 254"/>
                <a:gd name="T16" fmla="*/ 670 w 860"/>
                <a:gd name="T17" fmla="*/ 160 h 254"/>
                <a:gd name="T18" fmla="*/ 750 w 860"/>
                <a:gd name="T19" fmla="*/ 186 h 254"/>
                <a:gd name="T20" fmla="*/ 750 w 860"/>
                <a:gd name="T21" fmla="*/ 228 h 254"/>
                <a:gd name="T22" fmla="*/ 820 w 860"/>
                <a:gd name="T23" fmla="*/ 254 h 254"/>
                <a:gd name="T24" fmla="*/ 860 w 860"/>
                <a:gd name="T25" fmla="*/ 232 h 254"/>
                <a:gd name="T26" fmla="*/ 784 w 860"/>
                <a:gd name="T27" fmla="*/ 204 h 254"/>
                <a:gd name="T28" fmla="*/ 784 w 860"/>
                <a:gd name="T29" fmla="*/ 158 h 254"/>
                <a:gd name="T30" fmla="*/ 696 w 860"/>
                <a:gd name="T31" fmla="*/ 126 h 254"/>
                <a:gd name="T32" fmla="*/ 696 w 860"/>
                <a:gd name="T33" fmla="*/ 72 h 254"/>
                <a:gd name="T34" fmla="*/ 432 w 860"/>
                <a:gd name="T35" fmla="*/ 0 h 254"/>
                <a:gd name="T36" fmla="*/ 166 w 860"/>
                <a:gd name="T37" fmla="*/ 72 h 254"/>
                <a:gd name="T38" fmla="*/ 164 w 860"/>
                <a:gd name="T39" fmla="*/ 126 h 254"/>
                <a:gd name="T40" fmla="*/ 74 w 860"/>
                <a:gd name="T41" fmla="*/ 156 h 254"/>
                <a:gd name="T42" fmla="*/ 74 w 860"/>
                <a:gd name="T43" fmla="*/ 206 h 254"/>
                <a:gd name="T44" fmla="*/ 0 w 860"/>
                <a:gd name="T45" fmla="*/ 232 h 2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60"/>
                <a:gd name="T70" fmla="*/ 0 h 254"/>
                <a:gd name="T71" fmla="*/ 860 w 860"/>
                <a:gd name="T72" fmla="*/ 254 h 25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60" h="254">
                  <a:moveTo>
                    <a:pt x="0" y="232"/>
                  </a:moveTo>
                  <a:lnTo>
                    <a:pt x="40" y="254"/>
                  </a:lnTo>
                  <a:lnTo>
                    <a:pt x="112" y="232"/>
                  </a:lnTo>
                  <a:lnTo>
                    <a:pt x="112" y="188"/>
                  </a:lnTo>
                  <a:lnTo>
                    <a:pt x="192" y="162"/>
                  </a:lnTo>
                  <a:lnTo>
                    <a:pt x="192" y="110"/>
                  </a:lnTo>
                  <a:lnTo>
                    <a:pt x="432" y="46"/>
                  </a:lnTo>
                  <a:lnTo>
                    <a:pt x="670" y="112"/>
                  </a:lnTo>
                  <a:lnTo>
                    <a:pt x="670" y="160"/>
                  </a:lnTo>
                  <a:lnTo>
                    <a:pt x="750" y="186"/>
                  </a:lnTo>
                  <a:lnTo>
                    <a:pt x="750" y="228"/>
                  </a:lnTo>
                  <a:lnTo>
                    <a:pt x="820" y="254"/>
                  </a:lnTo>
                  <a:lnTo>
                    <a:pt x="860" y="232"/>
                  </a:lnTo>
                  <a:lnTo>
                    <a:pt x="784" y="204"/>
                  </a:lnTo>
                  <a:lnTo>
                    <a:pt x="784" y="158"/>
                  </a:lnTo>
                  <a:lnTo>
                    <a:pt x="696" y="126"/>
                  </a:lnTo>
                  <a:lnTo>
                    <a:pt x="696" y="72"/>
                  </a:lnTo>
                  <a:lnTo>
                    <a:pt x="432" y="0"/>
                  </a:lnTo>
                  <a:lnTo>
                    <a:pt x="166" y="72"/>
                  </a:lnTo>
                  <a:lnTo>
                    <a:pt x="164" y="126"/>
                  </a:lnTo>
                  <a:lnTo>
                    <a:pt x="74" y="156"/>
                  </a:lnTo>
                  <a:lnTo>
                    <a:pt x="74" y="206"/>
                  </a:lnTo>
                  <a:lnTo>
                    <a:pt x="0" y="232"/>
                  </a:lnTo>
                  <a:close/>
                </a:path>
              </a:pathLst>
            </a:cu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Arc 72"/>
            <p:cNvSpPr>
              <a:spLocks/>
            </p:cNvSpPr>
            <p:nvPr/>
          </p:nvSpPr>
          <p:spPr bwMode="auto">
            <a:xfrm flipV="1">
              <a:off x="3712" y="3233"/>
              <a:ext cx="746" cy="708"/>
            </a:xfrm>
            <a:custGeom>
              <a:avLst/>
              <a:gdLst>
                <a:gd name="T0" fmla="*/ 0 w 21600"/>
                <a:gd name="T1" fmla="*/ 0 h 19619"/>
                <a:gd name="T2" fmla="*/ 0 w 21600"/>
                <a:gd name="T3" fmla="*/ 0 h 19619"/>
                <a:gd name="T4" fmla="*/ 0 w 21600"/>
                <a:gd name="T5" fmla="*/ 0 h 196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19"/>
                <a:gd name="T11" fmla="*/ 21600 w 21600"/>
                <a:gd name="T12" fmla="*/ 19619 h 196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19" fill="none" extrusionOk="0">
                  <a:moveTo>
                    <a:pt x="9036" y="-1"/>
                  </a:moveTo>
                  <a:cubicBezTo>
                    <a:pt x="16694" y="3527"/>
                    <a:pt x="21600" y="11187"/>
                    <a:pt x="21600" y="19619"/>
                  </a:cubicBezTo>
                </a:path>
                <a:path w="21600" h="19619" stroke="0" extrusionOk="0">
                  <a:moveTo>
                    <a:pt x="9036" y="-1"/>
                  </a:moveTo>
                  <a:cubicBezTo>
                    <a:pt x="16694" y="3527"/>
                    <a:pt x="21600" y="11187"/>
                    <a:pt x="21600" y="19619"/>
                  </a:cubicBezTo>
                  <a:lnTo>
                    <a:pt x="0" y="19619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2058" name="Arc 73"/>
            <p:cNvSpPr>
              <a:spLocks/>
            </p:cNvSpPr>
            <p:nvPr/>
          </p:nvSpPr>
          <p:spPr bwMode="auto">
            <a:xfrm flipH="1" flipV="1">
              <a:off x="3592" y="3233"/>
              <a:ext cx="746" cy="708"/>
            </a:xfrm>
            <a:custGeom>
              <a:avLst/>
              <a:gdLst>
                <a:gd name="T0" fmla="*/ 0 w 21600"/>
                <a:gd name="T1" fmla="*/ 0 h 19619"/>
                <a:gd name="T2" fmla="*/ 0 w 21600"/>
                <a:gd name="T3" fmla="*/ 0 h 19619"/>
                <a:gd name="T4" fmla="*/ 0 w 21600"/>
                <a:gd name="T5" fmla="*/ 0 h 1961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19"/>
                <a:gd name="T11" fmla="*/ 21600 w 21600"/>
                <a:gd name="T12" fmla="*/ 19619 h 196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19" fill="none" extrusionOk="0">
                  <a:moveTo>
                    <a:pt x="9036" y="-1"/>
                  </a:moveTo>
                  <a:cubicBezTo>
                    <a:pt x="16694" y="3527"/>
                    <a:pt x="21600" y="11187"/>
                    <a:pt x="21600" y="19619"/>
                  </a:cubicBezTo>
                </a:path>
                <a:path w="21600" h="19619" stroke="0" extrusionOk="0">
                  <a:moveTo>
                    <a:pt x="9036" y="-1"/>
                  </a:moveTo>
                  <a:cubicBezTo>
                    <a:pt x="16694" y="3527"/>
                    <a:pt x="21600" y="11187"/>
                    <a:pt x="21600" y="19619"/>
                  </a:cubicBezTo>
                  <a:lnTo>
                    <a:pt x="0" y="19619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2059" name="Freeform 74"/>
            <p:cNvSpPr>
              <a:spLocks/>
            </p:cNvSpPr>
            <p:nvPr/>
          </p:nvSpPr>
          <p:spPr bwMode="auto">
            <a:xfrm>
              <a:off x="3635" y="3049"/>
              <a:ext cx="778" cy="236"/>
            </a:xfrm>
            <a:custGeom>
              <a:avLst/>
              <a:gdLst>
                <a:gd name="T0" fmla="*/ 0 w 778"/>
                <a:gd name="T1" fmla="*/ 208 h 236"/>
                <a:gd name="T2" fmla="*/ 72 w 778"/>
                <a:gd name="T3" fmla="*/ 186 h 236"/>
                <a:gd name="T4" fmla="*/ 72 w 778"/>
                <a:gd name="T5" fmla="*/ 142 h 236"/>
                <a:gd name="T6" fmla="*/ 152 w 778"/>
                <a:gd name="T7" fmla="*/ 116 h 236"/>
                <a:gd name="T8" fmla="*/ 152 w 778"/>
                <a:gd name="T9" fmla="*/ 66 h 236"/>
                <a:gd name="T10" fmla="*/ 392 w 778"/>
                <a:gd name="T11" fmla="*/ 0 h 236"/>
                <a:gd name="T12" fmla="*/ 628 w 778"/>
                <a:gd name="T13" fmla="*/ 64 h 236"/>
                <a:gd name="T14" fmla="*/ 628 w 778"/>
                <a:gd name="T15" fmla="*/ 114 h 236"/>
                <a:gd name="T16" fmla="*/ 712 w 778"/>
                <a:gd name="T17" fmla="*/ 142 h 236"/>
                <a:gd name="T18" fmla="*/ 712 w 778"/>
                <a:gd name="T19" fmla="*/ 186 h 236"/>
                <a:gd name="T20" fmla="*/ 778 w 778"/>
                <a:gd name="T21" fmla="*/ 208 h 236"/>
                <a:gd name="T22" fmla="*/ 768 w 778"/>
                <a:gd name="T23" fmla="*/ 236 h 236"/>
                <a:gd name="T24" fmla="*/ 22 w 778"/>
                <a:gd name="T25" fmla="*/ 232 h 236"/>
                <a:gd name="T26" fmla="*/ 0 w 778"/>
                <a:gd name="T27" fmla="*/ 208 h 2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78"/>
                <a:gd name="T43" fmla="*/ 0 h 236"/>
                <a:gd name="T44" fmla="*/ 778 w 778"/>
                <a:gd name="T45" fmla="*/ 236 h 2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78" h="236">
                  <a:moveTo>
                    <a:pt x="0" y="208"/>
                  </a:moveTo>
                  <a:lnTo>
                    <a:pt x="72" y="186"/>
                  </a:lnTo>
                  <a:lnTo>
                    <a:pt x="72" y="142"/>
                  </a:lnTo>
                  <a:lnTo>
                    <a:pt x="152" y="116"/>
                  </a:lnTo>
                  <a:lnTo>
                    <a:pt x="152" y="66"/>
                  </a:lnTo>
                  <a:lnTo>
                    <a:pt x="392" y="0"/>
                  </a:lnTo>
                  <a:lnTo>
                    <a:pt x="628" y="64"/>
                  </a:lnTo>
                  <a:lnTo>
                    <a:pt x="628" y="114"/>
                  </a:lnTo>
                  <a:lnTo>
                    <a:pt x="712" y="142"/>
                  </a:lnTo>
                  <a:lnTo>
                    <a:pt x="712" y="186"/>
                  </a:lnTo>
                  <a:lnTo>
                    <a:pt x="778" y="208"/>
                  </a:lnTo>
                  <a:lnTo>
                    <a:pt x="768" y="236"/>
                  </a:lnTo>
                  <a:lnTo>
                    <a:pt x="22" y="232"/>
                  </a:lnTo>
                  <a:lnTo>
                    <a:pt x="0" y="208"/>
                  </a:lnTo>
                  <a:close/>
                </a:path>
              </a:pathLst>
            </a:custGeom>
            <a:solidFill>
              <a:srgbClr val="6600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Arc 75"/>
            <p:cNvSpPr>
              <a:spLocks noChangeAspect="1"/>
            </p:cNvSpPr>
            <p:nvPr/>
          </p:nvSpPr>
          <p:spPr bwMode="auto">
            <a:xfrm flipH="1" flipV="1">
              <a:off x="3636" y="3257"/>
              <a:ext cx="774" cy="650"/>
            </a:xfrm>
            <a:custGeom>
              <a:avLst/>
              <a:gdLst>
                <a:gd name="T0" fmla="*/ 0 w 21600"/>
                <a:gd name="T1" fmla="*/ 0 h 18714"/>
                <a:gd name="T2" fmla="*/ 0 w 21600"/>
                <a:gd name="T3" fmla="*/ 0 h 18714"/>
                <a:gd name="T4" fmla="*/ 0 w 21600"/>
                <a:gd name="T5" fmla="*/ 0 h 18714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714"/>
                <a:gd name="T11" fmla="*/ 21600 w 21600"/>
                <a:gd name="T12" fmla="*/ 18714 h 187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714" fill="none" extrusionOk="0">
                  <a:moveTo>
                    <a:pt x="10786" y="0"/>
                  </a:moveTo>
                  <a:cubicBezTo>
                    <a:pt x="17477" y="3856"/>
                    <a:pt x="21600" y="10991"/>
                    <a:pt x="21600" y="18714"/>
                  </a:cubicBezTo>
                </a:path>
                <a:path w="21600" h="18714" stroke="0" extrusionOk="0">
                  <a:moveTo>
                    <a:pt x="10786" y="0"/>
                  </a:moveTo>
                  <a:cubicBezTo>
                    <a:pt x="17477" y="3856"/>
                    <a:pt x="21600" y="10991"/>
                    <a:pt x="21600" y="18714"/>
                  </a:cubicBezTo>
                  <a:lnTo>
                    <a:pt x="0" y="18714"/>
                  </a:lnTo>
                  <a:close/>
                </a:path>
              </a:pathLst>
            </a:custGeom>
            <a:solidFill>
              <a:srgbClr val="6600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2061" name="Arc 76"/>
            <p:cNvSpPr>
              <a:spLocks noChangeAspect="1"/>
            </p:cNvSpPr>
            <p:nvPr/>
          </p:nvSpPr>
          <p:spPr bwMode="auto">
            <a:xfrm flipV="1">
              <a:off x="3642" y="3257"/>
              <a:ext cx="774" cy="650"/>
            </a:xfrm>
            <a:custGeom>
              <a:avLst/>
              <a:gdLst>
                <a:gd name="T0" fmla="*/ 0 w 21600"/>
                <a:gd name="T1" fmla="*/ 0 h 18714"/>
                <a:gd name="T2" fmla="*/ 0 w 21600"/>
                <a:gd name="T3" fmla="*/ 0 h 18714"/>
                <a:gd name="T4" fmla="*/ 0 w 21600"/>
                <a:gd name="T5" fmla="*/ 0 h 18714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714"/>
                <a:gd name="T11" fmla="*/ 21600 w 21600"/>
                <a:gd name="T12" fmla="*/ 18714 h 187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714" fill="none" extrusionOk="0">
                  <a:moveTo>
                    <a:pt x="10786" y="0"/>
                  </a:moveTo>
                  <a:cubicBezTo>
                    <a:pt x="17477" y="3856"/>
                    <a:pt x="21600" y="10991"/>
                    <a:pt x="21600" y="18714"/>
                  </a:cubicBezTo>
                </a:path>
                <a:path w="21600" h="18714" stroke="0" extrusionOk="0">
                  <a:moveTo>
                    <a:pt x="10786" y="0"/>
                  </a:moveTo>
                  <a:cubicBezTo>
                    <a:pt x="17477" y="3856"/>
                    <a:pt x="21600" y="10991"/>
                    <a:pt x="21600" y="18714"/>
                  </a:cubicBezTo>
                  <a:lnTo>
                    <a:pt x="0" y="18714"/>
                  </a:lnTo>
                  <a:close/>
                </a:path>
              </a:pathLst>
            </a:custGeom>
            <a:solidFill>
              <a:srgbClr val="6600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/>
            </a:p>
          </p:txBody>
        </p:sp>
        <p:sp>
          <p:nvSpPr>
            <p:cNvPr id="2062" name="Freeform 77"/>
            <p:cNvSpPr>
              <a:spLocks noChangeAspect="1"/>
            </p:cNvSpPr>
            <p:nvPr/>
          </p:nvSpPr>
          <p:spPr bwMode="auto">
            <a:xfrm>
              <a:off x="3510" y="2918"/>
              <a:ext cx="516" cy="280"/>
            </a:xfrm>
            <a:custGeom>
              <a:avLst/>
              <a:gdLst>
                <a:gd name="T0" fmla="*/ 0 w 438"/>
                <a:gd name="T1" fmla="*/ 142 h 332"/>
                <a:gd name="T2" fmla="*/ 177 w 438"/>
                <a:gd name="T3" fmla="*/ 127 h 332"/>
                <a:gd name="T4" fmla="*/ 177 w 438"/>
                <a:gd name="T5" fmla="*/ 97 h 332"/>
                <a:gd name="T6" fmla="*/ 369 w 438"/>
                <a:gd name="T7" fmla="*/ 78 h 332"/>
                <a:gd name="T8" fmla="*/ 369 w 438"/>
                <a:gd name="T9" fmla="*/ 45 h 332"/>
                <a:gd name="T10" fmla="*/ 994 w 438"/>
                <a:gd name="T11" fmla="*/ 0 h 3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"/>
                <a:gd name="T19" fmla="*/ 0 h 332"/>
                <a:gd name="T20" fmla="*/ 438 w 438"/>
                <a:gd name="T21" fmla="*/ 332 h 3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" h="332">
                  <a:moveTo>
                    <a:pt x="0" y="332"/>
                  </a:moveTo>
                  <a:lnTo>
                    <a:pt x="78" y="297"/>
                  </a:lnTo>
                  <a:lnTo>
                    <a:pt x="78" y="226"/>
                  </a:lnTo>
                  <a:lnTo>
                    <a:pt x="163" y="184"/>
                  </a:lnTo>
                  <a:lnTo>
                    <a:pt x="163" y="106"/>
                  </a:lnTo>
                  <a:lnTo>
                    <a:pt x="43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Line 78"/>
            <p:cNvSpPr>
              <a:spLocks noChangeShapeType="1"/>
            </p:cNvSpPr>
            <p:nvPr/>
          </p:nvSpPr>
          <p:spPr bwMode="auto">
            <a:xfrm>
              <a:off x="3592" y="3234"/>
              <a:ext cx="43" cy="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Line 79"/>
            <p:cNvSpPr>
              <a:spLocks noChangeShapeType="1"/>
            </p:cNvSpPr>
            <p:nvPr/>
          </p:nvSpPr>
          <p:spPr bwMode="auto">
            <a:xfrm>
              <a:off x="3667" y="3207"/>
              <a:ext cx="38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Line 80"/>
            <p:cNvSpPr>
              <a:spLocks noChangeShapeType="1"/>
            </p:cNvSpPr>
            <p:nvPr/>
          </p:nvSpPr>
          <p:spPr bwMode="auto">
            <a:xfrm>
              <a:off x="3669" y="3159"/>
              <a:ext cx="37" cy="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Line 81"/>
            <p:cNvSpPr>
              <a:spLocks noChangeShapeType="1"/>
            </p:cNvSpPr>
            <p:nvPr/>
          </p:nvSpPr>
          <p:spPr bwMode="auto">
            <a:xfrm>
              <a:off x="3760" y="3127"/>
              <a:ext cx="25" cy="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" name="Line 82"/>
            <p:cNvSpPr>
              <a:spLocks noChangeShapeType="1"/>
            </p:cNvSpPr>
            <p:nvPr/>
          </p:nvSpPr>
          <p:spPr bwMode="auto">
            <a:xfrm>
              <a:off x="3760" y="3074"/>
              <a:ext cx="27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Line 83"/>
            <p:cNvSpPr>
              <a:spLocks noChangeShapeType="1"/>
            </p:cNvSpPr>
            <p:nvPr/>
          </p:nvSpPr>
          <p:spPr bwMode="auto">
            <a:xfrm flipV="1">
              <a:off x="4026" y="3001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Line 84"/>
            <p:cNvSpPr>
              <a:spLocks noChangeShapeType="1"/>
            </p:cNvSpPr>
            <p:nvPr/>
          </p:nvSpPr>
          <p:spPr bwMode="auto">
            <a:xfrm>
              <a:off x="4026" y="3908"/>
              <a:ext cx="0" cy="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Freeform 85"/>
            <p:cNvSpPr>
              <a:spLocks noChangeAspect="1"/>
            </p:cNvSpPr>
            <p:nvPr/>
          </p:nvSpPr>
          <p:spPr bwMode="auto">
            <a:xfrm flipH="1">
              <a:off x="4027" y="2917"/>
              <a:ext cx="519" cy="280"/>
            </a:xfrm>
            <a:custGeom>
              <a:avLst/>
              <a:gdLst>
                <a:gd name="T0" fmla="*/ 0 w 438"/>
                <a:gd name="T1" fmla="*/ 142 h 332"/>
                <a:gd name="T2" fmla="*/ 181 w 438"/>
                <a:gd name="T3" fmla="*/ 127 h 332"/>
                <a:gd name="T4" fmla="*/ 181 w 438"/>
                <a:gd name="T5" fmla="*/ 97 h 332"/>
                <a:gd name="T6" fmla="*/ 380 w 438"/>
                <a:gd name="T7" fmla="*/ 78 h 332"/>
                <a:gd name="T8" fmla="*/ 380 w 438"/>
                <a:gd name="T9" fmla="*/ 45 h 332"/>
                <a:gd name="T10" fmla="*/ 1024 w 438"/>
                <a:gd name="T11" fmla="*/ 0 h 3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8"/>
                <a:gd name="T19" fmla="*/ 0 h 332"/>
                <a:gd name="T20" fmla="*/ 438 w 438"/>
                <a:gd name="T21" fmla="*/ 332 h 3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8" h="332">
                  <a:moveTo>
                    <a:pt x="0" y="332"/>
                  </a:moveTo>
                  <a:lnTo>
                    <a:pt x="78" y="297"/>
                  </a:lnTo>
                  <a:lnTo>
                    <a:pt x="78" y="226"/>
                  </a:lnTo>
                  <a:lnTo>
                    <a:pt x="163" y="184"/>
                  </a:lnTo>
                  <a:lnTo>
                    <a:pt x="163" y="106"/>
                  </a:lnTo>
                  <a:lnTo>
                    <a:pt x="43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Freeform 86"/>
            <p:cNvSpPr>
              <a:spLocks/>
            </p:cNvSpPr>
            <p:nvPr/>
          </p:nvSpPr>
          <p:spPr bwMode="auto">
            <a:xfrm>
              <a:off x="3592" y="3000"/>
              <a:ext cx="434" cy="234"/>
            </a:xfrm>
            <a:custGeom>
              <a:avLst/>
              <a:gdLst>
                <a:gd name="T0" fmla="*/ 0 w 434"/>
                <a:gd name="T1" fmla="*/ 234 h 234"/>
                <a:gd name="T2" fmla="*/ 77 w 434"/>
                <a:gd name="T3" fmla="*/ 209 h 234"/>
                <a:gd name="T4" fmla="*/ 77 w 434"/>
                <a:gd name="T5" fmla="*/ 159 h 234"/>
                <a:gd name="T6" fmla="*/ 168 w 434"/>
                <a:gd name="T7" fmla="*/ 128 h 234"/>
                <a:gd name="T8" fmla="*/ 168 w 434"/>
                <a:gd name="T9" fmla="*/ 74 h 234"/>
                <a:gd name="T10" fmla="*/ 434 w 434"/>
                <a:gd name="T11" fmla="*/ 0 h 2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4"/>
                <a:gd name="T19" fmla="*/ 0 h 234"/>
                <a:gd name="T20" fmla="*/ 434 w 434"/>
                <a:gd name="T21" fmla="*/ 234 h 2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4" h="234">
                  <a:moveTo>
                    <a:pt x="0" y="234"/>
                  </a:moveTo>
                  <a:lnTo>
                    <a:pt x="77" y="209"/>
                  </a:lnTo>
                  <a:lnTo>
                    <a:pt x="77" y="159"/>
                  </a:lnTo>
                  <a:lnTo>
                    <a:pt x="168" y="128"/>
                  </a:lnTo>
                  <a:lnTo>
                    <a:pt x="168" y="74"/>
                  </a:lnTo>
                  <a:lnTo>
                    <a:pt x="43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Freeform 87"/>
            <p:cNvSpPr>
              <a:spLocks/>
            </p:cNvSpPr>
            <p:nvPr/>
          </p:nvSpPr>
          <p:spPr bwMode="auto">
            <a:xfrm flipH="1">
              <a:off x="4026" y="3000"/>
              <a:ext cx="432" cy="234"/>
            </a:xfrm>
            <a:custGeom>
              <a:avLst/>
              <a:gdLst>
                <a:gd name="T0" fmla="*/ 0 w 434"/>
                <a:gd name="T1" fmla="*/ 234 h 234"/>
                <a:gd name="T2" fmla="*/ 77 w 434"/>
                <a:gd name="T3" fmla="*/ 209 h 234"/>
                <a:gd name="T4" fmla="*/ 77 w 434"/>
                <a:gd name="T5" fmla="*/ 159 h 234"/>
                <a:gd name="T6" fmla="*/ 163 w 434"/>
                <a:gd name="T7" fmla="*/ 128 h 234"/>
                <a:gd name="T8" fmla="*/ 163 w 434"/>
                <a:gd name="T9" fmla="*/ 74 h 234"/>
                <a:gd name="T10" fmla="*/ 424 w 434"/>
                <a:gd name="T11" fmla="*/ 0 h 2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4"/>
                <a:gd name="T19" fmla="*/ 0 h 234"/>
                <a:gd name="T20" fmla="*/ 434 w 434"/>
                <a:gd name="T21" fmla="*/ 234 h 2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4" h="234">
                  <a:moveTo>
                    <a:pt x="0" y="234"/>
                  </a:moveTo>
                  <a:lnTo>
                    <a:pt x="77" y="209"/>
                  </a:lnTo>
                  <a:lnTo>
                    <a:pt x="77" y="159"/>
                  </a:lnTo>
                  <a:lnTo>
                    <a:pt x="168" y="128"/>
                  </a:lnTo>
                  <a:lnTo>
                    <a:pt x="168" y="74"/>
                  </a:lnTo>
                  <a:lnTo>
                    <a:pt x="43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Freeform 88"/>
            <p:cNvSpPr>
              <a:spLocks noChangeAspect="1"/>
            </p:cNvSpPr>
            <p:nvPr/>
          </p:nvSpPr>
          <p:spPr bwMode="auto">
            <a:xfrm>
              <a:off x="3637" y="3048"/>
              <a:ext cx="389" cy="210"/>
            </a:xfrm>
            <a:custGeom>
              <a:avLst/>
              <a:gdLst>
                <a:gd name="T0" fmla="*/ 0 w 434"/>
                <a:gd name="T1" fmla="*/ 136 h 234"/>
                <a:gd name="T2" fmla="*/ 45 w 434"/>
                <a:gd name="T3" fmla="*/ 122 h 234"/>
                <a:gd name="T4" fmla="*/ 45 w 434"/>
                <a:gd name="T5" fmla="*/ 92 h 234"/>
                <a:gd name="T6" fmla="*/ 97 w 434"/>
                <a:gd name="T7" fmla="*/ 74 h 234"/>
                <a:gd name="T8" fmla="*/ 97 w 434"/>
                <a:gd name="T9" fmla="*/ 43 h 234"/>
                <a:gd name="T10" fmla="*/ 252 w 434"/>
                <a:gd name="T11" fmla="*/ 0 h 2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4"/>
                <a:gd name="T19" fmla="*/ 0 h 234"/>
                <a:gd name="T20" fmla="*/ 434 w 434"/>
                <a:gd name="T21" fmla="*/ 234 h 2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4" h="234">
                  <a:moveTo>
                    <a:pt x="0" y="234"/>
                  </a:moveTo>
                  <a:lnTo>
                    <a:pt x="77" y="209"/>
                  </a:lnTo>
                  <a:lnTo>
                    <a:pt x="77" y="159"/>
                  </a:lnTo>
                  <a:lnTo>
                    <a:pt x="168" y="128"/>
                  </a:lnTo>
                  <a:lnTo>
                    <a:pt x="168" y="74"/>
                  </a:lnTo>
                  <a:lnTo>
                    <a:pt x="43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Freeform 89"/>
            <p:cNvSpPr>
              <a:spLocks noChangeAspect="1"/>
            </p:cNvSpPr>
            <p:nvPr/>
          </p:nvSpPr>
          <p:spPr bwMode="auto">
            <a:xfrm flipH="1">
              <a:off x="4026" y="3048"/>
              <a:ext cx="388" cy="210"/>
            </a:xfrm>
            <a:custGeom>
              <a:avLst/>
              <a:gdLst>
                <a:gd name="T0" fmla="*/ 0 w 434"/>
                <a:gd name="T1" fmla="*/ 136 h 234"/>
                <a:gd name="T2" fmla="*/ 44 w 434"/>
                <a:gd name="T3" fmla="*/ 122 h 234"/>
                <a:gd name="T4" fmla="*/ 44 w 434"/>
                <a:gd name="T5" fmla="*/ 92 h 234"/>
                <a:gd name="T6" fmla="*/ 96 w 434"/>
                <a:gd name="T7" fmla="*/ 74 h 234"/>
                <a:gd name="T8" fmla="*/ 96 w 434"/>
                <a:gd name="T9" fmla="*/ 43 h 234"/>
                <a:gd name="T10" fmla="*/ 248 w 434"/>
                <a:gd name="T11" fmla="*/ 0 h 2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4"/>
                <a:gd name="T19" fmla="*/ 0 h 234"/>
                <a:gd name="T20" fmla="*/ 434 w 434"/>
                <a:gd name="T21" fmla="*/ 234 h 2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4" h="234">
                  <a:moveTo>
                    <a:pt x="0" y="234"/>
                  </a:moveTo>
                  <a:lnTo>
                    <a:pt x="77" y="209"/>
                  </a:lnTo>
                  <a:lnTo>
                    <a:pt x="77" y="159"/>
                  </a:lnTo>
                  <a:lnTo>
                    <a:pt x="168" y="128"/>
                  </a:lnTo>
                  <a:lnTo>
                    <a:pt x="168" y="74"/>
                  </a:lnTo>
                  <a:lnTo>
                    <a:pt x="43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90"/>
            <p:cNvSpPr>
              <a:spLocks noChangeShapeType="1"/>
            </p:cNvSpPr>
            <p:nvPr/>
          </p:nvSpPr>
          <p:spPr bwMode="auto">
            <a:xfrm flipH="1">
              <a:off x="4414" y="3234"/>
              <a:ext cx="43" cy="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Line 91"/>
            <p:cNvSpPr>
              <a:spLocks noChangeShapeType="1"/>
            </p:cNvSpPr>
            <p:nvPr/>
          </p:nvSpPr>
          <p:spPr bwMode="auto">
            <a:xfrm flipH="1">
              <a:off x="4346" y="3207"/>
              <a:ext cx="35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Line 92"/>
            <p:cNvSpPr>
              <a:spLocks noChangeShapeType="1"/>
            </p:cNvSpPr>
            <p:nvPr/>
          </p:nvSpPr>
          <p:spPr bwMode="auto">
            <a:xfrm flipH="1">
              <a:off x="4343" y="3159"/>
              <a:ext cx="38" cy="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" name="Line 93"/>
            <p:cNvSpPr>
              <a:spLocks noChangeShapeType="1"/>
            </p:cNvSpPr>
            <p:nvPr/>
          </p:nvSpPr>
          <p:spPr bwMode="auto">
            <a:xfrm flipH="1">
              <a:off x="4264" y="3127"/>
              <a:ext cx="25" cy="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" name="Line 94"/>
            <p:cNvSpPr>
              <a:spLocks noChangeShapeType="1"/>
            </p:cNvSpPr>
            <p:nvPr/>
          </p:nvSpPr>
          <p:spPr bwMode="auto">
            <a:xfrm flipH="1">
              <a:off x="4262" y="3074"/>
              <a:ext cx="27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80" name="Group 95"/>
            <p:cNvGrpSpPr>
              <a:grpSpLocks/>
            </p:cNvGrpSpPr>
            <p:nvPr/>
          </p:nvGrpSpPr>
          <p:grpSpPr bwMode="auto">
            <a:xfrm>
              <a:off x="3750" y="3197"/>
              <a:ext cx="540" cy="528"/>
              <a:chOff x="2886" y="3437"/>
              <a:chExt cx="540" cy="528"/>
            </a:xfrm>
          </p:grpSpPr>
          <p:sp>
            <p:nvSpPr>
              <p:cNvPr id="2103" name="Freeform 96"/>
              <p:cNvSpPr>
                <a:spLocks noChangeAspect="1"/>
              </p:cNvSpPr>
              <p:nvPr/>
            </p:nvSpPr>
            <p:spPr bwMode="auto">
              <a:xfrm>
                <a:off x="2886" y="3437"/>
                <a:ext cx="540" cy="528"/>
              </a:xfrm>
              <a:custGeom>
                <a:avLst/>
                <a:gdLst>
                  <a:gd name="T0" fmla="*/ 0 w 1080"/>
                  <a:gd name="T1" fmla="*/ 4 h 1056"/>
                  <a:gd name="T2" fmla="*/ 0 w 1080"/>
                  <a:gd name="T3" fmla="*/ 0 h 1056"/>
                  <a:gd name="T4" fmla="*/ 8 w 1080"/>
                  <a:gd name="T5" fmla="*/ 0 h 1056"/>
                  <a:gd name="T6" fmla="*/ 8 w 1080"/>
                  <a:gd name="T7" fmla="*/ 4 h 1056"/>
                  <a:gd name="T8" fmla="*/ 6 w 1080"/>
                  <a:gd name="T9" fmla="*/ 4 h 1056"/>
                  <a:gd name="T10" fmla="*/ 10 w 1080"/>
                  <a:gd name="T11" fmla="*/ 20 h 1056"/>
                  <a:gd name="T12" fmla="*/ 14 w 1080"/>
                  <a:gd name="T13" fmla="*/ 4 h 1056"/>
                  <a:gd name="T14" fmla="*/ 12 w 1080"/>
                  <a:gd name="T15" fmla="*/ 4 h 1056"/>
                  <a:gd name="T16" fmla="*/ 12 w 1080"/>
                  <a:gd name="T17" fmla="*/ 0 h 1056"/>
                  <a:gd name="T18" fmla="*/ 21 w 1080"/>
                  <a:gd name="T19" fmla="*/ 0 h 1056"/>
                  <a:gd name="T20" fmla="*/ 21 w 1080"/>
                  <a:gd name="T21" fmla="*/ 4 h 1056"/>
                  <a:gd name="T22" fmla="*/ 19 w 1080"/>
                  <a:gd name="T23" fmla="*/ 4 h 1056"/>
                  <a:gd name="T24" fmla="*/ 23 w 1080"/>
                  <a:gd name="T25" fmla="*/ 20 h 1056"/>
                  <a:gd name="T26" fmla="*/ 27 w 1080"/>
                  <a:gd name="T27" fmla="*/ 4 h 1056"/>
                  <a:gd name="T28" fmla="*/ 24 w 1080"/>
                  <a:gd name="T29" fmla="*/ 4 h 1056"/>
                  <a:gd name="T30" fmla="*/ 24 w 1080"/>
                  <a:gd name="T31" fmla="*/ 0 h 1056"/>
                  <a:gd name="T32" fmla="*/ 34 w 1080"/>
                  <a:gd name="T33" fmla="*/ 0 h 1056"/>
                  <a:gd name="T34" fmla="*/ 34 w 1080"/>
                  <a:gd name="T35" fmla="*/ 4 h 1056"/>
                  <a:gd name="T36" fmla="*/ 33 w 1080"/>
                  <a:gd name="T37" fmla="*/ 4 h 1056"/>
                  <a:gd name="T38" fmla="*/ 25 w 1080"/>
                  <a:gd name="T39" fmla="*/ 33 h 1056"/>
                  <a:gd name="T40" fmla="*/ 21 w 1080"/>
                  <a:gd name="T41" fmla="*/ 33 h 1056"/>
                  <a:gd name="T42" fmla="*/ 17 w 1080"/>
                  <a:gd name="T43" fmla="*/ 12 h 1056"/>
                  <a:gd name="T44" fmla="*/ 12 w 1080"/>
                  <a:gd name="T45" fmla="*/ 33 h 1056"/>
                  <a:gd name="T46" fmla="*/ 8 w 1080"/>
                  <a:gd name="T47" fmla="*/ 33 h 1056"/>
                  <a:gd name="T48" fmla="*/ 1 w 1080"/>
                  <a:gd name="T49" fmla="*/ 4 h 1056"/>
                  <a:gd name="T50" fmla="*/ 0 w 1080"/>
                  <a:gd name="T51" fmla="*/ 4 h 105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080"/>
                  <a:gd name="T79" fmla="*/ 0 h 1056"/>
                  <a:gd name="T80" fmla="*/ 1080 w 1080"/>
                  <a:gd name="T81" fmla="*/ 1056 h 105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080" h="1056">
                    <a:moveTo>
                      <a:pt x="0" y="150"/>
                    </a:moveTo>
                    <a:lnTo>
                      <a:pt x="0" y="0"/>
                    </a:lnTo>
                    <a:lnTo>
                      <a:pt x="282" y="0"/>
                    </a:lnTo>
                    <a:lnTo>
                      <a:pt x="282" y="150"/>
                    </a:lnTo>
                    <a:lnTo>
                      <a:pt x="216" y="150"/>
                    </a:lnTo>
                    <a:lnTo>
                      <a:pt x="336" y="660"/>
                    </a:lnTo>
                    <a:lnTo>
                      <a:pt x="456" y="150"/>
                    </a:lnTo>
                    <a:lnTo>
                      <a:pt x="402" y="150"/>
                    </a:lnTo>
                    <a:lnTo>
                      <a:pt x="402" y="0"/>
                    </a:lnTo>
                    <a:lnTo>
                      <a:pt x="684" y="0"/>
                    </a:lnTo>
                    <a:lnTo>
                      <a:pt x="684" y="150"/>
                    </a:lnTo>
                    <a:lnTo>
                      <a:pt x="624" y="150"/>
                    </a:lnTo>
                    <a:lnTo>
                      <a:pt x="744" y="660"/>
                    </a:lnTo>
                    <a:lnTo>
                      <a:pt x="864" y="150"/>
                    </a:lnTo>
                    <a:lnTo>
                      <a:pt x="798" y="150"/>
                    </a:lnTo>
                    <a:lnTo>
                      <a:pt x="798" y="0"/>
                    </a:lnTo>
                    <a:lnTo>
                      <a:pt x="1080" y="0"/>
                    </a:lnTo>
                    <a:lnTo>
                      <a:pt x="1080" y="150"/>
                    </a:lnTo>
                    <a:lnTo>
                      <a:pt x="1026" y="150"/>
                    </a:lnTo>
                    <a:lnTo>
                      <a:pt x="810" y="1056"/>
                    </a:lnTo>
                    <a:lnTo>
                      <a:pt x="696" y="1056"/>
                    </a:lnTo>
                    <a:lnTo>
                      <a:pt x="540" y="384"/>
                    </a:lnTo>
                    <a:lnTo>
                      <a:pt x="384" y="1056"/>
                    </a:lnTo>
                    <a:lnTo>
                      <a:pt x="270" y="1056"/>
                    </a:lnTo>
                    <a:lnTo>
                      <a:pt x="60" y="150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" name="Rectangle 97"/>
              <p:cNvSpPr>
                <a:spLocks noChangeAspect="1" noChangeArrowheads="1"/>
              </p:cNvSpPr>
              <p:nvPr/>
            </p:nvSpPr>
            <p:spPr bwMode="auto">
              <a:xfrm>
                <a:off x="2901" y="3452"/>
                <a:ext cx="108" cy="45"/>
              </a:xfrm>
              <a:prstGeom prst="rect">
                <a:avLst/>
              </a:prstGeom>
              <a:solidFill>
                <a:srgbClr val="52005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" name="Rectangle 98"/>
              <p:cNvSpPr>
                <a:spLocks noChangeAspect="1" noChangeArrowheads="1"/>
              </p:cNvSpPr>
              <p:nvPr/>
            </p:nvSpPr>
            <p:spPr bwMode="auto">
              <a:xfrm>
                <a:off x="3103" y="3452"/>
                <a:ext cx="108" cy="45"/>
              </a:xfrm>
              <a:prstGeom prst="rect">
                <a:avLst/>
              </a:prstGeom>
              <a:solidFill>
                <a:srgbClr val="52005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" name="Rectangle 99"/>
              <p:cNvSpPr>
                <a:spLocks noChangeAspect="1" noChangeArrowheads="1"/>
              </p:cNvSpPr>
              <p:nvPr/>
            </p:nvSpPr>
            <p:spPr bwMode="auto">
              <a:xfrm>
                <a:off x="3302" y="3452"/>
                <a:ext cx="108" cy="45"/>
              </a:xfrm>
              <a:prstGeom prst="rect">
                <a:avLst/>
              </a:prstGeom>
              <a:solidFill>
                <a:srgbClr val="52005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" name="Freeform 100"/>
              <p:cNvSpPr>
                <a:spLocks noChangeAspect="1"/>
              </p:cNvSpPr>
              <p:nvPr/>
            </p:nvSpPr>
            <p:spPr bwMode="auto">
              <a:xfrm>
                <a:off x="2922" y="3470"/>
                <a:ext cx="150" cy="477"/>
              </a:xfrm>
              <a:custGeom>
                <a:avLst/>
                <a:gdLst>
                  <a:gd name="T0" fmla="*/ 6 w 300"/>
                  <a:gd name="T1" fmla="*/ 30 h 954"/>
                  <a:gd name="T2" fmla="*/ 0 w 300"/>
                  <a:gd name="T3" fmla="*/ 0 h 954"/>
                  <a:gd name="T4" fmla="*/ 3 w 300"/>
                  <a:gd name="T5" fmla="*/ 1 h 954"/>
                  <a:gd name="T6" fmla="*/ 9 w 300"/>
                  <a:gd name="T7" fmla="*/ 28 h 954"/>
                  <a:gd name="T8" fmla="*/ 9 w 300"/>
                  <a:gd name="T9" fmla="*/ 30 h 954"/>
                  <a:gd name="T10" fmla="*/ 6 w 300"/>
                  <a:gd name="T11" fmla="*/ 30 h 9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0"/>
                  <a:gd name="T19" fmla="*/ 0 h 954"/>
                  <a:gd name="T20" fmla="*/ 300 w 300"/>
                  <a:gd name="T21" fmla="*/ 954 h 95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0" h="954">
                    <a:moveTo>
                      <a:pt x="222" y="954"/>
                    </a:moveTo>
                    <a:lnTo>
                      <a:pt x="0" y="0"/>
                    </a:lnTo>
                    <a:lnTo>
                      <a:pt x="96" y="6"/>
                    </a:lnTo>
                    <a:lnTo>
                      <a:pt x="300" y="882"/>
                    </a:lnTo>
                    <a:lnTo>
                      <a:pt x="258" y="954"/>
                    </a:lnTo>
                    <a:lnTo>
                      <a:pt x="222" y="954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" name="Freeform 101"/>
              <p:cNvSpPr>
                <a:spLocks noChangeAspect="1"/>
              </p:cNvSpPr>
              <p:nvPr/>
            </p:nvSpPr>
            <p:spPr bwMode="auto">
              <a:xfrm>
                <a:off x="3035" y="3467"/>
                <a:ext cx="145" cy="480"/>
              </a:xfrm>
              <a:custGeom>
                <a:avLst/>
                <a:gdLst>
                  <a:gd name="T0" fmla="*/ 2 w 291"/>
                  <a:gd name="T1" fmla="*/ 30 h 960"/>
                  <a:gd name="T2" fmla="*/ 9 w 291"/>
                  <a:gd name="T3" fmla="*/ 0 h 960"/>
                  <a:gd name="T4" fmla="*/ 6 w 291"/>
                  <a:gd name="T5" fmla="*/ 1 h 960"/>
                  <a:gd name="T6" fmla="*/ 0 w 291"/>
                  <a:gd name="T7" fmla="*/ 28 h 960"/>
                  <a:gd name="T8" fmla="*/ 0 w 291"/>
                  <a:gd name="T9" fmla="*/ 30 h 960"/>
                  <a:gd name="T10" fmla="*/ 2 w 291"/>
                  <a:gd name="T11" fmla="*/ 30 h 9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1"/>
                  <a:gd name="T19" fmla="*/ 0 h 960"/>
                  <a:gd name="T20" fmla="*/ 291 w 291"/>
                  <a:gd name="T21" fmla="*/ 960 h 9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1" h="960">
                    <a:moveTo>
                      <a:pt x="69" y="960"/>
                    </a:moveTo>
                    <a:lnTo>
                      <a:pt x="291" y="0"/>
                    </a:lnTo>
                    <a:lnTo>
                      <a:pt x="204" y="12"/>
                    </a:lnTo>
                    <a:lnTo>
                      <a:pt x="0" y="888"/>
                    </a:lnTo>
                    <a:lnTo>
                      <a:pt x="15" y="960"/>
                    </a:lnTo>
                    <a:lnTo>
                      <a:pt x="69" y="960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" name="Freeform 102"/>
              <p:cNvSpPr>
                <a:spLocks noChangeAspect="1"/>
              </p:cNvSpPr>
              <p:nvPr/>
            </p:nvSpPr>
            <p:spPr bwMode="auto">
              <a:xfrm>
                <a:off x="3135" y="3472"/>
                <a:ext cx="144" cy="480"/>
              </a:xfrm>
              <a:custGeom>
                <a:avLst/>
                <a:gdLst>
                  <a:gd name="T0" fmla="*/ 6 w 288"/>
                  <a:gd name="T1" fmla="*/ 30 h 960"/>
                  <a:gd name="T2" fmla="*/ 0 w 288"/>
                  <a:gd name="T3" fmla="*/ 0 h 960"/>
                  <a:gd name="T4" fmla="*/ 2 w 288"/>
                  <a:gd name="T5" fmla="*/ 1 h 960"/>
                  <a:gd name="T6" fmla="*/ 9 w 288"/>
                  <a:gd name="T7" fmla="*/ 28 h 960"/>
                  <a:gd name="T8" fmla="*/ 9 w 288"/>
                  <a:gd name="T9" fmla="*/ 30 h 960"/>
                  <a:gd name="T10" fmla="*/ 6 w 288"/>
                  <a:gd name="T11" fmla="*/ 30 h 9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8"/>
                  <a:gd name="T19" fmla="*/ 0 h 960"/>
                  <a:gd name="T20" fmla="*/ 288 w 288"/>
                  <a:gd name="T21" fmla="*/ 960 h 9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8" h="960">
                    <a:moveTo>
                      <a:pt x="216" y="960"/>
                    </a:moveTo>
                    <a:lnTo>
                      <a:pt x="0" y="0"/>
                    </a:lnTo>
                    <a:lnTo>
                      <a:pt x="84" y="15"/>
                    </a:lnTo>
                    <a:lnTo>
                      <a:pt x="288" y="891"/>
                    </a:lnTo>
                    <a:lnTo>
                      <a:pt x="270" y="960"/>
                    </a:lnTo>
                    <a:lnTo>
                      <a:pt x="216" y="960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0" name="Freeform 103"/>
              <p:cNvSpPr>
                <a:spLocks noChangeAspect="1"/>
              </p:cNvSpPr>
              <p:nvPr/>
            </p:nvSpPr>
            <p:spPr bwMode="auto">
              <a:xfrm flipH="1">
                <a:off x="3239" y="3475"/>
                <a:ext cx="150" cy="477"/>
              </a:xfrm>
              <a:custGeom>
                <a:avLst/>
                <a:gdLst>
                  <a:gd name="T0" fmla="*/ 6 w 300"/>
                  <a:gd name="T1" fmla="*/ 30 h 954"/>
                  <a:gd name="T2" fmla="*/ 0 w 300"/>
                  <a:gd name="T3" fmla="*/ 0 h 954"/>
                  <a:gd name="T4" fmla="*/ 3 w 300"/>
                  <a:gd name="T5" fmla="*/ 1 h 954"/>
                  <a:gd name="T6" fmla="*/ 9 w 300"/>
                  <a:gd name="T7" fmla="*/ 28 h 954"/>
                  <a:gd name="T8" fmla="*/ 9 w 300"/>
                  <a:gd name="T9" fmla="*/ 30 h 954"/>
                  <a:gd name="T10" fmla="*/ 6 w 300"/>
                  <a:gd name="T11" fmla="*/ 30 h 9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0"/>
                  <a:gd name="T19" fmla="*/ 0 h 954"/>
                  <a:gd name="T20" fmla="*/ 300 w 300"/>
                  <a:gd name="T21" fmla="*/ 954 h 95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0" h="954">
                    <a:moveTo>
                      <a:pt x="222" y="954"/>
                    </a:moveTo>
                    <a:lnTo>
                      <a:pt x="0" y="0"/>
                    </a:lnTo>
                    <a:lnTo>
                      <a:pt x="96" y="6"/>
                    </a:lnTo>
                    <a:lnTo>
                      <a:pt x="300" y="882"/>
                    </a:lnTo>
                    <a:lnTo>
                      <a:pt x="258" y="954"/>
                    </a:lnTo>
                    <a:lnTo>
                      <a:pt x="222" y="954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1" name="Freeform 104"/>
              <p:cNvSpPr>
                <a:spLocks noChangeAspect="1"/>
              </p:cNvSpPr>
              <p:nvPr/>
            </p:nvSpPr>
            <p:spPr bwMode="auto">
              <a:xfrm>
                <a:off x="3021" y="3764"/>
                <a:ext cx="63" cy="126"/>
              </a:xfrm>
              <a:custGeom>
                <a:avLst/>
                <a:gdLst>
                  <a:gd name="T0" fmla="*/ 1 w 126"/>
                  <a:gd name="T1" fmla="*/ 1 h 252"/>
                  <a:gd name="T2" fmla="*/ 3 w 126"/>
                  <a:gd name="T3" fmla="*/ 2 h 252"/>
                  <a:gd name="T4" fmla="*/ 4 w 126"/>
                  <a:gd name="T5" fmla="*/ 0 h 252"/>
                  <a:gd name="T6" fmla="*/ 3 w 126"/>
                  <a:gd name="T7" fmla="*/ 8 h 252"/>
                  <a:gd name="T8" fmla="*/ 0 w 126"/>
                  <a:gd name="T9" fmla="*/ 4 h 252"/>
                  <a:gd name="T10" fmla="*/ 1 w 126"/>
                  <a:gd name="T11" fmla="*/ 1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252"/>
                  <a:gd name="T20" fmla="*/ 126 w 126"/>
                  <a:gd name="T21" fmla="*/ 252 h 2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252">
                    <a:moveTo>
                      <a:pt x="12" y="12"/>
                    </a:moveTo>
                    <a:lnTo>
                      <a:pt x="66" y="42"/>
                    </a:lnTo>
                    <a:lnTo>
                      <a:pt x="126" y="0"/>
                    </a:lnTo>
                    <a:lnTo>
                      <a:pt x="72" y="252"/>
                    </a:lnTo>
                    <a:lnTo>
                      <a:pt x="0" y="126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2" name="Freeform 105"/>
              <p:cNvSpPr>
                <a:spLocks noChangeAspect="1"/>
              </p:cNvSpPr>
              <p:nvPr/>
            </p:nvSpPr>
            <p:spPr bwMode="auto">
              <a:xfrm>
                <a:off x="3225" y="3763"/>
                <a:ext cx="63" cy="126"/>
              </a:xfrm>
              <a:custGeom>
                <a:avLst/>
                <a:gdLst>
                  <a:gd name="T0" fmla="*/ 1 w 126"/>
                  <a:gd name="T1" fmla="*/ 1 h 252"/>
                  <a:gd name="T2" fmla="*/ 3 w 126"/>
                  <a:gd name="T3" fmla="*/ 2 h 252"/>
                  <a:gd name="T4" fmla="*/ 4 w 126"/>
                  <a:gd name="T5" fmla="*/ 0 h 252"/>
                  <a:gd name="T6" fmla="*/ 3 w 126"/>
                  <a:gd name="T7" fmla="*/ 8 h 252"/>
                  <a:gd name="T8" fmla="*/ 0 w 126"/>
                  <a:gd name="T9" fmla="*/ 4 h 252"/>
                  <a:gd name="T10" fmla="*/ 1 w 126"/>
                  <a:gd name="T11" fmla="*/ 1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252"/>
                  <a:gd name="T20" fmla="*/ 126 w 126"/>
                  <a:gd name="T21" fmla="*/ 252 h 2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252">
                    <a:moveTo>
                      <a:pt x="12" y="12"/>
                    </a:moveTo>
                    <a:lnTo>
                      <a:pt x="66" y="42"/>
                    </a:lnTo>
                    <a:lnTo>
                      <a:pt x="126" y="0"/>
                    </a:lnTo>
                    <a:lnTo>
                      <a:pt x="72" y="252"/>
                    </a:lnTo>
                    <a:lnTo>
                      <a:pt x="0" y="126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3" name="Freeform 106"/>
              <p:cNvSpPr>
                <a:spLocks noChangeAspect="1"/>
              </p:cNvSpPr>
              <p:nvPr/>
            </p:nvSpPr>
            <p:spPr bwMode="auto">
              <a:xfrm flipV="1">
                <a:off x="3125" y="3503"/>
                <a:ext cx="63" cy="126"/>
              </a:xfrm>
              <a:custGeom>
                <a:avLst/>
                <a:gdLst>
                  <a:gd name="T0" fmla="*/ 1 w 126"/>
                  <a:gd name="T1" fmla="*/ 1 h 252"/>
                  <a:gd name="T2" fmla="*/ 3 w 126"/>
                  <a:gd name="T3" fmla="*/ 2 h 252"/>
                  <a:gd name="T4" fmla="*/ 4 w 126"/>
                  <a:gd name="T5" fmla="*/ 0 h 252"/>
                  <a:gd name="T6" fmla="*/ 3 w 126"/>
                  <a:gd name="T7" fmla="*/ 8 h 252"/>
                  <a:gd name="T8" fmla="*/ 0 w 126"/>
                  <a:gd name="T9" fmla="*/ 4 h 252"/>
                  <a:gd name="T10" fmla="*/ 1 w 126"/>
                  <a:gd name="T11" fmla="*/ 1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6"/>
                  <a:gd name="T19" fmla="*/ 0 h 252"/>
                  <a:gd name="T20" fmla="*/ 126 w 126"/>
                  <a:gd name="T21" fmla="*/ 252 h 2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6" h="252">
                    <a:moveTo>
                      <a:pt x="12" y="12"/>
                    </a:moveTo>
                    <a:lnTo>
                      <a:pt x="66" y="42"/>
                    </a:lnTo>
                    <a:lnTo>
                      <a:pt x="126" y="0"/>
                    </a:lnTo>
                    <a:lnTo>
                      <a:pt x="72" y="252"/>
                    </a:lnTo>
                    <a:lnTo>
                      <a:pt x="0" y="126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52005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1" name="Group 107"/>
            <p:cNvGrpSpPr>
              <a:grpSpLocks/>
            </p:cNvGrpSpPr>
            <p:nvPr/>
          </p:nvGrpSpPr>
          <p:grpSpPr bwMode="auto">
            <a:xfrm>
              <a:off x="3512" y="3290"/>
              <a:ext cx="1030" cy="445"/>
              <a:chOff x="3512" y="3290"/>
              <a:chExt cx="1030" cy="445"/>
            </a:xfrm>
          </p:grpSpPr>
          <p:sp>
            <p:nvSpPr>
              <p:cNvPr id="2082" name="Freeform 108"/>
              <p:cNvSpPr>
                <a:spLocks/>
              </p:cNvSpPr>
              <p:nvPr/>
            </p:nvSpPr>
            <p:spPr bwMode="auto">
              <a:xfrm>
                <a:off x="4404" y="3637"/>
                <a:ext cx="54" cy="81"/>
              </a:xfrm>
              <a:custGeom>
                <a:avLst/>
                <a:gdLst>
                  <a:gd name="T0" fmla="*/ 0 w 54"/>
                  <a:gd name="T1" fmla="*/ 81 h 81"/>
                  <a:gd name="T2" fmla="*/ 45 w 54"/>
                  <a:gd name="T3" fmla="*/ 0 h 81"/>
                  <a:gd name="T4" fmla="*/ 51 w 54"/>
                  <a:gd name="T5" fmla="*/ 18 h 81"/>
                  <a:gd name="T6" fmla="*/ 54 w 54"/>
                  <a:gd name="T7" fmla="*/ 38 h 81"/>
                  <a:gd name="T8" fmla="*/ 45 w 54"/>
                  <a:gd name="T9" fmla="*/ 57 h 81"/>
                  <a:gd name="T10" fmla="*/ 25 w 54"/>
                  <a:gd name="T11" fmla="*/ 72 h 81"/>
                  <a:gd name="T12" fmla="*/ 10 w 54"/>
                  <a:gd name="T13" fmla="*/ 81 h 81"/>
                  <a:gd name="T14" fmla="*/ 0 w 54"/>
                  <a:gd name="T15" fmla="*/ 81 h 8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4"/>
                  <a:gd name="T25" fmla="*/ 0 h 81"/>
                  <a:gd name="T26" fmla="*/ 54 w 54"/>
                  <a:gd name="T27" fmla="*/ 81 h 8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4" h="81">
                    <a:moveTo>
                      <a:pt x="0" y="81"/>
                    </a:moveTo>
                    <a:lnTo>
                      <a:pt x="45" y="0"/>
                    </a:lnTo>
                    <a:lnTo>
                      <a:pt x="51" y="18"/>
                    </a:lnTo>
                    <a:lnTo>
                      <a:pt x="54" y="38"/>
                    </a:lnTo>
                    <a:lnTo>
                      <a:pt x="45" y="57"/>
                    </a:lnTo>
                    <a:lnTo>
                      <a:pt x="25" y="72"/>
                    </a:lnTo>
                    <a:lnTo>
                      <a:pt x="10" y="81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A64D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3" name="Freeform 109"/>
              <p:cNvSpPr>
                <a:spLocks/>
              </p:cNvSpPr>
              <p:nvPr/>
            </p:nvSpPr>
            <p:spPr bwMode="auto">
              <a:xfrm>
                <a:off x="3598" y="3633"/>
                <a:ext cx="54" cy="87"/>
              </a:xfrm>
              <a:custGeom>
                <a:avLst/>
                <a:gdLst>
                  <a:gd name="T0" fmla="*/ 54 w 54"/>
                  <a:gd name="T1" fmla="*/ 87 h 87"/>
                  <a:gd name="T2" fmla="*/ 8 w 54"/>
                  <a:gd name="T3" fmla="*/ 0 h 87"/>
                  <a:gd name="T4" fmla="*/ 0 w 54"/>
                  <a:gd name="T5" fmla="*/ 27 h 87"/>
                  <a:gd name="T6" fmla="*/ 0 w 54"/>
                  <a:gd name="T7" fmla="*/ 42 h 87"/>
                  <a:gd name="T8" fmla="*/ 8 w 54"/>
                  <a:gd name="T9" fmla="*/ 63 h 87"/>
                  <a:gd name="T10" fmla="*/ 18 w 54"/>
                  <a:gd name="T11" fmla="*/ 73 h 87"/>
                  <a:gd name="T12" fmla="*/ 35 w 54"/>
                  <a:gd name="T13" fmla="*/ 79 h 87"/>
                  <a:gd name="T14" fmla="*/ 54 w 54"/>
                  <a:gd name="T15" fmla="*/ 87 h 8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4"/>
                  <a:gd name="T25" fmla="*/ 0 h 87"/>
                  <a:gd name="T26" fmla="*/ 54 w 54"/>
                  <a:gd name="T27" fmla="*/ 87 h 8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4" h="87">
                    <a:moveTo>
                      <a:pt x="54" y="87"/>
                    </a:moveTo>
                    <a:lnTo>
                      <a:pt x="8" y="0"/>
                    </a:lnTo>
                    <a:lnTo>
                      <a:pt x="0" y="27"/>
                    </a:lnTo>
                    <a:lnTo>
                      <a:pt x="0" y="42"/>
                    </a:lnTo>
                    <a:lnTo>
                      <a:pt x="8" y="63"/>
                    </a:lnTo>
                    <a:lnTo>
                      <a:pt x="18" y="73"/>
                    </a:lnTo>
                    <a:lnTo>
                      <a:pt x="35" y="79"/>
                    </a:lnTo>
                    <a:lnTo>
                      <a:pt x="54" y="87"/>
                    </a:lnTo>
                    <a:close/>
                  </a:path>
                </a:pathLst>
              </a:custGeom>
              <a:solidFill>
                <a:srgbClr val="A64D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Freeform 110"/>
              <p:cNvSpPr>
                <a:spLocks/>
              </p:cNvSpPr>
              <p:nvPr/>
            </p:nvSpPr>
            <p:spPr bwMode="auto">
              <a:xfrm>
                <a:off x="4395" y="3709"/>
                <a:ext cx="37" cy="26"/>
              </a:xfrm>
              <a:custGeom>
                <a:avLst/>
                <a:gdLst>
                  <a:gd name="T0" fmla="*/ 0 w 37"/>
                  <a:gd name="T1" fmla="*/ 24 h 26"/>
                  <a:gd name="T2" fmla="*/ 12 w 37"/>
                  <a:gd name="T3" fmla="*/ 26 h 26"/>
                  <a:gd name="T4" fmla="*/ 37 w 37"/>
                  <a:gd name="T5" fmla="*/ 17 h 26"/>
                  <a:gd name="T6" fmla="*/ 36 w 37"/>
                  <a:gd name="T7" fmla="*/ 0 h 26"/>
                  <a:gd name="T8" fmla="*/ 19 w 37"/>
                  <a:gd name="T9" fmla="*/ 8 h 26"/>
                  <a:gd name="T10" fmla="*/ 9 w 37"/>
                  <a:gd name="T11" fmla="*/ 8 h 26"/>
                  <a:gd name="T12" fmla="*/ 0 w 37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7"/>
                  <a:gd name="T22" fmla="*/ 0 h 26"/>
                  <a:gd name="T23" fmla="*/ 37 w 37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7" h="26">
                    <a:moveTo>
                      <a:pt x="0" y="24"/>
                    </a:moveTo>
                    <a:lnTo>
                      <a:pt x="12" y="26"/>
                    </a:lnTo>
                    <a:lnTo>
                      <a:pt x="37" y="17"/>
                    </a:lnTo>
                    <a:lnTo>
                      <a:pt x="36" y="0"/>
                    </a:lnTo>
                    <a:lnTo>
                      <a:pt x="19" y="8"/>
                    </a:lnTo>
                    <a:lnTo>
                      <a:pt x="9" y="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BC7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5" name="Freeform 111"/>
              <p:cNvSpPr>
                <a:spLocks/>
              </p:cNvSpPr>
              <p:nvPr/>
            </p:nvSpPr>
            <p:spPr bwMode="auto">
              <a:xfrm>
                <a:off x="3618" y="3711"/>
                <a:ext cx="43" cy="24"/>
              </a:xfrm>
              <a:custGeom>
                <a:avLst/>
                <a:gdLst>
                  <a:gd name="T0" fmla="*/ 43 w 43"/>
                  <a:gd name="T1" fmla="*/ 24 h 24"/>
                  <a:gd name="T2" fmla="*/ 12 w 43"/>
                  <a:gd name="T3" fmla="*/ 18 h 24"/>
                  <a:gd name="T4" fmla="*/ 0 w 43"/>
                  <a:gd name="T5" fmla="*/ 13 h 24"/>
                  <a:gd name="T6" fmla="*/ 4 w 43"/>
                  <a:gd name="T7" fmla="*/ 0 h 24"/>
                  <a:gd name="T8" fmla="*/ 15 w 43"/>
                  <a:gd name="T9" fmla="*/ 3 h 24"/>
                  <a:gd name="T10" fmla="*/ 33 w 43"/>
                  <a:gd name="T11" fmla="*/ 7 h 24"/>
                  <a:gd name="T12" fmla="*/ 43 w 43"/>
                  <a:gd name="T13" fmla="*/ 24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3"/>
                  <a:gd name="T22" fmla="*/ 0 h 24"/>
                  <a:gd name="T23" fmla="*/ 43 w 43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3" h="24">
                    <a:moveTo>
                      <a:pt x="43" y="24"/>
                    </a:moveTo>
                    <a:lnTo>
                      <a:pt x="12" y="18"/>
                    </a:lnTo>
                    <a:lnTo>
                      <a:pt x="0" y="13"/>
                    </a:lnTo>
                    <a:lnTo>
                      <a:pt x="4" y="0"/>
                    </a:lnTo>
                    <a:lnTo>
                      <a:pt x="15" y="3"/>
                    </a:lnTo>
                    <a:lnTo>
                      <a:pt x="33" y="7"/>
                    </a:lnTo>
                    <a:lnTo>
                      <a:pt x="43" y="24"/>
                    </a:lnTo>
                    <a:close/>
                  </a:path>
                </a:pathLst>
              </a:custGeom>
              <a:solidFill>
                <a:srgbClr val="BC7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6" name="Freeform 112"/>
              <p:cNvSpPr>
                <a:spLocks/>
              </p:cNvSpPr>
              <p:nvPr/>
            </p:nvSpPr>
            <p:spPr bwMode="auto">
              <a:xfrm>
                <a:off x="3580" y="3486"/>
                <a:ext cx="891" cy="247"/>
              </a:xfrm>
              <a:custGeom>
                <a:avLst/>
                <a:gdLst>
                  <a:gd name="T0" fmla="*/ 57 w 891"/>
                  <a:gd name="T1" fmla="*/ 246 h 247"/>
                  <a:gd name="T2" fmla="*/ 35 w 891"/>
                  <a:gd name="T3" fmla="*/ 237 h 247"/>
                  <a:gd name="T4" fmla="*/ 15 w 891"/>
                  <a:gd name="T5" fmla="*/ 220 h 247"/>
                  <a:gd name="T6" fmla="*/ 0 w 891"/>
                  <a:gd name="T7" fmla="*/ 193 h 247"/>
                  <a:gd name="T8" fmla="*/ 0 w 891"/>
                  <a:gd name="T9" fmla="*/ 163 h 247"/>
                  <a:gd name="T10" fmla="*/ 15 w 891"/>
                  <a:gd name="T11" fmla="*/ 130 h 247"/>
                  <a:gd name="T12" fmla="*/ 56 w 891"/>
                  <a:gd name="T13" fmla="*/ 88 h 247"/>
                  <a:gd name="T14" fmla="*/ 126 w 891"/>
                  <a:gd name="T15" fmla="*/ 49 h 247"/>
                  <a:gd name="T16" fmla="*/ 188 w 891"/>
                  <a:gd name="T17" fmla="*/ 30 h 247"/>
                  <a:gd name="T18" fmla="*/ 255 w 891"/>
                  <a:gd name="T19" fmla="*/ 15 h 247"/>
                  <a:gd name="T20" fmla="*/ 330 w 891"/>
                  <a:gd name="T21" fmla="*/ 4 h 247"/>
                  <a:gd name="T22" fmla="*/ 446 w 891"/>
                  <a:gd name="T23" fmla="*/ 0 h 247"/>
                  <a:gd name="T24" fmla="*/ 531 w 891"/>
                  <a:gd name="T25" fmla="*/ 3 h 247"/>
                  <a:gd name="T26" fmla="*/ 602 w 891"/>
                  <a:gd name="T27" fmla="*/ 10 h 247"/>
                  <a:gd name="T28" fmla="*/ 668 w 891"/>
                  <a:gd name="T29" fmla="*/ 22 h 247"/>
                  <a:gd name="T30" fmla="*/ 723 w 891"/>
                  <a:gd name="T31" fmla="*/ 36 h 247"/>
                  <a:gd name="T32" fmla="*/ 786 w 891"/>
                  <a:gd name="T33" fmla="*/ 61 h 247"/>
                  <a:gd name="T34" fmla="*/ 837 w 891"/>
                  <a:gd name="T35" fmla="*/ 90 h 247"/>
                  <a:gd name="T36" fmla="*/ 870 w 891"/>
                  <a:gd name="T37" fmla="*/ 126 h 247"/>
                  <a:gd name="T38" fmla="*/ 887 w 891"/>
                  <a:gd name="T39" fmla="*/ 157 h 247"/>
                  <a:gd name="T40" fmla="*/ 891 w 891"/>
                  <a:gd name="T41" fmla="*/ 180 h 247"/>
                  <a:gd name="T42" fmla="*/ 891 w 891"/>
                  <a:gd name="T43" fmla="*/ 195 h 247"/>
                  <a:gd name="T44" fmla="*/ 881 w 891"/>
                  <a:gd name="T45" fmla="*/ 214 h 247"/>
                  <a:gd name="T46" fmla="*/ 861 w 891"/>
                  <a:gd name="T47" fmla="*/ 232 h 247"/>
                  <a:gd name="T48" fmla="*/ 846 w 891"/>
                  <a:gd name="T49" fmla="*/ 243 h 247"/>
                  <a:gd name="T50" fmla="*/ 831 w 891"/>
                  <a:gd name="T51" fmla="*/ 247 h 247"/>
                  <a:gd name="T52" fmla="*/ 854 w 891"/>
                  <a:gd name="T53" fmla="*/ 223 h 247"/>
                  <a:gd name="T54" fmla="*/ 870 w 891"/>
                  <a:gd name="T55" fmla="*/ 207 h 247"/>
                  <a:gd name="T56" fmla="*/ 879 w 891"/>
                  <a:gd name="T57" fmla="*/ 181 h 247"/>
                  <a:gd name="T58" fmla="*/ 870 w 891"/>
                  <a:gd name="T59" fmla="*/ 151 h 247"/>
                  <a:gd name="T60" fmla="*/ 857 w 891"/>
                  <a:gd name="T61" fmla="*/ 129 h 247"/>
                  <a:gd name="T62" fmla="*/ 830 w 891"/>
                  <a:gd name="T63" fmla="*/ 105 h 247"/>
                  <a:gd name="T64" fmla="*/ 801 w 891"/>
                  <a:gd name="T65" fmla="*/ 85 h 247"/>
                  <a:gd name="T66" fmla="*/ 753 w 891"/>
                  <a:gd name="T67" fmla="*/ 64 h 247"/>
                  <a:gd name="T68" fmla="*/ 699 w 891"/>
                  <a:gd name="T69" fmla="*/ 45 h 247"/>
                  <a:gd name="T70" fmla="*/ 626 w 891"/>
                  <a:gd name="T71" fmla="*/ 30 h 247"/>
                  <a:gd name="T72" fmla="*/ 566 w 891"/>
                  <a:gd name="T73" fmla="*/ 19 h 247"/>
                  <a:gd name="T74" fmla="*/ 509 w 891"/>
                  <a:gd name="T75" fmla="*/ 15 h 247"/>
                  <a:gd name="T76" fmla="*/ 413 w 891"/>
                  <a:gd name="T77" fmla="*/ 15 h 247"/>
                  <a:gd name="T78" fmla="*/ 342 w 891"/>
                  <a:gd name="T79" fmla="*/ 18 h 247"/>
                  <a:gd name="T80" fmla="*/ 273 w 891"/>
                  <a:gd name="T81" fmla="*/ 27 h 247"/>
                  <a:gd name="T82" fmla="*/ 213 w 891"/>
                  <a:gd name="T83" fmla="*/ 40 h 247"/>
                  <a:gd name="T84" fmla="*/ 155 w 891"/>
                  <a:gd name="T85" fmla="*/ 57 h 247"/>
                  <a:gd name="T86" fmla="*/ 111 w 891"/>
                  <a:gd name="T87" fmla="*/ 75 h 247"/>
                  <a:gd name="T88" fmla="*/ 74 w 891"/>
                  <a:gd name="T89" fmla="*/ 96 h 247"/>
                  <a:gd name="T90" fmla="*/ 42 w 891"/>
                  <a:gd name="T91" fmla="*/ 123 h 247"/>
                  <a:gd name="T92" fmla="*/ 29 w 891"/>
                  <a:gd name="T93" fmla="*/ 139 h 247"/>
                  <a:gd name="T94" fmla="*/ 20 w 891"/>
                  <a:gd name="T95" fmla="*/ 165 h 247"/>
                  <a:gd name="T96" fmla="*/ 17 w 891"/>
                  <a:gd name="T97" fmla="*/ 181 h 247"/>
                  <a:gd name="T98" fmla="*/ 18 w 891"/>
                  <a:gd name="T99" fmla="*/ 195 h 247"/>
                  <a:gd name="T100" fmla="*/ 21 w 891"/>
                  <a:gd name="T101" fmla="*/ 205 h 247"/>
                  <a:gd name="T102" fmla="*/ 33 w 891"/>
                  <a:gd name="T103" fmla="*/ 216 h 247"/>
                  <a:gd name="T104" fmla="*/ 45 w 891"/>
                  <a:gd name="T105" fmla="*/ 223 h 247"/>
                  <a:gd name="T106" fmla="*/ 57 w 891"/>
                  <a:gd name="T107" fmla="*/ 246 h 247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891"/>
                  <a:gd name="T163" fmla="*/ 0 h 247"/>
                  <a:gd name="T164" fmla="*/ 891 w 891"/>
                  <a:gd name="T165" fmla="*/ 247 h 247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891" h="247">
                    <a:moveTo>
                      <a:pt x="57" y="246"/>
                    </a:moveTo>
                    <a:lnTo>
                      <a:pt x="35" y="237"/>
                    </a:lnTo>
                    <a:lnTo>
                      <a:pt x="15" y="220"/>
                    </a:lnTo>
                    <a:lnTo>
                      <a:pt x="0" y="193"/>
                    </a:lnTo>
                    <a:lnTo>
                      <a:pt x="0" y="163"/>
                    </a:lnTo>
                    <a:lnTo>
                      <a:pt x="15" y="130"/>
                    </a:lnTo>
                    <a:lnTo>
                      <a:pt x="56" y="88"/>
                    </a:lnTo>
                    <a:lnTo>
                      <a:pt x="126" y="49"/>
                    </a:lnTo>
                    <a:lnTo>
                      <a:pt x="188" y="30"/>
                    </a:lnTo>
                    <a:lnTo>
                      <a:pt x="255" y="15"/>
                    </a:lnTo>
                    <a:lnTo>
                      <a:pt x="330" y="4"/>
                    </a:lnTo>
                    <a:lnTo>
                      <a:pt x="446" y="0"/>
                    </a:lnTo>
                    <a:lnTo>
                      <a:pt x="531" y="3"/>
                    </a:lnTo>
                    <a:lnTo>
                      <a:pt x="602" y="10"/>
                    </a:lnTo>
                    <a:lnTo>
                      <a:pt x="668" y="22"/>
                    </a:lnTo>
                    <a:lnTo>
                      <a:pt x="723" y="36"/>
                    </a:lnTo>
                    <a:lnTo>
                      <a:pt x="786" y="61"/>
                    </a:lnTo>
                    <a:lnTo>
                      <a:pt x="837" y="90"/>
                    </a:lnTo>
                    <a:lnTo>
                      <a:pt x="870" y="126"/>
                    </a:lnTo>
                    <a:lnTo>
                      <a:pt x="887" y="157"/>
                    </a:lnTo>
                    <a:lnTo>
                      <a:pt x="891" y="180"/>
                    </a:lnTo>
                    <a:lnTo>
                      <a:pt x="891" y="195"/>
                    </a:lnTo>
                    <a:lnTo>
                      <a:pt x="881" y="214"/>
                    </a:lnTo>
                    <a:lnTo>
                      <a:pt x="861" y="232"/>
                    </a:lnTo>
                    <a:lnTo>
                      <a:pt x="846" y="243"/>
                    </a:lnTo>
                    <a:lnTo>
                      <a:pt x="831" y="247"/>
                    </a:lnTo>
                    <a:lnTo>
                      <a:pt x="854" y="223"/>
                    </a:lnTo>
                    <a:lnTo>
                      <a:pt x="870" y="207"/>
                    </a:lnTo>
                    <a:lnTo>
                      <a:pt x="879" y="181"/>
                    </a:lnTo>
                    <a:lnTo>
                      <a:pt x="870" y="151"/>
                    </a:lnTo>
                    <a:lnTo>
                      <a:pt x="857" y="129"/>
                    </a:lnTo>
                    <a:lnTo>
                      <a:pt x="830" y="105"/>
                    </a:lnTo>
                    <a:lnTo>
                      <a:pt x="801" y="85"/>
                    </a:lnTo>
                    <a:lnTo>
                      <a:pt x="753" y="64"/>
                    </a:lnTo>
                    <a:lnTo>
                      <a:pt x="699" y="45"/>
                    </a:lnTo>
                    <a:lnTo>
                      <a:pt x="626" y="30"/>
                    </a:lnTo>
                    <a:lnTo>
                      <a:pt x="566" y="19"/>
                    </a:lnTo>
                    <a:lnTo>
                      <a:pt x="509" y="15"/>
                    </a:lnTo>
                    <a:lnTo>
                      <a:pt x="413" y="15"/>
                    </a:lnTo>
                    <a:lnTo>
                      <a:pt x="342" y="18"/>
                    </a:lnTo>
                    <a:lnTo>
                      <a:pt x="273" y="27"/>
                    </a:lnTo>
                    <a:lnTo>
                      <a:pt x="213" y="40"/>
                    </a:lnTo>
                    <a:lnTo>
                      <a:pt x="155" y="57"/>
                    </a:lnTo>
                    <a:lnTo>
                      <a:pt x="111" y="75"/>
                    </a:lnTo>
                    <a:lnTo>
                      <a:pt x="74" y="96"/>
                    </a:lnTo>
                    <a:lnTo>
                      <a:pt x="42" y="123"/>
                    </a:lnTo>
                    <a:lnTo>
                      <a:pt x="29" y="139"/>
                    </a:lnTo>
                    <a:lnTo>
                      <a:pt x="20" y="165"/>
                    </a:lnTo>
                    <a:lnTo>
                      <a:pt x="17" y="181"/>
                    </a:lnTo>
                    <a:lnTo>
                      <a:pt x="18" y="195"/>
                    </a:lnTo>
                    <a:lnTo>
                      <a:pt x="21" y="205"/>
                    </a:lnTo>
                    <a:lnTo>
                      <a:pt x="33" y="216"/>
                    </a:lnTo>
                    <a:lnTo>
                      <a:pt x="45" y="223"/>
                    </a:lnTo>
                    <a:lnTo>
                      <a:pt x="57" y="246"/>
                    </a:lnTo>
                    <a:close/>
                  </a:path>
                </a:pathLst>
              </a:custGeom>
              <a:solidFill>
                <a:srgbClr val="BC7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7" name="Freeform 113"/>
              <p:cNvSpPr>
                <a:spLocks/>
              </p:cNvSpPr>
              <p:nvPr/>
            </p:nvSpPr>
            <p:spPr bwMode="auto">
              <a:xfrm>
                <a:off x="3514" y="3291"/>
                <a:ext cx="1028" cy="391"/>
              </a:xfrm>
              <a:custGeom>
                <a:avLst/>
                <a:gdLst>
                  <a:gd name="T0" fmla="*/ 0 w 1028"/>
                  <a:gd name="T1" fmla="*/ 247 h 391"/>
                  <a:gd name="T2" fmla="*/ 0 w 1028"/>
                  <a:gd name="T3" fmla="*/ 229 h 391"/>
                  <a:gd name="T4" fmla="*/ 5 w 1028"/>
                  <a:gd name="T5" fmla="*/ 195 h 391"/>
                  <a:gd name="T6" fmla="*/ 21 w 1028"/>
                  <a:gd name="T7" fmla="*/ 163 h 391"/>
                  <a:gd name="T8" fmla="*/ 45 w 1028"/>
                  <a:gd name="T9" fmla="*/ 133 h 391"/>
                  <a:gd name="T10" fmla="*/ 86 w 1028"/>
                  <a:gd name="T11" fmla="*/ 102 h 391"/>
                  <a:gd name="T12" fmla="*/ 147 w 1028"/>
                  <a:gd name="T13" fmla="*/ 67 h 391"/>
                  <a:gd name="T14" fmla="*/ 215 w 1028"/>
                  <a:gd name="T15" fmla="*/ 40 h 391"/>
                  <a:gd name="T16" fmla="*/ 270 w 1028"/>
                  <a:gd name="T17" fmla="*/ 27 h 391"/>
                  <a:gd name="T18" fmla="*/ 309 w 1028"/>
                  <a:gd name="T19" fmla="*/ 18 h 391"/>
                  <a:gd name="T20" fmla="*/ 363 w 1028"/>
                  <a:gd name="T21" fmla="*/ 9 h 391"/>
                  <a:gd name="T22" fmla="*/ 428 w 1028"/>
                  <a:gd name="T23" fmla="*/ 3 h 391"/>
                  <a:gd name="T24" fmla="*/ 519 w 1028"/>
                  <a:gd name="T25" fmla="*/ 0 h 391"/>
                  <a:gd name="T26" fmla="*/ 612 w 1028"/>
                  <a:gd name="T27" fmla="*/ 4 h 391"/>
                  <a:gd name="T28" fmla="*/ 663 w 1028"/>
                  <a:gd name="T29" fmla="*/ 9 h 391"/>
                  <a:gd name="T30" fmla="*/ 711 w 1028"/>
                  <a:gd name="T31" fmla="*/ 18 h 391"/>
                  <a:gd name="T32" fmla="*/ 773 w 1028"/>
                  <a:gd name="T33" fmla="*/ 31 h 391"/>
                  <a:gd name="T34" fmla="*/ 851 w 1028"/>
                  <a:gd name="T35" fmla="*/ 57 h 391"/>
                  <a:gd name="T36" fmla="*/ 915 w 1028"/>
                  <a:gd name="T37" fmla="*/ 87 h 391"/>
                  <a:gd name="T38" fmla="*/ 957 w 1028"/>
                  <a:gd name="T39" fmla="*/ 115 h 391"/>
                  <a:gd name="T40" fmla="*/ 989 w 1028"/>
                  <a:gd name="T41" fmla="*/ 144 h 391"/>
                  <a:gd name="T42" fmla="*/ 1007 w 1028"/>
                  <a:gd name="T43" fmla="*/ 169 h 391"/>
                  <a:gd name="T44" fmla="*/ 1016 w 1028"/>
                  <a:gd name="T45" fmla="*/ 184 h 391"/>
                  <a:gd name="T46" fmla="*/ 1022 w 1028"/>
                  <a:gd name="T47" fmla="*/ 205 h 391"/>
                  <a:gd name="T48" fmla="*/ 1028 w 1028"/>
                  <a:gd name="T49" fmla="*/ 229 h 391"/>
                  <a:gd name="T50" fmla="*/ 1025 w 1028"/>
                  <a:gd name="T51" fmla="*/ 246 h 391"/>
                  <a:gd name="T52" fmla="*/ 959 w 1028"/>
                  <a:gd name="T53" fmla="*/ 384 h 391"/>
                  <a:gd name="T54" fmla="*/ 954 w 1028"/>
                  <a:gd name="T55" fmla="*/ 357 h 391"/>
                  <a:gd name="T56" fmla="*/ 936 w 1028"/>
                  <a:gd name="T57" fmla="*/ 319 h 391"/>
                  <a:gd name="T58" fmla="*/ 900 w 1028"/>
                  <a:gd name="T59" fmla="*/ 285 h 391"/>
                  <a:gd name="T60" fmla="*/ 863 w 1028"/>
                  <a:gd name="T61" fmla="*/ 261 h 391"/>
                  <a:gd name="T62" fmla="*/ 777 w 1028"/>
                  <a:gd name="T63" fmla="*/ 229 h 391"/>
                  <a:gd name="T64" fmla="*/ 686 w 1028"/>
                  <a:gd name="T65" fmla="*/ 208 h 391"/>
                  <a:gd name="T66" fmla="*/ 611 w 1028"/>
                  <a:gd name="T67" fmla="*/ 199 h 391"/>
                  <a:gd name="T68" fmla="*/ 543 w 1028"/>
                  <a:gd name="T69" fmla="*/ 196 h 391"/>
                  <a:gd name="T70" fmla="*/ 462 w 1028"/>
                  <a:gd name="T71" fmla="*/ 196 h 391"/>
                  <a:gd name="T72" fmla="*/ 381 w 1028"/>
                  <a:gd name="T73" fmla="*/ 201 h 391"/>
                  <a:gd name="T74" fmla="*/ 302 w 1028"/>
                  <a:gd name="T75" fmla="*/ 214 h 391"/>
                  <a:gd name="T76" fmla="*/ 227 w 1028"/>
                  <a:gd name="T77" fmla="*/ 234 h 391"/>
                  <a:gd name="T78" fmla="*/ 180 w 1028"/>
                  <a:gd name="T79" fmla="*/ 252 h 391"/>
                  <a:gd name="T80" fmla="*/ 123 w 1028"/>
                  <a:gd name="T81" fmla="*/ 282 h 391"/>
                  <a:gd name="T82" fmla="*/ 90 w 1028"/>
                  <a:gd name="T83" fmla="*/ 315 h 391"/>
                  <a:gd name="T84" fmla="*/ 74 w 1028"/>
                  <a:gd name="T85" fmla="*/ 340 h 391"/>
                  <a:gd name="T86" fmla="*/ 68 w 1028"/>
                  <a:gd name="T87" fmla="*/ 361 h 391"/>
                  <a:gd name="T88" fmla="*/ 66 w 1028"/>
                  <a:gd name="T89" fmla="*/ 378 h 391"/>
                  <a:gd name="T90" fmla="*/ 68 w 1028"/>
                  <a:gd name="T91" fmla="*/ 391 h 391"/>
                  <a:gd name="T92" fmla="*/ 0 w 1028"/>
                  <a:gd name="T93" fmla="*/ 247 h 39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028"/>
                  <a:gd name="T142" fmla="*/ 0 h 391"/>
                  <a:gd name="T143" fmla="*/ 1028 w 1028"/>
                  <a:gd name="T144" fmla="*/ 391 h 39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028" h="391">
                    <a:moveTo>
                      <a:pt x="0" y="247"/>
                    </a:moveTo>
                    <a:lnTo>
                      <a:pt x="0" y="229"/>
                    </a:lnTo>
                    <a:lnTo>
                      <a:pt x="5" y="195"/>
                    </a:lnTo>
                    <a:lnTo>
                      <a:pt x="21" y="163"/>
                    </a:lnTo>
                    <a:lnTo>
                      <a:pt x="45" y="133"/>
                    </a:lnTo>
                    <a:lnTo>
                      <a:pt x="86" y="102"/>
                    </a:lnTo>
                    <a:lnTo>
                      <a:pt x="147" y="67"/>
                    </a:lnTo>
                    <a:lnTo>
                      <a:pt x="215" y="40"/>
                    </a:lnTo>
                    <a:lnTo>
                      <a:pt x="270" y="27"/>
                    </a:lnTo>
                    <a:lnTo>
                      <a:pt x="309" y="18"/>
                    </a:lnTo>
                    <a:lnTo>
                      <a:pt x="363" y="9"/>
                    </a:lnTo>
                    <a:lnTo>
                      <a:pt x="428" y="3"/>
                    </a:lnTo>
                    <a:lnTo>
                      <a:pt x="519" y="0"/>
                    </a:lnTo>
                    <a:lnTo>
                      <a:pt x="612" y="4"/>
                    </a:lnTo>
                    <a:lnTo>
                      <a:pt x="663" y="9"/>
                    </a:lnTo>
                    <a:lnTo>
                      <a:pt x="711" y="18"/>
                    </a:lnTo>
                    <a:lnTo>
                      <a:pt x="773" y="31"/>
                    </a:lnTo>
                    <a:lnTo>
                      <a:pt x="851" y="57"/>
                    </a:lnTo>
                    <a:lnTo>
                      <a:pt x="915" y="87"/>
                    </a:lnTo>
                    <a:lnTo>
                      <a:pt x="957" y="115"/>
                    </a:lnTo>
                    <a:lnTo>
                      <a:pt x="989" y="144"/>
                    </a:lnTo>
                    <a:lnTo>
                      <a:pt x="1007" y="169"/>
                    </a:lnTo>
                    <a:lnTo>
                      <a:pt x="1016" y="184"/>
                    </a:lnTo>
                    <a:lnTo>
                      <a:pt x="1022" y="205"/>
                    </a:lnTo>
                    <a:lnTo>
                      <a:pt x="1028" y="229"/>
                    </a:lnTo>
                    <a:lnTo>
                      <a:pt x="1025" y="246"/>
                    </a:lnTo>
                    <a:lnTo>
                      <a:pt x="959" y="384"/>
                    </a:lnTo>
                    <a:lnTo>
                      <a:pt x="954" y="357"/>
                    </a:lnTo>
                    <a:lnTo>
                      <a:pt x="936" y="319"/>
                    </a:lnTo>
                    <a:lnTo>
                      <a:pt x="900" y="285"/>
                    </a:lnTo>
                    <a:lnTo>
                      <a:pt x="863" y="261"/>
                    </a:lnTo>
                    <a:lnTo>
                      <a:pt x="777" y="229"/>
                    </a:lnTo>
                    <a:lnTo>
                      <a:pt x="686" y="208"/>
                    </a:lnTo>
                    <a:lnTo>
                      <a:pt x="611" y="199"/>
                    </a:lnTo>
                    <a:lnTo>
                      <a:pt x="543" y="196"/>
                    </a:lnTo>
                    <a:lnTo>
                      <a:pt x="462" y="196"/>
                    </a:lnTo>
                    <a:lnTo>
                      <a:pt x="381" y="201"/>
                    </a:lnTo>
                    <a:lnTo>
                      <a:pt x="302" y="214"/>
                    </a:lnTo>
                    <a:lnTo>
                      <a:pt x="227" y="234"/>
                    </a:lnTo>
                    <a:lnTo>
                      <a:pt x="180" y="252"/>
                    </a:lnTo>
                    <a:lnTo>
                      <a:pt x="123" y="282"/>
                    </a:lnTo>
                    <a:lnTo>
                      <a:pt x="90" y="315"/>
                    </a:lnTo>
                    <a:lnTo>
                      <a:pt x="74" y="340"/>
                    </a:lnTo>
                    <a:lnTo>
                      <a:pt x="68" y="361"/>
                    </a:lnTo>
                    <a:lnTo>
                      <a:pt x="66" y="378"/>
                    </a:lnTo>
                    <a:lnTo>
                      <a:pt x="68" y="391"/>
                    </a:lnTo>
                    <a:lnTo>
                      <a:pt x="0" y="247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8" name="WordArt 114"/>
              <p:cNvSpPr>
                <a:spLocks noChangeArrowheads="1" noChangeShapeType="1"/>
              </p:cNvSpPr>
              <p:nvPr/>
            </p:nvSpPr>
            <p:spPr bwMode="auto">
              <a:xfrm>
                <a:off x="3619" y="3417"/>
                <a:ext cx="816" cy="261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0800004"/>
                  </a:avLst>
                </a:prstTxWarp>
              </a:bodyPr>
              <a:lstStyle/>
              <a:p>
                <a:pPr algn="ctr"/>
                <a:r>
                  <a:rPr lang="en-US" sz="36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chemeClr val="bg1"/>
                    </a:solidFill>
                    <a:latin typeface="Comic Sans MS"/>
                  </a:rPr>
                  <a:t>ACME LAB</a:t>
                </a:r>
              </a:p>
            </p:txBody>
          </p:sp>
          <p:sp>
            <p:nvSpPr>
              <p:cNvPr id="2089" name="Line 115"/>
              <p:cNvSpPr>
                <a:spLocks noChangeShapeType="1"/>
              </p:cNvSpPr>
              <p:nvPr/>
            </p:nvSpPr>
            <p:spPr bwMode="auto">
              <a:xfrm>
                <a:off x="3517" y="3542"/>
                <a:ext cx="68" cy="1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" name="Arc 116"/>
              <p:cNvSpPr>
                <a:spLocks/>
              </p:cNvSpPr>
              <p:nvPr/>
            </p:nvSpPr>
            <p:spPr bwMode="auto">
              <a:xfrm flipV="1">
                <a:off x="4395" y="3663"/>
                <a:ext cx="78" cy="7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" name="Arc 117"/>
              <p:cNvSpPr>
                <a:spLocks/>
              </p:cNvSpPr>
              <p:nvPr/>
            </p:nvSpPr>
            <p:spPr bwMode="auto">
              <a:xfrm flipH="1" flipV="1">
                <a:off x="3581" y="3663"/>
                <a:ext cx="82" cy="71"/>
              </a:xfrm>
              <a:custGeom>
                <a:avLst/>
                <a:gdLst>
                  <a:gd name="T0" fmla="*/ 0 w 22748"/>
                  <a:gd name="T1" fmla="*/ 0 h 21600"/>
                  <a:gd name="T2" fmla="*/ 0 w 22748"/>
                  <a:gd name="T3" fmla="*/ 0 h 21600"/>
                  <a:gd name="T4" fmla="*/ 0 w 2274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748"/>
                  <a:gd name="T10" fmla="*/ 0 h 21600"/>
                  <a:gd name="T11" fmla="*/ 22748 w 2274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48" h="21600" fill="none" extrusionOk="0">
                    <a:moveTo>
                      <a:pt x="-1" y="30"/>
                    </a:moveTo>
                    <a:cubicBezTo>
                      <a:pt x="382" y="10"/>
                      <a:pt x="765" y="-1"/>
                      <a:pt x="1148" y="0"/>
                    </a:cubicBezTo>
                    <a:cubicBezTo>
                      <a:pt x="13077" y="0"/>
                      <a:pt x="22748" y="9670"/>
                      <a:pt x="22748" y="21600"/>
                    </a:cubicBezTo>
                  </a:path>
                  <a:path w="22748" h="21600" stroke="0" extrusionOk="0">
                    <a:moveTo>
                      <a:pt x="-1" y="30"/>
                    </a:moveTo>
                    <a:cubicBezTo>
                      <a:pt x="382" y="10"/>
                      <a:pt x="765" y="-1"/>
                      <a:pt x="1148" y="0"/>
                    </a:cubicBezTo>
                    <a:cubicBezTo>
                      <a:pt x="13077" y="0"/>
                      <a:pt x="22748" y="9670"/>
                      <a:pt x="22748" y="21600"/>
                    </a:cubicBezTo>
                    <a:lnTo>
                      <a:pt x="1148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" name="Arc 118"/>
              <p:cNvSpPr>
                <a:spLocks noChangeAspect="1"/>
              </p:cNvSpPr>
              <p:nvPr/>
            </p:nvSpPr>
            <p:spPr bwMode="auto">
              <a:xfrm flipH="1">
                <a:off x="3597" y="3499"/>
                <a:ext cx="430" cy="16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" name="Arc 119"/>
              <p:cNvSpPr>
                <a:spLocks noChangeAspect="1"/>
              </p:cNvSpPr>
              <p:nvPr/>
            </p:nvSpPr>
            <p:spPr bwMode="auto">
              <a:xfrm flipH="1" flipV="1">
                <a:off x="3597" y="3667"/>
                <a:ext cx="74" cy="53"/>
              </a:xfrm>
              <a:custGeom>
                <a:avLst/>
                <a:gdLst>
                  <a:gd name="T0" fmla="*/ 0 w 21600"/>
                  <a:gd name="T1" fmla="*/ 0 h 20890"/>
                  <a:gd name="T2" fmla="*/ 0 w 21600"/>
                  <a:gd name="T3" fmla="*/ 0 h 20890"/>
                  <a:gd name="T4" fmla="*/ 0 w 21600"/>
                  <a:gd name="T5" fmla="*/ 0 h 2089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890"/>
                  <a:gd name="T11" fmla="*/ 21600 w 21600"/>
                  <a:gd name="T12" fmla="*/ 20890 h 2089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890" fill="none" extrusionOk="0">
                    <a:moveTo>
                      <a:pt x="5492" y="0"/>
                    </a:moveTo>
                    <a:cubicBezTo>
                      <a:pt x="14984" y="2495"/>
                      <a:pt x="21600" y="11076"/>
                      <a:pt x="21600" y="20890"/>
                    </a:cubicBezTo>
                  </a:path>
                  <a:path w="21600" h="20890" stroke="0" extrusionOk="0">
                    <a:moveTo>
                      <a:pt x="5492" y="0"/>
                    </a:moveTo>
                    <a:cubicBezTo>
                      <a:pt x="14984" y="2495"/>
                      <a:pt x="21600" y="11076"/>
                      <a:pt x="21600" y="20890"/>
                    </a:cubicBezTo>
                    <a:lnTo>
                      <a:pt x="0" y="2089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" name="Arc 120"/>
              <p:cNvSpPr>
                <a:spLocks noChangeAspect="1"/>
              </p:cNvSpPr>
              <p:nvPr/>
            </p:nvSpPr>
            <p:spPr bwMode="auto">
              <a:xfrm>
                <a:off x="4027" y="3499"/>
                <a:ext cx="430" cy="16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" name="Arc 121"/>
              <p:cNvSpPr>
                <a:spLocks noChangeAspect="1"/>
              </p:cNvSpPr>
              <p:nvPr/>
            </p:nvSpPr>
            <p:spPr bwMode="auto">
              <a:xfrm flipV="1">
                <a:off x="4384" y="3667"/>
                <a:ext cx="74" cy="53"/>
              </a:xfrm>
              <a:custGeom>
                <a:avLst/>
                <a:gdLst>
                  <a:gd name="T0" fmla="*/ 0 w 21600"/>
                  <a:gd name="T1" fmla="*/ 0 h 20890"/>
                  <a:gd name="T2" fmla="*/ 0 w 21600"/>
                  <a:gd name="T3" fmla="*/ 0 h 20890"/>
                  <a:gd name="T4" fmla="*/ 0 w 21600"/>
                  <a:gd name="T5" fmla="*/ 0 h 2089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890"/>
                  <a:gd name="T11" fmla="*/ 21600 w 21600"/>
                  <a:gd name="T12" fmla="*/ 20890 h 2089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890" fill="none" extrusionOk="0">
                    <a:moveTo>
                      <a:pt x="5492" y="0"/>
                    </a:moveTo>
                    <a:cubicBezTo>
                      <a:pt x="14984" y="2495"/>
                      <a:pt x="21600" y="11076"/>
                      <a:pt x="21600" y="20890"/>
                    </a:cubicBezTo>
                  </a:path>
                  <a:path w="21600" h="20890" stroke="0" extrusionOk="0">
                    <a:moveTo>
                      <a:pt x="5492" y="0"/>
                    </a:moveTo>
                    <a:cubicBezTo>
                      <a:pt x="14984" y="2495"/>
                      <a:pt x="21600" y="11076"/>
                      <a:pt x="21600" y="20890"/>
                    </a:cubicBezTo>
                    <a:lnTo>
                      <a:pt x="0" y="2089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" name="Line 122"/>
              <p:cNvSpPr>
                <a:spLocks noChangeShapeType="1"/>
              </p:cNvSpPr>
              <p:nvPr/>
            </p:nvSpPr>
            <p:spPr bwMode="auto">
              <a:xfrm flipH="1">
                <a:off x="4468" y="3541"/>
                <a:ext cx="68" cy="1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" name="Arc 123"/>
              <p:cNvSpPr>
                <a:spLocks/>
              </p:cNvSpPr>
              <p:nvPr/>
            </p:nvSpPr>
            <p:spPr bwMode="auto">
              <a:xfrm flipV="1">
                <a:off x="4464" y="3519"/>
                <a:ext cx="78" cy="24"/>
              </a:xfrm>
              <a:custGeom>
                <a:avLst/>
                <a:gdLst>
                  <a:gd name="T0" fmla="*/ 0 w 21600"/>
                  <a:gd name="T1" fmla="*/ 0 h 7234"/>
                  <a:gd name="T2" fmla="*/ 0 w 21600"/>
                  <a:gd name="T3" fmla="*/ 0 h 7234"/>
                  <a:gd name="T4" fmla="*/ 0 w 21600"/>
                  <a:gd name="T5" fmla="*/ 0 h 7234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7234"/>
                  <a:gd name="T11" fmla="*/ 21600 w 21600"/>
                  <a:gd name="T12" fmla="*/ 7234 h 723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7234" fill="none" extrusionOk="0">
                    <a:moveTo>
                      <a:pt x="20352" y="0"/>
                    </a:moveTo>
                    <a:cubicBezTo>
                      <a:pt x="21178" y="2322"/>
                      <a:pt x="21600" y="4769"/>
                      <a:pt x="21600" y="7234"/>
                    </a:cubicBezTo>
                  </a:path>
                  <a:path w="21600" h="7234" stroke="0" extrusionOk="0">
                    <a:moveTo>
                      <a:pt x="20352" y="0"/>
                    </a:moveTo>
                    <a:cubicBezTo>
                      <a:pt x="21178" y="2322"/>
                      <a:pt x="21600" y="4769"/>
                      <a:pt x="21600" y="7234"/>
                    </a:cubicBezTo>
                    <a:lnTo>
                      <a:pt x="0" y="723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" name="Arc 124"/>
              <p:cNvSpPr>
                <a:spLocks/>
              </p:cNvSpPr>
              <p:nvPr/>
            </p:nvSpPr>
            <p:spPr bwMode="auto">
              <a:xfrm flipH="1">
                <a:off x="3512" y="3290"/>
                <a:ext cx="514" cy="23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" name="Arc 125"/>
              <p:cNvSpPr>
                <a:spLocks/>
              </p:cNvSpPr>
              <p:nvPr/>
            </p:nvSpPr>
            <p:spPr bwMode="auto">
              <a:xfrm>
                <a:off x="4027" y="3291"/>
                <a:ext cx="514" cy="23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Arc 126"/>
              <p:cNvSpPr>
                <a:spLocks/>
              </p:cNvSpPr>
              <p:nvPr/>
            </p:nvSpPr>
            <p:spPr bwMode="auto">
              <a:xfrm>
                <a:off x="4026" y="3485"/>
                <a:ext cx="446" cy="1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" name="Arc 127"/>
              <p:cNvSpPr>
                <a:spLocks/>
              </p:cNvSpPr>
              <p:nvPr/>
            </p:nvSpPr>
            <p:spPr bwMode="auto">
              <a:xfrm flipH="1">
                <a:off x="3580" y="3485"/>
                <a:ext cx="446" cy="1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" name="Arc 128"/>
              <p:cNvSpPr>
                <a:spLocks/>
              </p:cNvSpPr>
              <p:nvPr/>
            </p:nvSpPr>
            <p:spPr bwMode="auto">
              <a:xfrm flipH="1" flipV="1">
                <a:off x="3513" y="3520"/>
                <a:ext cx="78" cy="24"/>
              </a:xfrm>
              <a:custGeom>
                <a:avLst/>
                <a:gdLst>
                  <a:gd name="T0" fmla="*/ 0 w 21600"/>
                  <a:gd name="T1" fmla="*/ 0 h 7234"/>
                  <a:gd name="T2" fmla="*/ 0 w 21600"/>
                  <a:gd name="T3" fmla="*/ 0 h 7234"/>
                  <a:gd name="T4" fmla="*/ 0 w 21600"/>
                  <a:gd name="T5" fmla="*/ 0 h 7234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7234"/>
                  <a:gd name="T11" fmla="*/ 21600 w 21600"/>
                  <a:gd name="T12" fmla="*/ 7234 h 723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7234" fill="none" extrusionOk="0">
                    <a:moveTo>
                      <a:pt x="20352" y="0"/>
                    </a:moveTo>
                    <a:cubicBezTo>
                      <a:pt x="21178" y="2322"/>
                      <a:pt x="21600" y="4769"/>
                      <a:pt x="21600" y="7234"/>
                    </a:cubicBezTo>
                  </a:path>
                  <a:path w="21600" h="7234" stroke="0" extrusionOk="0">
                    <a:moveTo>
                      <a:pt x="20352" y="0"/>
                    </a:moveTo>
                    <a:cubicBezTo>
                      <a:pt x="21178" y="2322"/>
                      <a:pt x="21600" y="4769"/>
                      <a:pt x="21600" y="7234"/>
                    </a:cubicBezTo>
                    <a:lnTo>
                      <a:pt x="0" y="723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I Do Joint Research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new areas</a:t>
            </a:r>
          </a:p>
          <a:p>
            <a:r>
              <a:rPr lang="en-US" smtClean="0"/>
              <a:t>Different perspective</a:t>
            </a:r>
          </a:p>
          <a:p>
            <a:r>
              <a:rPr lang="en-US" smtClean="0"/>
              <a:t>MUCH more fun</a:t>
            </a:r>
          </a:p>
          <a:p>
            <a:endParaRPr lang="en-US" smtClean="0"/>
          </a:p>
          <a:p>
            <a:r>
              <a:rPr lang="en-US" smtClean="0"/>
              <a:t>Better funding hit rate – Perhaps 2x</a:t>
            </a:r>
          </a:p>
          <a:p>
            <a:pPr lvl="1"/>
            <a:r>
              <a:rPr lang="en-US" smtClean="0"/>
              <a:t>60% of my grants, 95% of the money, are joint</a:t>
            </a:r>
          </a:p>
          <a:p>
            <a:pPr lvl="1"/>
            <a:endParaRPr lang="en-US" smtClean="0"/>
          </a:p>
          <a:p>
            <a:r>
              <a:rPr lang="en-US" smtClean="0"/>
              <a:t>Access to different funding venues</a:t>
            </a:r>
          </a:p>
          <a:p>
            <a:pPr lvl="1"/>
            <a:r>
              <a:rPr lang="en-US" smtClean="0"/>
              <a:t>NIH, DOE, Sandia, …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1E1A592-A302-494D-93C8-DF31613AD2E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my Collaborations Started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Carl Ebeling, Dept. of CSE</a:t>
            </a:r>
          </a:p>
          <a:p>
            <a:endParaRPr lang="en-US" smtClean="0"/>
          </a:p>
          <a:p>
            <a:r>
              <a:rPr lang="en-US" smtClean="0"/>
              <a:t>Eve Riskin, Dept. of EE</a:t>
            </a:r>
          </a:p>
          <a:p>
            <a:endParaRPr lang="en-US" smtClean="0"/>
          </a:p>
          <a:p>
            <a:r>
              <a:rPr lang="en-US" smtClean="0"/>
              <a:t>Department of Radiology</a:t>
            </a:r>
          </a:p>
          <a:p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A00CC38-1547-40F6-B631-DA4DD144BDF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Picking Collaborations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Times New Roman" pitchFamily="18" charset="0"/>
              <a:buAutoNum type="arabicPeriod"/>
            </a:pPr>
            <a:r>
              <a:rPr lang="en-US" smtClean="0"/>
              <a:t>Project is </a:t>
            </a:r>
            <a:r>
              <a:rPr lang="en-US" u="sng" smtClean="0"/>
              <a:t>research</a:t>
            </a:r>
            <a:r>
              <a:rPr lang="en-US" smtClean="0"/>
              <a:t> for all collaborators</a:t>
            </a:r>
          </a:p>
          <a:p>
            <a:pPr marL="457200" indent="-457200">
              <a:buFont typeface="Times New Roman" pitchFamily="18" charset="0"/>
              <a:buAutoNum type="arabicPeriod"/>
            </a:pPr>
            <a:endParaRPr lang="en-US" smtClean="0"/>
          </a:p>
          <a:p>
            <a:pPr marL="457200" indent="-457200">
              <a:buFont typeface="Times New Roman" pitchFamily="18" charset="0"/>
              <a:buAutoNum type="arabicPeriod"/>
            </a:pPr>
            <a:r>
              <a:rPr lang="en-US" smtClean="0"/>
              <a:t>Styles mesh: personality, skills</a:t>
            </a:r>
          </a:p>
          <a:p>
            <a:pPr marL="800100" lvl="1" indent="-342900"/>
            <a:r>
              <a:rPr lang="en-US" smtClean="0"/>
              <a:t>Eve, others</a:t>
            </a:r>
          </a:p>
          <a:p>
            <a:pPr marL="800100" lvl="1" indent="-342900"/>
            <a:r>
              <a:rPr lang="en-US" smtClean="0"/>
              <a:t>Fixes – who takes charge of different roles</a:t>
            </a:r>
          </a:p>
          <a:p>
            <a:pPr marL="457200" indent="-457200">
              <a:buFont typeface="Times New Roman" pitchFamily="18" charset="0"/>
              <a:buAutoNum type="arabicPeriod"/>
            </a:pPr>
            <a:endParaRPr lang="en-US" smtClean="0"/>
          </a:p>
          <a:p>
            <a:pPr marL="457200" indent="-457200">
              <a:buFont typeface="Times New Roman" pitchFamily="18" charset="0"/>
              <a:buAutoNum type="arabicPeriod"/>
            </a:pPr>
            <a:r>
              <a:rPr lang="en-US" smtClean="0"/>
              <a:t>Access to funding to make it work</a:t>
            </a:r>
          </a:p>
          <a:p>
            <a:pPr marL="457200" indent="-457200">
              <a:buFont typeface="Times New Roman" pitchFamily="18" charset="0"/>
              <a:buAutoNum type="arabicPeriod"/>
            </a:pPr>
            <a:endParaRPr lang="en-US" smtClean="0"/>
          </a:p>
          <a:p>
            <a:pPr marL="457200" indent="-457200">
              <a:buFont typeface="Times New Roman" pitchFamily="18" charset="0"/>
              <a:buAutoNum type="arabicPeriod"/>
            </a:pPr>
            <a:r>
              <a:rPr lang="en-US" smtClean="0"/>
              <a:t>MURI/huge projects – what happens on funding cut?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D671D0A-DA8C-4BB4-BFEA-51726BB519E3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Maintaining Collaborations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Joint group meetings, every week or two</a:t>
            </a:r>
          </a:p>
          <a:p>
            <a:r>
              <a:rPr lang="en-US" smtClean="0"/>
              <a:t>Joint graduate students</a:t>
            </a:r>
          </a:p>
          <a:p>
            <a:endParaRPr lang="en-US" smtClean="0"/>
          </a:p>
          <a:p>
            <a:r>
              <a:rPr lang="en-US" smtClean="0"/>
              <a:t>LEARN what the other side does</a:t>
            </a:r>
          </a:p>
          <a:p>
            <a:pPr lvl="1"/>
            <a:r>
              <a:rPr lang="en-US" smtClean="0"/>
              <a:t>Ask TONS of questions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F924C9F-344E-48BC-9C90-0253FA284DF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Tenure Implications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“counts” as YOUR funding</a:t>
            </a:r>
          </a:p>
          <a:p>
            <a:pPr lvl="1"/>
            <a:r>
              <a:rPr lang="en-US" smtClean="0"/>
              <a:t>Single-PI grants</a:t>
            </a:r>
          </a:p>
          <a:p>
            <a:pPr lvl="1"/>
            <a:r>
              <a:rPr lang="en-US" smtClean="0"/>
              <a:t>Joint grants, other PI in room to explain</a:t>
            </a:r>
          </a:p>
          <a:p>
            <a:pPr lvl="1"/>
            <a:r>
              <a:rPr lang="en-US" smtClean="0"/>
              <a:t>Joint grants with clear roles (no overlapping expertise)</a:t>
            </a:r>
          </a:p>
          <a:p>
            <a:pPr lvl="1"/>
            <a:r>
              <a:rPr lang="en-US" smtClean="0"/>
              <a:t>Joint grants with others in area</a:t>
            </a:r>
          </a:p>
          <a:p>
            <a:pPr lvl="1"/>
            <a:endParaRPr lang="en-US" smtClean="0"/>
          </a:p>
          <a:p>
            <a:r>
              <a:rPr lang="en-US" smtClean="0"/>
              <a:t>1.) Make sure a reasonable chunk clearly “yours”</a:t>
            </a:r>
          </a:p>
          <a:p>
            <a:pPr lvl="1"/>
            <a:r>
              <a:rPr lang="en-US" smtClean="0"/>
              <a:t>Ideally, from credible peer-reviewed source: NSF, NIH, …</a:t>
            </a:r>
          </a:p>
          <a:p>
            <a:r>
              <a:rPr lang="en-US" smtClean="0"/>
              <a:t>2.) Make sure someone in room understands the rest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4F8DEA3-0103-49B1-B009-60CE65A6874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*** End of Talk Marker ***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1F66BB7-180C-4BFA-BAB0-70D0DA5BDF9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Collaboration Models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Different Areas, Shared Effort</a:t>
            </a:r>
          </a:p>
          <a:p>
            <a:endParaRPr lang="en-US" smtClean="0"/>
          </a:p>
          <a:p>
            <a:r>
              <a:rPr lang="en-US" smtClean="0"/>
              <a:t>Full Partners</a:t>
            </a:r>
          </a:p>
          <a:p>
            <a:endParaRPr lang="en-US" smtClean="0"/>
          </a:p>
          <a:p>
            <a:r>
              <a:rPr lang="en-US" smtClean="0"/>
              <a:t>Using the Name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ED91DCE-92AB-4175-A831-99EC4AAF890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8514</TotalTime>
  <Words>238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Research as a Team Sport</vt:lpstr>
      <vt:lpstr>Why I Do Joint Research</vt:lpstr>
      <vt:lpstr>How my Collaborations Started</vt:lpstr>
      <vt:lpstr>Picking Collaborations</vt:lpstr>
      <vt:lpstr>Maintaining Collaborations</vt:lpstr>
      <vt:lpstr>Tenure Implications</vt:lpstr>
      <vt:lpstr>*** End of Talk Marker ***</vt:lpstr>
      <vt:lpstr>Collaboration Models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Configuration Memory Management for Adaptive Computing Systems</dc:title>
  <dc:creator>Kristin Hofmeister</dc:creator>
  <cp:lastModifiedBy>dsa</cp:lastModifiedBy>
  <cp:revision>383</cp:revision>
  <cp:lastPrinted>1999-10-06T14:48:40Z</cp:lastPrinted>
  <dcterms:created xsi:type="dcterms:W3CDTF">1996-09-30T18:28:10Z</dcterms:created>
  <dcterms:modified xsi:type="dcterms:W3CDTF">2011-03-23T17:35:57Z</dcterms:modified>
</cp:coreProperties>
</file>