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2" r:id="rId2"/>
  </p:sldMasterIdLst>
  <p:sldIdLst>
    <p:sldId id="274" r:id="rId3"/>
    <p:sldId id="283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4" r:id="rId13"/>
  </p:sldIdLst>
  <p:sldSz cx="9144000" cy="6858000" type="screen4x3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319">
          <p15:clr>
            <a:srgbClr val="A4A3A4"/>
          </p15:clr>
        </p15:guide>
        <p15:guide id="4" pos="2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705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  <p:guide orient="horz" pos="4319"/>
        <p:guide pos="29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91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rgbClr val="E8D3A2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E8D3A2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LIGHT, 24 PT.)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Bulleted 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37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8401" y="6354234"/>
            <a:ext cx="2540000" cy="266700"/>
          </a:xfrm>
          <a:prstGeom prst="rect">
            <a:avLst/>
          </a:prstGeom>
        </p:spPr>
      </p:pic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chemeClr val="bg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 Here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763" y="1364403"/>
            <a:ext cx="1103781" cy="9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chemeClr val="tx1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2039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accent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>
              <a:defRPr sz="2000" b="1" i="0" baseline="0">
                <a:solidFill>
                  <a:schemeClr val="accent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accent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3pPr>
            <a:lvl4pPr>
              <a:defRPr sz="1600" b="1" i="0" baseline="0">
                <a:solidFill>
                  <a:schemeClr val="accent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accent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5pPr>
          </a:lstStyle>
          <a:p>
            <a:pPr lvl="0"/>
            <a:r>
              <a:rPr lang="en-US" dirty="0" smtClean="0"/>
              <a:t>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33006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SUB-HEADER HERE (UNI SANS LIGHT, 24 PT.)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63105" y="6450899"/>
            <a:ext cx="2425295" cy="16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1pPr>
            <a:lvl2pPr>
              <a:defRPr sz="20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2pPr>
            <a:lvl3pPr marL="1143000" indent="-228600">
              <a:buSzPct val="100000"/>
              <a:buFont typeface="Lucida Grande"/>
              <a:buChar char="&gt;"/>
              <a:defRPr sz="18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3pPr>
            <a:lvl4pPr>
              <a:defRPr sz="16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4pPr>
            <a:lvl5pPr marL="2057400" indent="-228600">
              <a:buFont typeface="Lucida Grande"/>
              <a:buChar char="&gt;"/>
              <a:defRPr sz="1400" b="0" i="0" baseline="0">
                <a:solidFill>
                  <a:schemeClr val="accent5"/>
                </a:solidFill>
                <a:latin typeface="Open Sans Light"/>
                <a:cs typeface="Open Sans Light"/>
              </a:defRPr>
            </a:lvl5pPr>
          </a:lstStyle>
          <a:p>
            <a:pPr lvl="0"/>
            <a:r>
              <a:rPr lang="en-US" dirty="0" smtClean="0"/>
              <a:t>Bulleted content here (Open Sans Light, 24 pt.)</a:t>
            </a:r>
          </a:p>
          <a:p>
            <a:pPr lvl="1"/>
            <a:r>
              <a:rPr lang="en-US" dirty="0" smtClean="0"/>
              <a:t>Second level (Open Sans Light, 20)</a:t>
            </a:r>
          </a:p>
          <a:p>
            <a:pPr lvl="2"/>
            <a:r>
              <a:rPr lang="en-US" dirty="0" smtClean="0"/>
              <a:t>Third level (Open Sans Light, 18)</a:t>
            </a:r>
          </a:p>
          <a:p>
            <a:pPr lvl="3"/>
            <a:r>
              <a:rPr lang="en-US" dirty="0" smtClean="0"/>
              <a:t>Fourth level (Open Sans Light, 16)</a:t>
            </a:r>
          </a:p>
          <a:p>
            <a:pPr lvl="4"/>
            <a:r>
              <a:rPr lang="en-US" dirty="0" smtClean="0"/>
              <a:t>Fifth level (Open Sans Light, 14)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 baseline="0">
                <a:solidFill>
                  <a:srgbClr val="999999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 smtClean="0"/>
              <a:t>Graphic Here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371510"/>
            <a:ext cx="8184662" cy="9919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3000" b="0" i="0" baseline="0">
                <a:solidFill>
                  <a:srgbClr val="33006F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HEADER HERE </a:t>
            </a:r>
          </a:p>
          <a:p>
            <a:pPr lvl="0"/>
            <a:r>
              <a:rPr lang="en-US" dirty="0" smtClean="0"/>
              <a:t>(ENCODE NORMAL BLACK, 30 PT.)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63105" y="6450899"/>
            <a:ext cx="2425295" cy="1629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763" y="1363508"/>
            <a:ext cx="1103781" cy="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7334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Encode Sans Normal Black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HERE</a:t>
            </a:r>
          </a:p>
          <a:p>
            <a:pPr lvl="0"/>
            <a:r>
              <a:rPr lang="en-US" dirty="0" smtClean="0"/>
              <a:t>ENCODE NORMAL</a:t>
            </a:r>
          </a:p>
          <a:p>
            <a:pPr lvl="0"/>
            <a:r>
              <a:rPr lang="en-US" dirty="0" smtClean="0"/>
              <a:t>BLACK, 50 PT.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36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3" r:id="rId2"/>
    <p:sldLayoutId id="2147483664" r:id="rId3"/>
    <p:sldLayoutId id="2147483665" r:id="rId4"/>
    <p:sldLayoutId id="2147483666" r:id="rId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71756" y="536448"/>
            <a:ext cx="8240595" cy="343753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When to say yes and how to say no: balancing teaching, research, service, and the rest of life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824156" y="4152840"/>
            <a:ext cx="8319843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+mn-lt"/>
              </a:rPr>
              <a:t>Dawn Lehman, Professor, Civil &amp; Environmental Engineering</a:t>
            </a:r>
          </a:p>
          <a:p>
            <a:r>
              <a:rPr lang="en-US" sz="2800" dirty="0">
                <a:latin typeface="+mn-lt"/>
              </a:rPr>
              <a:t>E</a:t>
            </a:r>
            <a:r>
              <a:rPr lang="en-US" sz="2800" dirty="0" smtClean="0">
                <a:latin typeface="+mn-lt"/>
              </a:rPr>
              <a:t>ve Riskin, Associate Dean,  </a:t>
            </a:r>
            <a:r>
              <a:rPr lang="en-US" sz="2800" dirty="0">
                <a:latin typeface="+mn-lt"/>
              </a:rPr>
              <a:t>Professor of Electrical </a:t>
            </a:r>
            <a:r>
              <a:rPr lang="en-US" sz="2800" dirty="0" smtClean="0">
                <a:latin typeface="+mn-lt"/>
              </a:rPr>
              <a:t>Engineering, Faculty </a:t>
            </a:r>
            <a:r>
              <a:rPr lang="en-US" sz="2800" dirty="0">
                <a:latin typeface="+mn-lt"/>
              </a:rPr>
              <a:t>Director, UW ADVANCE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59275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Say </a:t>
            </a:r>
            <a:r>
              <a:rPr lang="en-US" sz="6600" smtClean="0"/>
              <a:t>NO WAY!</a:t>
            </a:r>
            <a:endParaRPr lang="en-US" sz="6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71757" y="1628475"/>
            <a:ext cx="8197114" cy="4366808"/>
          </a:xfrm>
        </p:spPr>
        <p:txBody>
          <a:bodyPr/>
          <a:lstStyle/>
          <a:p>
            <a:r>
              <a:rPr lang="en-US" dirty="0" smtClean="0"/>
              <a:t>If you are asked to do it because you are a woman</a:t>
            </a:r>
          </a:p>
          <a:p>
            <a:r>
              <a:rPr lang="en-US" dirty="0" smtClean="0"/>
              <a:t>If the person who makes the request seems like an idiot</a:t>
            </a:r>
          </a:p>
          <a:p>
            <a:r>
              <a:rPr lang="en-US" dirty="0" smtClean="0"/>
              <a:t>If the email request is badly written</a:t>
            </a:r>
          </a:p>
          <a:p>
            <a:r>
              <a:rPr lang="en-US" dirty="0" smtClean="0"/>
              <a:t>If it feels like a “dump and run”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8607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69" y="820202"/>
            <a:ext cx="7892688" cy="486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9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Setting up for success:</a:t>
            </a:r>
          </a:p>
          <a:p>
            <a:r>
              <a:rPr lang="en-US" sz="4400" dirty="0"/>
              <a:t>When to say “yes”</a:t>
            </a:r>
          </a:p>
          <a:p>
            <a:r>
              <a:rPr lang="en-US" sz="4400" dirty="0"/>
              <a:t>When to say “no”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824156" y="4152840"/>
            <a:ext cx="8319843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 smtClean="0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976556" y="4305240"/>
            <a:ext cx="8319843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+mn-lt"/>
              </a:rPr>
              <a:t>Dawn Lehman, Professor, Civil &amp; Environmental Engineering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38610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Success: What defines it?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006F"/>
                </a:solidFill>
              </a:rPr>
              <a:t>Getting promoted…</a:t>
            </a:r>
          </a:p>
          <a:p>
            <a:pPr lvl="1"/>
            <a:r>
              <a:rPr lang="en-US" sz="2400" dirty="0" smtClean="0">
                <a:solidFill>
                  <a:srgbClr val="33006F"/>
                </a:solidFill>
              </a:rPr>
              <a:t>Research</a:t>
            </a:r>
          </a:p>
          <a:p>
            <a:pPr lvl="1"/>
            <a:r>
              <a:rPr lang="en-US" sz="2400" dirty="0" smtClean="0">
                <a:solidFill>
                  <a:srgbClr val="33006F"/>
                </a:solidFill>
              </a:rPr>
              <a:t>Teaching</a:t>
            </a:r>
          </a:p>
          <a:p>
            <a:pPr lvl="1"/>
            <a:r>
              <a:rPr lang="en-US" sz="2400" dirty="0" smtClean="0">
                <a:solidFill>
                  <a:srgbClr val="33006F"/>
                </a:solidFill>
              </a:rPr>
              <a:t>Service</a:t>
            </a:r>
          </a:p>
          <a:p>
            <a:r>
              <a:rPr lang="en-US" dirty="0" smtClean="0">
                <a:solidFill>
                  <a:srgbClr val="33006F"/>
                </a:solidFill>
              </a:rPr>
              <a:t>Your definition… </a:t>
            </a:r>
          </a:p>
          <a:p>
            <a:pPr lvl="1"/>
            <a:r>
              <a:rPr lang="en-US" sz="2400" dirty="0" smtClean="0">
                <a:solidFill>
                  <a:srgbClr val="33006F"/>
                </a:solidFill>
              </a:rPr>
              <a:t>Impact</a:t>
            </a:r>
          </a:p>
          <a:p>
            <a:pPr lvl="1"/>
            <a:r>
              <a:rPr lang="en-US" sz="2400" dirty="0" smtClean="0">
                <a:solidFill>
                  <a:srgbClr val="33006F"/>
                </a:solidFill>
              </a:rPr>
              <a:t>Reputation</a:t>
            </a:r>
          </a:p>
          <a:p>
            <a:pPr lvl="1"/>
            <a:r>
              <a:rPr lang="en-US" sz="2400" dirty="0" smtClean="0">
                <a:solidFill>
                  <a:srgbClr val="33006F"/>
                </a:solidFill>
              </a:rPr>
              <a:t>Mentoring</a:t>
            </a:r>
          </a:p>
          <a:p>
            <a:pPr lvl="1"/>
            <a:r>
              <a:rPr lang="en-US" sz="2400" dirty="0" smtClean="0">
                <a:solidFill>
                  <a:srgbClr val="33006F"/>
                </a:solidFill>
              </a:rPr>
              <a:t>Money</a:t>
            </a:r>
            <a:endParaRPr lang="en-US" sz="24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90952" y="5752222"/>
            <a:ext cx="6762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www.linkedin.com</a:t>
            </a:r>
            <a:r>
              <a:rPr lang="en-US" dirty="0"/>
              <a:t>/pulse/20140623032323-105475546-21-tips-on-how-to-be-the-most-successful-professor-you-can-be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539" y="1363508"/>
            <a:ext cx="4016002" cy="401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6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(Lehman’s rules for)</a:t>
            </a:r>
          </a:p>
          <a:p>
            <a:r>
              <a:rPr lang="en-US" dirty="0" smtClean="0"/>
              <a:t>Deciding to </a:t>
            </a:r>
            <a:r>
              <a:rPr lang="en-US" dirty="0"/>
              <a:t>say yes or </a:t>
            </a:r>
            <a:r>
              <a:rPr lang="en-US" dirty="0" smtClean="0"/>
              <a:t>no (as an Assistant Prof)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59305" y="1617655"/>
            <a:ext cx="8196210" cy="485171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Will this help me get tenure?</a:t>
            </a:r>
          </a:p>
          <a:p>
            <a:pPr marL="857250" lvl="1" indent="-457200"/>
            <a:r>
              <a:rPr lang="en-US" dirty="0" smtClean="0">
                <a:solidFill>
                  <a:schemeClr val="tx1"/>
                </a:solidFill>
              </a:rPr>
              <a:t>Papers (YES!!)</a:t>
            </a:r>
          </a:p>
          <a:p>
            <a:pPr marL="857250" lvl="1" indent="-457200"/>
            <a:r>
              <a:rPr lang="en-US" dirty="0" smtClean="0">
                <a:solidFill>
                  <a:schemeClr val="tx1"/>
                </a:solidFill>
              </a:rPr>
              <a:t>Research funding (YES!!)</a:t>
            </a:r>
          </a:p>
          <a:p>
            <a:pPr marL="857250" lvl="1" indent="-457200"/>
            <a:r>
              <a:rPr lang="en-US" dirty="0" smtClean="0">
                <a:solidFill>
                  <a:schemeClr val="tx1"/>
                </a:solidFill>
              </a:rPr>
              <a:t>Mentoring </a:t>
            </a:r>
          </a:p>
          <a:p>
            <a:pPr marL="857250" lvl="1" indent="-457200"/>
            <a:r>
              <a:rPr lang="en-US" dirty="0" smtClean="0">
                <a:solidFill>
                  <a:schemeClr val="tx1"/>
                </a:solidFill>
              </a:rPr>
              <a:t>Teaching (within reason; spending too much time can backfire)</a:t>
            </a:r>
          </a:p>
          <a:p>
            <a:pPr marL="857250" lvl="1" indent="-457200"/>
            <a:r>
              <a:rPr lang="en-US" dirty="0" smtClean="0">
                <a:solidFill>
                  <a:schemeClr val="tx1"/>
                </a:solidFill>
              </a:rPr>
              <a:t>Service (tricky… pick one national, university and department service activities and say no to the rest)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Am I willing to take this amount of time away from…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My family?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My social life (yes, you can still have one)?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My health (mental and physical)?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All of the things I “should” be doing (see Item 1)</a:t>
            </a:r>
          </a:p>
        </p:txBody>
      </p:sp>
    </p:spTree>
    <p:extLst>
      <p:ext uri="{BB962C8B-B14F-4D97-AF65-F5344CB8AC3E}">
        <p14:creationId xmlns:p14="http://schemas.microsoft.com/office/powerpoint/2010/main" val="213670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5585" y="1422798"/>
            <a:ext cx="8280860" cy="5370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2800" dirty="0" smtClean="0"/>
              <a:t>Additional classes (e.g., teaching in the summer)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2800" dirty="0"/>
              <a:t>Avoiding </a:t>
            </a:r>
            <a:r>
              <a:rPr lang="en-US" sz="2800" dirty="0" smtClean="0"/>
              <a:t>publishing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2800" dirty="0" smtClean="0"/>
              <a:t>Too much SERVICE!</a:t>
            </a:r>
            <a:endParaRPr lang="en-US" sz="2800" dirty="0"/>
          </a:p>
          <a:p>
            <a:pPr marL="742950" lvl="1" indent="-285750">
              <a:spcAft>
                <a:spcPts val="600"/>
              </a:spcAft>
              <a:buFont typeface="Arial"/>
              <a:buChar char="•"/>
            </a:pPr>
            <a:r>
              <a:rPr lang="en-US" sz="2800" dirty="0" smtClean="0"/>
              <a:t>Pointless committees</a:t>
            </a:r>
          </a:p>
          <a:p>
            <a:pPr marL="742950" lvl="1" indent="-285750">
              <a:spcAft>
                <a:spcPts val="600"/>
              </a:spcAft>
              <a:buFont typeface="Arial"/>
              <a:buChar char="•"/>
            </a:pPr>
            <a:r>
              <a:rPr lang="en-US" sz="2800" dirty="0" smtClean="0"/>
              <a:t>Chairing committees</a:t>
            </a:r>
          </a:p>
          <a:p>
            <a:pPr marL="742950" lvl="1" indent="-285750">
              <a:spcAft>
                <a:spcPts val="600"/>
              </a:spcAft>
              <a:buFont typeface="Arial"/>
              <a:buChar char="•"/>
            </a:pPr>
            <a:r>
              <a:rPr lang="en-US" sz="2800" dirty="0" smtClean="0"/>
              <a:t>Doing service that no</a:t>
            </a:r>
            <a:br>
              <a:rPr lang="en-US" sz="2800" dirty="0" smtClean="0"/>
            </a:br>
            <a:r>
              <a:rPr lang="en-US" sz="2800" dirty="0" smtClean="0"/>
              <a:t>one else wants to</a:t>
            </a:r>
            <a:br>
              <a:rPr lang="en-US" sz="2800" dirty="0" smtClean="0"/>
            </a:br>
            <a:r>
              <a:rPr lang="en-US" sz="2800" dirty="0" smtClean="0"/>
              <a:t>do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2800" dirty="0" smtClean="0"/>
              <a:t>Anything that takes too much time, won’t show up on your vitae, and/or you don’t care about it.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endParaRPr lang="en-US" sz="28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JUST SAY NO TO…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937" y="2155072"/>
            <a:ext cx="4405613" cy="308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0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67848" y="844543"/>
            <a:ext cx="6972300" cy="295239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 smtClean="0"/>
              <a:t>When to Say Yes and When to Say </a:t>
            </a:r>
            <a:r>
              <a:rPr lang="en-US" sz="14500" dirty="0" smtClean="0"/>
              <a:t>NO!</a:t>
            </a:r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824156" y="4152840"/>
            <a:ext cx="8319843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5000" b="0" i="0" kern="1200" baseline="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rgbClr val="E8D3A2"/>
                </a:solidFill>
                <a:latin typeface="Encode Sans Normal Black"/>
                <a:ea typeface="+mn-ea"/>
                <a:cs typeface="Encode Sans Normal Blac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latin typeface="+mn-lt"/>
              </a:rPr>
              <a:t>Eve Riskin, Associate Dean,  </a:t>
            </a:r>
            <a:r>
              <a:rPr lang="en-US" sz="2800" dirty="0">
                <a:latin typeface="+mn-lt"/>
              </a:rPr>
              <a:t>Professor of Electrical </a:t>
            </a:r>
            <a:r>
              <a:rPr lang="en-US" sz="2800" dirty="0" smtClean="0">
                <a:latin typeface="+mn-lt"/>
              </a:rPr>
              <a:t>Engineering, Faculty </a:t>
            </a:r>
            <a:r>
              <a:rPr lang="en-US" sz="2800" dirty="0">
                <a:latin typeface="+mn-lt"/>
              </a:rPr>
              <a:t>Director, UW ADVANCE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71040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My Approach to Time Management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Time is your most </a:t>
            </a:r>
            <a:r>
              <a:rPr lang="en-US" smtClean="0"/>
              <a:t>valuable commodity</a:t>
            </a:r>
            <a:endParaRPr lang="en-US" dirty="0" smtClean="0"/>
          </a:p>
          <a:p>
            <a:r>
              <a:rPr lang="en-US" dirty="0" smtClean="0"/>
              <a:t>Your success is your department’s success</a:t>
            </a:r>
          </a:p>
          <a:p>
            <a:r>
              <a:rPr lang="en-US" dirty="0" smtClean="0"/>
              <a:t>Underrepresented groups get asked more often for service</a:t>
            </a:r>
          </a:p>
          <a:p>
            <a:r>
              <a:rPr lang="en-US" dirty="0" smtClean="0"/>
              <a:t>People from underrepresented groups should not do service that could be done by old white guys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76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Say Yes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When the request </a:t>
            </a:r>
          </a:p>
          <a:p>
            <a:pPr lvl="1"/>
            <a:r>
              <a:rPr lang="en-US" dirty="0" smtClean="0"/>
              <a:t>comes from the Dean or Provost</a:t>
            </a:r>
          </a:p>
          <a:p>
            <a:pPr lvl="1"/>
            <a:r>
              <a:rPr lang="en-US" dirty="0" smtClean="0"/>
              <a:t>comes from someone you need on your side</a:t>
            </a:r>
          </a:p>
          <a:p>
            <a:pPr lvl="1"/>
            <a:r>
              <a:rPr lang="en-US" dirty="0" smtClean="0"/>
              <a:t>comes from someone to whom you owe a favor</a:t>
            </a:r>
          </a:p>
          <a:p>
            <a:r>
              <a:rPr lang="en-US" dirty="0" smtClean="0"/>
              <a:t>When you would </a:t>
            </a:r>
          </a:p>
          <a:p>
            <a:pPr lvl="1"/>
            <a:r>
              <a:rPr lang="en-US" dirty="0" smtClean="0"/>
              <a:t>have influence</a:t>
            </a:r>
          </a:p>
          <a:p>
            <a:pPr lvl="1"/>
            <a:r>
              <a:rPr lang="en-US" dirty="0" smtClean="0"/>
              <a:t>meet important people</a:t>
            </a:r>
          </a:p>
          <a:p>
            <a:pPr lvl="1"/>
            <a:r>
              <a:rPr lang="en-US" dirty="0" smtClean="0"/>
              <a:t>have fun </a:t>
            </a:r>
          </a:p>
        </p:txBody>
      </p:sp>
    </p:spTree>
    <p:extLst>
      <p:ext uri="{BB962C8B-B14F-4D97-AF65-F5344CB8AC3E}">
        <p14:creationId xmlns:p14="http://schemas.microsoft.com/office/powerpoint/2010/main" val="237256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Say </a:t>
            </a:r>
            <a:r>
              <a:rPr lang="en-US" sz="6600" dirty="0" smtClean="0"/>
              <a:t>NO!</a:t>
            </a:r>
            <a:endParaRPr lang="en-US" sz="6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17714" y="1755475"/>
            <a:ext cx="8839200" cy="4366808"/>
          </a:xfrm>
        </p:spPr>
        <p:txBody>
          <a:bodyPr/>
          <a:lstStyle/>
          <a:p>
            <a:r>
              <a:rPr lang="en-US" dirty="0" smtClean="0"/>
              <a:t>If you would hate it</a:t>
            </a:r>
          </a:p>
          <a:p>
            <a:r>
              <a:rPr lang="en-US" dirty="0" smtClean="0"/>
              <a:t>If you don’t care about it</a:t>
            </a:r>
          </a:p>
          <a:p>
            <a:r>
              <a:rPr lang="en-US" dirty="0" smtClean="0"/>
              <a:t>If you’re not good at it, e.g. analog circuits</a:t>
            </a:r>
            <a:endParaRPr lang="en-US" dirty="0"/>
          </a:p>
          <a:p>
            <a:r>
              <a:rPr lang="en-US" dirty="0" smtClean="0"/>
              <a:t>If it comes from someone who can’t help your career</a:t>
            </a:r>
          </a:p>
          <a:p>
            <a:r>
              <a:rPr lang="en-US" dirty="0" smtClean="0"/>
              <a:t>If it comes from a journal in which you don’t publish</a:t>
            </a:r>
          </a:p>
          <a:p>
            <a:r>
              <a:rPr lang="en-US" dirty="0" smtClean="0"/>
              <a:t>If it comes from a foreign NSF that isn’t offering to pay you</a:t>
            </a:r>
          </a:p>
          <a:p>
            <a:r>
              <a:rPr lang="en-US" dirty="0" smtClean="0"/>
              <a:t>If it is ABET or curriculu</a:t>
            </a:r>
            <a:r>
              <a:rPr lang="en-US" dirty="0"/>
              <a:t>m</a:t>
            </a:r>
            <a:endParaRPr lang="en-US" dirty="0" smtClean="0"/>
          </a:p>
          <a:p>
            <a:r>
              <a:rPr lang="en-US" dirty="0" smtClean="0"/>
              <a:t>If it </a:t>
            </a:r>
            <a:r>
              <a:rPr lang="en-US" dirty="0"/>
              <a:t>i</a:t>
            </a:r>
            <a:r>
              <a:rPr lang="en-US" dirty="0" smtClean="0"/>
              <a:t>s unfair</a:t>
            </a:r>
          </a:p>
          <a:p>
            <a:r>
              <a:rPr lang="en-US" dirty="0" smtClean="0"/>
              <a:t>If it can be solved with money, e.g. teaching an extra course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1127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</TotalTime>
  <Words>471</Words>
  <Application>Microsoft Office PowerPoint</Application>
  <PresentationFormat>On-screen Show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Encode Sans Normal Black</vt:lpstr>
      <vt:lpstr>Lucida Grande</vt:lpstr>
      <vt:lpstr>Open Sans Extrabold</vt:lpstr>
      <vt:lpstr>Open Sans Light</vt:lpstr>
      <vt:lpstr>Uni Sans Regular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Joyce Yen</cp:lastModifiedBy>
  <cp:revision>130</cp:revision>
  <cp:lastPrinted>2015-12-30T00:03:25Z</cp:lastPrinted>
  <dcterms:created xsi:type="dcterms:W3CDTF">2014-10-14T00:51:43Z</dcterms:created>
  <dcterms:modified xsi:type="dcterms:W3CDTF">2016-03-03T19:47:14Z</dcterms:modified>
</cp:coreProperties>
</file>