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</p:sldMasterIdLst>
  <p:sldIdLst>
    <p:sldId id="274" r:id="rId3"/>
    <p:sldId id="283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4" r:id="rId1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pos="2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705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  <p:guide orient="horz" pos="4319"/>
        <p:guide pos="29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E8D3A2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(UNI SANS LIGHT, 24 PT.)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Bulleted 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accent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 sz="2000" b="1" i="0" baseline="0">
                <a:solidFill>
                  <a:schemeClr val="accent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accent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3pPr>
            <a:lvl4pPr>
              <a:defRPr sz="1600" b="1" i="0" baseline="0">
                <a:solidFill>
                  <a:schemeClr val="accent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accent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5pPr>
          </a:lstStyle>
          <a:p>
            <a:pPr lvl="0"/>
            <a:r>
              <a:rPr lang="en-US" dirty="0" smtClean="0"/>
              <a:t>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(UNI SANS LIGHT, 24 PT.)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3105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Bulleted 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3105" y="6450899"/>
            <a:ext cx="2425295" cy="1629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36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  <p:sldLayoutId id="2147483666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756" y="536448"/>
            <a:ext cx="8240595" cy="34375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to say yes and how to say no: balancing teaching, research, service, and the rest of life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824156" y="4152840"/>
            <a:ext cx="8319843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5000" b="0" i="0" kern="1200" baseline="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+mn-lt"/>
              </a:rPr>
              <a:t>Dawn Lehman, Professor, Civil &amp; Environmental Engineering</a:t>
            </a:r>
          </a:p>
          <a:p>
            <a:r>
              <a:rPr lang="en-US" sz="2800" dirty="0">
                <a:latin typeface="+mn-lt"/>
              </a:rPr>
              <a:t>E</a:t>
            </a:r>
            <a:r>
              <a:rPr lang="en-US" sz="2800" dirty="0" smtClean="0">
                <a:latin typeface="+mn-lt"/>
              </a:rPr>
              <a:t>ve Riskin, Associate Dean,  </a:t>
            </a:r>
            <a:r>
              <a:rPr lang="en-US" sz="2800" dirty="0">
                <a:latin typeface="+mn-lt"/>
              </a:rPr>
              <a:t>Professor of Electrical </a:t>
            </a:r>
            <a:r>
              <a:rPr lang="en-US" sz="2800" dirty="0" smtClean="0">
                <a:latin typeface="+mn-lt"/>
              </a:rPr>
              <a:t>Engineering, Faculty </a:t>
            </a:r>
            <a:r>
              <a:rPr lang="en-US" sz="2800" dirty="0">
                <a:latin typeface="+mn-lt"/>
              </a:rPr>
              <a:t>Director, UW ADVANCE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927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Say </a:t>
            </a:r>
            <a:r>
              <a:rPr lang="en-US" sz="6600" smtClean="0"/>
              <a:t>NO WAY!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1757" y="1628475"/>
            <a:ext cx="8197114" cy="4366808"/>
          </a:xfrm>
        </p:spPr>
        <p:txBody>
          <a:bodyPr/>
          <a:lstStyle/>
          <a:p>
            <a:r>
              <a:rPr lang="en-US" dirty="0" smtClean="0"/>
              <a:t>If you are asked to do it because you are a woman</a:t>
            </a:r>
          </a:p>
          <a:p>
            <a:r>
              <a:rPr lang="en-US" dirty="0" smtClean="0"/>
              <a:t>If the person who makes the request seems like an idiot</a:t>
            </a:r>
          </a:p>
          <a:p>
            <a:r>
              <a:rPr lang="en-US" dirty="0" smtClean="0"/>
              <a:t>If the email request is badly written</a:t>
            </a:r>
          </a:p>
          <a:p>
            <a:r>
              <a:rPr lang="en-US" dirty="0" smtClean="0"/>
              <a:t>If it feels like a “dump and run”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607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69" y="820202"/>
            <a:ext cx="7892688" cy="486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Setting up for success:</a:t>
            </a:r>
          </a:p>
          <a:p>
            <a:r>
              <a:rPr lang="en-US" sz="4400" dirty="0"/>
              <a:t>When to say “yes”</a:t>
            </a:r>
          </a:p>
          <a:p>
            <a:r>
              <a:rPr lang="en-US" sz="4400" dirty="0"/>
              <a:t>When to say “no”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824156" y="4152840"/>
            <a:ext cx="8319843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5000" b="0" i="0" kern="1200" baseline="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976556" y="4305240"/>
            <a:ext cx="8319843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5000" b="0" i="0" kern="1200" baseline="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+mn-lt"/>
              </a:rPr>
              <a:t>Dawn Lehman, Professor, Civil &amp; Environmental Engineering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861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Success: What defines it?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006F"/>
                </a:solidFill>
              </a:rPr>
              <a:t>Getting promoted…</a:t>
            </a:r>
          </a:p>
          <a:p>
            <a:pPr lvl="1"/>
            <a:r>
              <a:rPr lang="en-US" sz="2400" dirty="0" smtClean="0">
                <a:solidFill>
                  <a:srgbClr val="33006F"/>
                </a:solidFill>
              </a:rPr>
              <a:t>Research</a:t>
            </a:r>
          </a:p>
          <a:p>
            <a:pPr lvl="1"/>
            <a:r>
              <a:rPr lang="en-US" sz="2400" dirty="0" smtClean="0">
                <a:solidFill>
                  <a:srgbClr val="33006F"/>
                </a:solidFill>
              </a:rPr>
              <a:t>Teaching</a:t>
            </a:r>
          </a:p>
          <a:p>
            <a:pPr lvl="1"/>
            <a:r>
              <a:rPr lang="en-US" sz="2400" dirty="0" smtClean="0">
                <a:solidFill>
                  <a:srgbClr val="33006F"/>
                </a:solidFill>
              </a:rPr>
              <a:t>Service</a:t>
            </a:r>
          </a:p>
          <a:p>
            <a:r>
              <a:rPr lang="en-US" dirty="0" smtClean="0">
                <a:solidFill>
                  <a:srgbClr val="33006F"/>
                </a:solidFill>
              </a:rPr>
              <a:t>Your definition… </a:t>
            </a:r>
          </a:p>
          <a:p>
            <a:pPr lvl="1"/>
            <a:r>
              <a:rPr lang="en-US" sz="2400" dirty="0" smtClean="0">
                <a:solidFill>
                  <a:srgbClr val="33006F"/>
                </a:solidFill>
              </a:rPr>
              <a:t>Impact</a:t>
            </a:r>
          </a:p>
          <a:p>
            <a:pPr lvl="1"/>
            <a:r>
              <a:rPr lang="en-US" sz="2400" dirty="0" smtClean="0">
                <a:solidFill>
                  <a:srgbClr val="33006F"/>
                </a:solidFill>
              </a:rPr>
              <a:t>Reputation</a:t>
            </a:r>
          </a:p>
          <a:p>
            <a:pPr lvl="1"/>
            <a:r>
              <a:rPr lang="en-US" sz="2400" dirty="0" smtClean="0">
                <a:solidFill>
                  <a:srgbClr val="33006F"/>
                </a:solidFill>
              </a:rPr>
              <a:t>Mentoring</a:t>
            </a:r>
          </a:p>
          <a:p>
            <a:pPr lvl="1"/>
            <a:r>
              <a:rPr lang="en-US" sz="2400" dirty="0" smtClean="0">
                <a:solidFill>
                  <a:srgbClr val="33006F"/>
                </a:solidFill>
              </a:rPr>
              <a:t>Money</a:t>
            </a:r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0952" y="5752222"/>
            <a:ext cx="6762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www.linkedin.com</a:t>
            </a:r>
            <a:r>
              <a:rPr lang="en-US" dirty="0"/>
              <a:t>/pulse/20140623032323-105475546-21-tips-on-how-to-be-the-most-successful-professor-you-can-be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539" y="1363508"/>
            <a:ext cx="4016002" cy="401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(Lehman’s rules for)</a:t>
            </a:r>
          </a:p>
          <a:p>
            <a:r>
              <a:rPr lang="en-US" dirty="0" smtClean="0"/>
              <a:t>Deciding to </a:t>
            </a:r>
            <a:r>
              <a:rPr lang="en-US" dirty="0"/>
              <a:t>say yes or </a:t>
            </a:r>
            <a:r>
              <a:rPr lang="en-US" dirty="0" smtClean="0"/>
              <a:t>no (as an Assistant Prof)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617655"/>
            <a:ext cx="8196210" cy="485171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Will this help me get tenure?</a:t>
            </a:r>
          </a:p>
          <a:p>
            <a:pPr marL="857250" lvl="1" indent="-457200"/>
            <a:r>
              <a:rPr lang="en-US" dirty="0" smtClean="0">
                <a:solidFill>
                  <a:schemeClr val="tx1"/>
                </a:solidFill>
              </a:rPr>
              <a:t>Papers (YES!!)</a:t>
            </a:r>
          </a:p>
          <a:p>
            <a:pPr marL="857250" lvl="1" indent="-457200"/>
            <a:r>
              <a:rPr lang="en-US" dirty="0" smtClean="0">
                <a:solidFill>
                  <a:schemeClr val="tx1"/>
                </a:solidFill>
              </a:rPr>
              <a:t>Research funding (YES!!)</a:t>
            </a:r>
          </a:p>
          <a:p>
            <a:pPr marL="857250" lvl="1" indent="-457200"/>
            <a:r>
              <a:rPr lang="en-US" dirty="0" smtClean="0">
                <a:solidFill>
                  <a:schemeClr val="tx1"/>
                </a:solidFill>
              </a:rPr>
              <a:t>Mentoring </a:t>
            </a:r>
          </a:p>
          <a:p>
            <a:pPr marL="857250" lvl="1" indent="-457200"/>
            <a:r>
              <a:rPr lang="en-US" dirty="0" smtClean="0">
                <a:solidFill>
                  <a:schemeClr val="tx1"/>
                </a:solidFill>
              </a:rPr>
              <a:t>Teaching (within reason; spending too much time can backfire)</a:t>
            </a:r>
          </a:p>
          <a:p>
            <a:pPr marL="857250" lvl="1" indent="-457200"/>
            <a:r>
              <a:rPr lang="en-US" dirty="0" smtClean="0">
                <a:solidFill>
                  <a:schemeClr val="tx1"/>
                </a:solidFill>
              </a:rPr>
              <a:t>Service (tricky… pick one national, university and department service activities and say no to the rest)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Am I willing to take this amount of time away from…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My family?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My social life (yes, you can still have one)?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My health (mental and physical)?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All of the things I “should” be doing (see Item 1)</a:t>
            </a:r>
          </a:p>
        </p:txBody>
      </p:sp>
    </p:spTree>
    <p:extLst>
      <p:ext uri="{BB962C8B-B14F-4D97-AF65-F5344CB8AC3E}">
        <p14:creationId xmlns:p14="http://schemas.microsoft.com/office/powerpoint/2010/main" val="213670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5585" y="1422798"/>
            <a:ext cx="8280860" cy="537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Additional classes (e.g., teaching in the summer)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800" dirty="0"/>
              <a:t>Avoiding </a:t>
            </a:r>
            <a:r>
              <a:rPr lang="en-US" sz="2800" dirty="0" smtClean="0"/>
              <a:t>publishing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Too much SERVICE!</a:t>
            </a:r>
            <a:endParaRPr lang="en-US" sz="2800" dirty="0"/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Pointless committees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Chairing committees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Doing service that no</a:t>
            </a:r>
            <a:br>
              <a:rPr lang="en-US" sz="2800" dirty="0" smtClean="0"/>
            </a:br>
            <a:r>
              <a:rPr lang="en-US" sz="2800" dirty="0" smtClean="0"/>
              <a:t>one else wants to</a:t>
            </a:r>
            <a:br>
              <a:rPr lang="en-US" sz="2800" dirty="0" smtClean="0"/>
            </a:br>
            <a:r>
              <a:rPr lang="en-US" sz="2800" dirty="0" smtClean="0"/>
              <a:t>do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Anything that takes too much time, won’t show up on your vitae, and/or you don’t care about it.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en-US" sz="28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JUST SAY NO TO…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937" y="2155072"/>
            <a:ext cx="4405613" cy="30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67848" y="844543"/>
            <a:ext cx="6972300" cy="295239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/>
              <a:t>When to Say Yes and When to Say </a:t>
            </a:r>
            <a:r>
              <a:rPr lang="en-US" sz="14500" dirty="0" smtClean="0"/>
              <a:t>NO!</a:t>
            </a: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824156" y="4152840"/>
            <a:ext cx="8319843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5000" b="0" i="0" kern="1200" baseline="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+mn-lt"/>
              </a:rPr>
              <a:t>Eve Riskin, Associate Dean,  </a:t>
            </a:r>
            <a:r>
              <a:rPr lang="en-US" sz="2800" dirty="0">
                <a:latin typeface="+mn-lt"/>
              </a:rPr>
              <a:t>Professor of Electrical </a:t>
            </a:r>
            <a:r>
              <a:rPr lang="en-US" sz="2800" dirty="0" smtClean="0">
                <a:latin typeface="+mn-lt"/>
              </a:rPr>
              <a:t>Engineering, Faculty </a:t>
            </a:r>
            <a:r>
              <a:rPr lang="en-US" sz="2800" dirty="0">
                <a:latin typeface="+mn-lt"/>
              </a:rPr>
              <a:t>Director, UW ADVANCE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104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My Approach to Time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Time is your most </a:t>
            </a:r>
            <a:r>
              <a:rPr lang="en-US" smtClean="0"/>
              <a:t>valuable commodity</a:t>
            </a:r>
            <a:endParaRPr lang="en-US" dirty="0" smtClean="0"/>
          </a:p>
          <a:p>
            <a:r>
              <a:rPr lang="en-US" dirty="0" smtClean="0"/>
              <a:t>Your success is your department’s success</a:t>
            </a:r>
          </a:p>
          <a:p>
            <a:r>
              <a:rPr lang="en-US" dirty="0" smtClean="0"/>
              <a:t>Underrepresented groups get asked more often for service</a:t>
            </a:r>
          </a:p>
          <a:p>
            <a:r>
              <a:rPr lang="en-US" dirty="0" smtClean="0"/>
              <a:t>People from underrepresented groups should not do service that could be done by old white guys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Say Yes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When the request </a:t>
            </a:r>
          </a:p>
          <a:p>
            <a:pPr lvl="1"/>
            <a:r>
              <a:rPr lang="en-US" dirty="0" smtClean="0"/>
              <a:t>comes from the Dean or Provost</a:t>
            </a:r>
          </a:p>
          <a:p>
            <a:pPr lvl="1"/>
            <a:r>
              <a:rPr lang="en-US" dirty="0" smtClean="0"/>
              <a:t>comes from someone you need on your side</a:t>
            </a:r>
          </a:p>
          <a:p>
            <a:pPr lvl="1"/>
            <a:r>
              <a:rPr lang="en-US" dirty="0" smtClean="0"/>
              <a:t>comes from someone to whom you owe a favor</a:t>
            </a:r>
          </a:p>
          <a:p>
            <a:r>
              <a:rPr lang="en-US" dirty="0" smtClean="0"/>
              <a:t>When you would </a:t>
            </a:r>
          </a:p>
          <a:p>
            <a:pPr lvl="1"/>
            <a:r>
              <a:rPr lang="en-US" dirty="0" smtClean="0"/>
              <a:t>have influence</a:t>
            </a:r>
          </a:p>
          <a:p>
            <a:pPr lvl="1"/>
            <a:r>
              <a:rPr lang="en-US" dirty="0" smtClean="0"/>
              <a:t>meet important people</a:t>
            </a:r>
          </a:p>
          <a:p>
            <a:pPr lvl="1"/>
            <a:r>
              <a:rPr lang="en-US" dirty="0" smtClean="0"/>
              <a:t>have fun </a:t>
            </a:r>
          </a:p>
        </p:txBody>
      </p:sp>
    </p:spTree>
    <p:extLst>
      <p:ext uri="{BB962C8B-B14F-4D97-AF65-F5344CB8AC3E}">
        <p14:creationId xmlns:p14="http://schemas.microsoft.com/office/powerpoint/2010/main" val="237256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Say </a:t>
            </a:r>
            <a:r>
              <a:rPr lang="en-US" sz="6600" dirty="0" smtClean="0"/>
              <a:t>NO!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7714" y="1755475"/>
            <a:ext cx="8839200" cy="4366808"/>
          </a:xfrm>
        </p:spPr>
        <p:txBody>
          <a:bodyPr/>
          <a:lstStyle/>
          <a:p>
            <a:r>
              <a:rPr lang="en-US" dirty="0" smtClean="0"/>
              <a:t>If you would hate it</a:t>
            </a:r>
          </a:p>
          <a:p>
            <a:r>
              <a:rPr lang="en-US" dirty="0" smtClean="0"/>
              <a:t>If you don’t care about it</a:t>
            </a:r>
          </a:p>
          <a:p>
            <a:r>
              <a:rPr lang="en-US" dirty="0" smtClean="0"/>
              <a:t>If you’re not good at it, e.g. analog circuits</a:t>
            </a:r>
            <a:endParaRPr lang="en-US" dirty="0"/>
          </a:p>
          <a:p>
            <a:r>
              <a:rPr lang="en-US" dirty="0" smtClean="0"/>
              <a:t>If it comes from someone who can’t help your career</a:t>
            </a:r>
          </a:p>
          <a:p>
            <a:r>
              <a:rPr lang="en-US" dirty="0" smtClean="0"/>
              <a:t>If it comes from a journal in which you don’t publish</a:t>
            </a:r>
          </a:p>
          <a:p>
            <a:r>
              <a:rPr lang="en-US" dirty="0" smtClean="0"/>
              <a:t>If it comes from a foreign NSF that isn’t offering to pay you</a:t>
            </a:r>
          </a:p>
          <a:p>
            <a:r>
              <a:rPr lang="en-US" dirty="0" smtClean="0"/>
              <a:t>If it is ABET or curriculu</a:t>
            </a:r>
            <a:r>
              <a:rPr lang="en-US" dirty="0"/>
              <a:t>m</a:t>
            </a:r>
            <a:endParaRPr lang="en-US" dirty="0" smtClean="0"/>
          </a:p>
          <a:p>
            <a:r>
              <a:rPr lang="en-US" dirty="0" smtClean="0"/>
              <a:t>If it </a:t>
            </a:r>
            <a:r>
              <a:rPr lang="en-US" dirty="0"/>
              <a:t>i</a:t>
            </a:r>
            <a:r>
              <a:rPr lang="en-US" dirty="0" smtClean="0"/>
              <a:t>s unfair</a:t>
            </a:r>
          </a:p>
          <a:p>
            <a:r>
              <a:rPr lang="en-US" dirty="0" smtClean="0"/>
              <a:t>If it can be solved with money, e.g. teaching an extra course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12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471</Words>
  <Application>Microsoft Office PowerPoint</Application>
  <PresentationFormat>On-screen Show (4:3)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Encode Sans Normal Black</vt:lpstr>
      <vt:lpstr>Lucida Grande</vt:lpstr>
      <vt:lpstr>Open Sans Extrabold</vt:lpstr>
      <vt:lpstr>Open Sans Light</vt:lpstr>
      <vt:lpstr>Uni Sans Regular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Joyce Yen</cp:lastModifiedBy>
  <cp:revision>130</cp:revision>
  <cp:lastPrinted>2015-12-30T00:03:25Z</cp:lastPrinted>
  <dcterms:created xsi:type="dcterms:W3CDTF">2014-10-14T00:51:43Z</dcterms:created>
  <dcterms:modified xsi:type="dcterms:W3CDTF">2016-03-03T19:47:14Z</dcterms:modified>
</cp:coreProperties>
</file>